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5"/>
  </p:handoutMasterIdLst>
  <p:sldIdLst>
    <p:sldId id="1088" r:id="rId3"/>
    <p:sldId id="1090" r:id="rId5"/>
    <p:sldId id="1089" r:id="rId6"/>
    <p:sldId id="1092" r:id="rId7"/>
    <p:sldId id="1091" r:id="rId8"/>
    <p:sldId id="1093" r:id="rId9"/>
    <p:sldId id="1094" r:id="rId10"/>
    <p:sldId id="1095" r:id="rId11"/>
    <p:sldId id="943" r:id="rId12"/>
    <p:sldId id="944" r:id="rId13"/>
    <p:sldId id="1096" r:id="rId14"/>
    <p:sldId id="513" r:id="rId15"/>
    <p:sldId id="1099" r:id="rId16"/>
    <p:sldId id="935" r:id="rId17"/>
    <p:sldId id="511" r:id="rId18"/>
    <p:sldId id="757" r:id="rId19"/>
    <p:sldId id="515" r:id="rId20"/>
    <p:sldId id="758" r:id="rId21"/>
    <p:sldId id="517" r:id="rId22"/>
    <p:sldId id="512" r:id="rId23"/>
    <p:sldId id="592" r:id="rId24"/>
    <p:sldId id="651" r:id="rId25"/>
    <p:sldId id="652" r:id="rId26"/>
    <p:sldId id="760" r:id="rId27"/>
    <p:sldId id="761" r:id="rId28"/>
    <p:sldId id="655" r:id="rId29"/>
    <p:sldId id="668" r:id="rId30"/>
    <p:sldId id="669" r:id="rId31"/>
    <p:sldId id="677" r:id="rId32"/>
    <p:sldId id="764" r:id="rId33"/>
    <p:sldId id="765" r:id="rId34"/>
    <p:sldId id="763" r:id="rId35"/>
    <p:sldId id="766" r:id="rId36"/>
    <p:sldId id="767" r:id="rId37"/>
    <p:sldId id="768" r:id="rId38"/>
    <p:sldId id="678" r:id="rId39"/>
    <p:sldId id="769" r:id="rId40"/>
    <p:sldId id="770" r:id="rId41"/>
    <p:sldId id="771" r:id="rId42"/>
    <p:sldId id="680" r:id="rId43"/>
    <p:sldId id="1100" r:id="rId44"/>
    <p:sldId id="786" r:id="rId45"/>
    <p:sldId id="925" r:id="rId46"/>
    <p:sldId id="927" r:id="rId47"/>
    <p:sldId id="928" r:id="rId48"/>
    <p:sldId id="783" r:id="rId49"/>
    <p:sldId id="787" r:id="rId50"/>
    <p:sldId id="537" r:id="rId51"/>
    <p:sldId id="788" r:id="rId52"/>
    <p:sldId id="789" r:id="rId53"/>
    <p:sldId id="584" r:id="rId54"/>
    <p:sldId id="856" r:id="rId55"/>
    <p:sldId id="922" r:id="rId56"/>
    <p:sldId id="774" r:id="rId57"/>
    <p:sldId id="773" r:id="rId58"/>
    <p:sldId id="853" r:id="rId59"/>
    <p:sldId id="863" r:id="rId60"/>
    <p:sldId id="778" r:id="rId61"/>
    <p:sldId id="779" r:id="rId62"/>
    <p:sldId id="864" r:id="rId63"/>
    <p:sldId id="865" r:id="rId64"/>
    <p:sldId id="866" r:id="rId65"/>
    <p:sldId id="867" r:id="rId66"/>
    <p:sldId id="898" r:id="rId67"/>
    <p:sldId id="899" r:id="rId68"/>
    <p:sldId id="901" r:id="rId69"/>
    <p:sldId id="900" r:id="rId70"/>
    <p:sldId id="902" r:id="rId71"/>
    <p:sldId id="1101" r:id="rId72"/>
    <p:sldId id="870" r:id="rId73"/>
    <p:sldId id="803" r:id="rId74"/>
    <p:sldId id="804" r:id="rId75"/>
    <p:sldId id="923" r:id="rId76"/>
    <p:sldId id="872" r:id="rId77"/>
    <p:sldId id="924" r:id="rId78"/>
    <p:sldId id="921" r:id="rId79"/>
    <p:sldId id="875" r:id="rId80"/>
    <p:sldId id="874" r:id="rId81"/>
    <p:sldId id="876" r:id="rId82"/>
    <p:sldId id="877" r:id="rId83"/>
    <p:sldId id="879" r:id="rId84"/>
    <p:sldId id="881" r:id="rId85"/>
    <p:sldId id="882" r:id="rId86"/>
    <p:sldId id="1193" r:id="rId87"/>
    <p:sldId id="805" r:id="rId88"/>
    <p:sldId id="806" r:id="rId89"/>
    <p:sldId id="807" r:id="rId90"/>
    <p:sldId id="808" r:id="rId91"/>
    <p:sldId id="829" r:id="rId92"/>
    <p:sldId id="811" r:id="rId93"/>
    <p:sldId id="812" r:id="rId94"/>
    <p:sldId id="813" r:id="rId95"/>
    <p:sldId id="814" r:id="rId96"/>
    <p:sldId id="1195" r:id="rId97"/>
    <p:sldId id="1102" r:id="rId98"/>
    <p:sldId id="945" r:id="rId99"/>
    <p:sldId id="946" r:id="rId100"/>
    <p:sldId id="947" r:id="rId101"/>
    <p:sldId id="957" r:id="rId102"/>
    <p:sldId id="958" r:id="rId103"/>
    <p:sldId id="959" r:id="rId104"/>
    <p:sldId id="1197" r:id="rId105"/>
    <p:sldId id="1196" r:id="rId106"/>
    <p:sldId id="1198" r:id="rId107"/>
    <p:sldId id="1199" r:id="rId108"/>
    <p:sldId id="1200" r:id="rId109"/>
    <p:sldId id="1201" r:id="rId110"/>
    <p:sldId id="1189" r:id="rId111"/>
    <p:sldId id="1190" r:id="rId112"/>
    <p:sldId id="1191" r:id="rId113"/>
    <p:sldId id="840" r:id="rId11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CC99"/>
    <a:srgbClr val="C4B3D7"/>
    <a:srgbClr val="EAEAEA"/>
    <a:srgbClr val="CCCCCC"/>
    <a:srgbClr val="B296CE"/>
    <a:srgbClr val="05B8CA"/>
    <a:srgbClr val="D4E6F4"/>
    <a:srgbClr val="6C4C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9404"/>
    <p:restoredTop sz="94608"/>
  </p:normalViewPr>
  <p:slideViewPr>
    <p:cSldViewPr snapToObjects="1">
      <p:cViewPr varScale="1">
        <p:scale>
          <a:sx n="66" d="100"/>
          <a:sy n="66" d="100"/>
        </p:scale>
        <p:origin x="1516" y="32"/>
      </p:cViewPr>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691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B18CE1C-F683-44DB-9A13-DA9EABB7CE1C}"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268" name="Rectangle 4"/>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单击以编辑母版文本样式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endParaRP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1E0E58-AAA9-49A0-B4E4-6E203DE171ED}"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宋体" panose="02010600030101010101" pitchFamily="2" charset="-122"/>
              </a:rPr>
            </a:fld>
            <a:endParaRPr lang="en-US" altLang="zh-CN" sz="1200" b="0" dirty="0">
              <a:solidFill>
                <a:srgbClr val="000000"/>
              </a:solidFill>
              <a:ea typeface="宋体" panose="02010600030101010101" pitchFamily="2" charset="-122"/>
            </a:endParaRPr>
          </a:p>
        </p:txBody>
      </p:sp>
      <p:sp>
        <p:nvSpPr>
          <p:cNvPr id="14339" name="Rectangle 2"/>
          <p:cNvSpPr>
            <a:spLocks noTextEdit="1"/>
          </p:cNvSpPr>
          <p:nvPr>
            <p:ph type="sldImg"/>
          </p:nvPr>
        </p:nvSpPr>
        <p:spPr/>
      </p:sp>
      <p:sp>
        <p:nvSpPr>
          <p:cNvPr id="14340" name="Rectangle 3"/>
          <p:cNvSpPr>
            <a:spLocks noGrp="1"/>
          </p:cNvSpPr>
          <p:nvPr>
            <p:ph type="body"/>
          </p:nvPr>
        </p:nvSpPr>
        <p:spPr/>
        <p:txBody>
          <a:bodyPr wrap="square" lIns="91440" tIns="45720" rIns="91440" bIns="45720" anchor="t" anchorCtr="0"/>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en-US" altLang="zh-CN"/>
              <a:t>p1=n   n-1+1  p2=n-1  n-2+1  pi=?  n-i+1</a:t>
            </a:r>
            <a:endParaRPr lang="en-US" altLang="zh-CN"/>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p:txBody>
          <a:bodyPr wrap="square" lIns="91440" tIns="45720" rIns="91440" bIns="45720" anchor="t" anchorCtr="0"/>
          <a:p>
            <a:pPr lvl="0"/>
            <a:endParaRPr lang="zh-CN" altLang="en-US" dirty="0"/>
          </a:p>
        </p:txBody>
      </p:sp>
      <p:sp>
        <p:nvSpPr>
          <p:cNvPr id="788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参考上一题一位牛友的做法。</a:t>
            </a:r>
            <a:endParaRPr lang="zh-CN" altLang="en-US"/>
          </a:p>
          <a:p>
            <a:r>
              <a:rPr lang="zh-CN" altLang="en-US"/>
              <a:t>             8</a:t>
            </a:r>
            <a:endParaRPr lang="zh-CN" altLang="en-US"/>
          </a:p>
          <a:p>
            <a:r>
              <a:rPr lang="zh-CN" altLang="en-US"/>
              <a:t>        6          4</a:t>
            </a:r>
            <a:endParaRPr lang="zh-CN" altLang="en-US"/>
          </a:p>
          <a:p>
            <a:r>
              <a:rPr lang="zh-CN" altLang="en-US"/>
              <a:t>    4        2    2      0</a:t>
            </a:r>
            <a:endParaRPr lang="zh-CN" altLang="en-US"/>
          </a:p>
          <a:p>
            <a:r>
              <a:rPr lang="zh-CN" altLang="en-US"/>
              <a:t>2     0</a:t>
            </a:r>
            <a:endParaRPr lang="zh-CN" altLang="en-US"/>
          </a:p>
          <a:p>
            <a:r>
              <a:rPr lang="zh-CN" altLang="en-US"/>
              <a:t>一共九个节点，即调用9次，因为每一次都加1，所以结果返回9</a:t>
            </a:r>
            <a:endParaRPr lang="zh-CN" altLang="en-US"/>
          </a:p>
          <a:p>
            <a:r>
              <a:rPr lang="zh-CN" altLang="en-US"/>
              <a:t>           </a:t>
            </a:r>
            <a:r>
              <a:rPr lang="en-US" altLang="zh-CN"/>
              <a:t>    </a:t>
            </a:r>
            <a:r>
              <a:rPr lang="zh-CN" altLang="en-US"/>
              <a:t>9</a:t>
            </a:r>
            <a:endParaRPr lang="zh-CN" altLang="en-US"/>
          </a:p>
          <a:p>
            <a:r>
              <a:rPr lang="zh-CN" altLang="en-US"/>
              <a:t>         7         </a:t>
            </a:r>
            <a:r>
              <a:rPr lang="en-US" altLang="zh-CN"/>
              <a:t> </a:t>
            </a:r>
            <a:r>
              <a:rPr lang="zh-CN" altLang="en-US"/>
              <a:t>5</a:t>
            </a:r>
            <a:endParaRPr lang="zh-CN" altLang="en-US"/>
          </a:p>
          <a:p>
            <a:r>
              <a:rPr lang="zh-CN" altLang="en-US"/>
              <a:t>  </a:t>
            </a:r>
            <a:r>
              <a:rPr lang="en-US" altLang="zh-CN"/>
              <a:t> </a:t>
            </a:r>
            <a:r>
              <a:rPr lang="zh-CN" altLang="en-US"/>
              <a:t> </a:t>
            </a:r>
            <a:r>
              <a:rPr lang="en-US" altLang="zh-CN"/>
              <a:t>  </a:t>
            </a:r>
            <a:r>
              <a:rPr lang="zh-CN" altLang="en-US"/>
              <a:t>5    3   3      1</a:t>
            </a:r>
            <a:endParaRPr lang="zh-CN" altLang="en-US"/>
          </a:p>
          <a:p>
            <a:r>
              <a:rPr lang="zh-CN" altLang="en-US"/>
              <a:t>3    1</a:t>
            </a:r>
            <a:endParaRPr lang="zh-CN" altLang="en-US"/>
          </a:p>
          <a:p>
            <a:r>
              <a:rPr lang="zh-CN" altLang="en-US"/>
              <a:t>一共9个节点，所以一共9+9=18次     </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右图是三阶汉诺塔的</a:t>
            </a:r>
            <a:r>
              <a:rPr lang="en-US" altLang="zh-CN"/>
              <a:t>7</a:t>
            </a:r>
            <a:r>
              <a:rPr lang="zh-CN" altLang="en-US"/>
              <a:t>个步骤，</a:t>
            </a:r>
            <a:r>
              <a:rPr lang="en-US" altLang="zh-CN"/>
              <a:t>1,1,a,c</a:t>
            </a:r>
            <a:r>
              <a:rPr lang="zh-CN" altLang="en-US"/>
              <a:t>意思是第一步，将</a:t>
            </a:r>
            <a:r>
              <a:rPr lang="en-US" altLang="zh-CN"/>
              <a:t>1</a:t>
            </a:r>
            <a:r>
              <a:rPr lang="zh-CN" altLang="en-US"/>
              <a:t>号盘由</a:t>
            </a:r>
            <a:r>
              <a:rPr lang="en-US" altLang="zh-CN"/>
              <a:t>a</a:t>
            </a:r>
            <a:r>
              <a:rPr lang="zh-CN" altLang="en-US"/>
              <a:t>移动到</a:t>
            </a:r>
            <a:r>
              <a:rPr lang="en-US" altLang="zh-CN"/>
              <a:t>c</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幻灯片图像占位符 1"/>
          <p:cNvSpPr>
            <a:spLocks noGrp="1" noRot="1" noChangeAspect="1" noTextEdit="1"/>
          </p:cNvSpPr>
          <p:nvPr>
            <p:ph type="sldImg"/>
          </p:nvPr>
        </p:nvSpPr>
        <p:spPr/>
      </p:sp>
      <p:sp>
        <p:nvSpPr>
          <p:cNvPr id="89091" name="备注占位符 2"/>
          <p:cNvSpPr>
            <a:spLocks noGrp="1"/>
          </p:cNvSpPr>
          <p:nvPr>
            <p:ph type="body" idx="1"/>
          </p:nvPr>
        </p:nvSpPr>
        <p:spPr/>
        <p:txBody>
          <a:bodyPr wrap="square" lIns="91440" tIns="45720" rIns="91440" bIns="45720" anchor="t" anchorCtr="0"/>
          <a:p>
            <a:pPr lvl="0"/>
            <a:r>
              <a:rPr lang="zh-CN" altLang="en-US" dirty="0"/>
              <a:t>调用前的</a:t>
            </a:r>
            <a:r>
              <a:rPr lang="en-US" altLang="zh-CN" dirty="0"/>
              <a:t>3</a:t>
            </a:r>
            <a:r>
              <a:rPr lang="zh-CN" altLang="en-US" dirty="0"/>
              <a:t>意思是</a:t>
            </a:r>
            <a:r>
              <a:rPr lang="en-US" altLang="zh-CN" noProof="0" dirty="0">
                <a:ln>
                  <a:noFill/>
                </a:ln>
                <a:effectLst/>
                <a:uLnTx/>
                <a:uFillTx/>
                <a:latin typeface="+mn-lt"/>
                <a:ea typeface="+mn-ea"/>
                <a:cs typeface="+mn-ea"/>
                <a:sym typeface="+mn-lt"/>
              </a:rPr>
              <a:t>(</a:t>
            </a:r>
            <a:r>
              <a:rPr lang="zh-CN" altLang="en-US" noProof="0" dirty="0">
                <a:ln>
                  <a:noFill/>
                </a:ln>
                <a:effectLst/>
                <a:uLnTx/>
                <a:uFillTx/>
                <a:latin typeface="+mn-lt"/>
                <a:ea typeface="+mn-ea"/>
                <a:cs typeface="+mn-ea"/>
                <a:sym typeface="+mn-lt"/>
              </a:rPr>
              <a:t>分好了空间准备运算</a:t>
            </a:r>
            <a:r>
              <a:rPr lang="en-US" altLang="zh-CN" noProof="0" dirty="0">
                <a:ln>
                  <a:noFill/>
                </a:ln>
                <a:effectLst/>
                <a:uLnTx/>
                <a:uFillTx/>
                <a:latin typeface="+mn-lt"/>
                <a:ea typeface="+mn-ea"/>
                <a:cs typeface="+mn-ea"/>
                <a:sym typeface="+mn-lt"/>
              </a:rPr>
              <a:t>)</a:t>
            </a:r>
            <a:endParaRPr lang="en-US" altLang="zh-CN" noProof="0" dirty="0">
              <a:ln>
                <a:noFill/>
              </a:ln>
              <a:effectLst/>
              <a:uLnTx/>
              <a:uFillTx/>
              <a:latin typeface="+mn-lt"/>
              <a:ea typeface="+mn-ea"/>
              <a:cs typeface="+mn-ea"/>
              <a:sym typeface="+mn-lt"/>
            </a:endParaRPr>
          </a:p>
          <a:p>
            <a:pPr lvl="0"/>
            <a:r>
              <a:rPr lang="zh-CN" altLang="en-US" dirty="0"/>
              <a:t>调用后的</a:t>
            </a:r>
            <a:r>
              <a:rPr lang="en-US" altLang="zh-CN" dirty="0"/>
              <a:t>3</a:t>
            </a:r>
            <a:r>
              <a:rPr lang="zh-CN" altLang="en-US" dirty="0"/>
              <a:t>意思是返回</a:t>
            </a:r>
            <a:r>
              <a:rPr lang="en-US" altLang="zh-CN" dirty="0"/>
              <a:t>main</a:t>
            </a:r>
            <a:r>
              <a:rPr lang="zh-CN" altLang="en-US" dirty="0"/>
              <a:t>函数离开的</a:t>
            </a:r>
            <a:r>
              <a:rPr lang="zh-CN" altLang="en-US" dirty="0"/>
              <a:t>位置</a:t>
            </a:r>
            <a:endParaRPr lang="zh-CN" altLang="en-US" dirty="0"/>
          </a:p>
        </p:txBody>
      </p:sp>
      <p:sp>
        <p:nvSpPr>
          <p:cNvPr id="890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　单向递归：指程序中的递归语句，在本程序操作执行前，都已经完成，如斐波那契数列。</a:t>
            </a:r>
            <a:endParaRPr lang="zh-CN" altLang="en-US"/>
          </a:p>
          <a:p>
            <a:r>
              <a:rPr lang="zh-CN" altLang="en-US"/>
              <a:t>　尾递归：程序中只有一句递归语句，且在末尾。</a:t>
            </a:r>
            <a:endParaRPr lang="zh-CN" altLang="en-US"/>
          </a:p>
          <a:p>
            <a:endParaRPr lang="zh-CN" altLang="en-US"/>
          </a:p>
          <a:p>
            <a:r>
              <a:rPr lang="zh-CN" altLang="en-US"/>
              <a:t>对于一般的递归，仿写递归执行过程中的栈的变化，实现非递归</a:t>
            </a:r>
            <a:r>
              <a:rPr lang="zh-CN" altLang="en-US"/>
              <a:t>算法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两个整型变量分别表示头元素和尾元素的位置，简称头指针和</a:t>
            </a:r>
            <a:r>
              <a:rPr lang="zh-CN" altLang="en-US"/>
              <a:t>尾指针</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幻灯片图像占位符 1"/>
          <p:cNvSpPr>
            <a:spLocks noGrp="1" noRot="1" noChangeAspect="1" noTextEdit="1"/>
          </p:cNvSpPr>
          <p:nvPr>
            <p:ph type="sldImg"/>
          </p:nvPr>
        </p:nvSpPr>
        <p:spPr/>
      </p:sp>
      <p:sp>
        <p:nvSpPr>
          <p:cNvPr id="122883" name="备注占位符 2"/>
          <p:cNvSpPr>
            <a:spLocks noGrp="1"/>
          </p:cNvSpPr>
          <p:nvPr>
            <p:ph type="body" idx="1"/>
          </p:nvPr>
        </p:nvSpPr>
        <p:spPr/>
        <p:txBody>
          <a:bodyPr wrap="square" lIns="91440" tIns="45720" rIns="91440" bIns="45720" anchor="t" anchorCtr="0"/>
          <a:p>
            <a:pPr lvl="0"/>
            <a:endParaRPr lang="zh-CN" altLang="en-US" dirty="0"/>
          </a:p>
        </p:txBody>
      </p:sp>
      <p:sp>
        <p:nvSpPr>
          <p:cNvPr id="1228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幻灯片图像占位符 1"/>
          <p:cNvSpPr>
            <a:spLocks noGrp="1" noRot="1" noChangeAspect="1" noTextEdit="1"/>
          </p:cNvSpPr>
          <p:nvPr>
            <p:ph type="sldImg"/>
          </p:nvPr>
        </p:nvSpPr>
        <p:spPr/>
      </p:sp>
      <p:sp>
        <p:nvSpPr>
          <p:cNvPr id="124931" name="备注占位符 2"/>
          <p:cNvSpPr>
            <a:spLocks noGrp="1"/>
          </p:cNvSpPr>
          <p:nvPr>
            <p:ph type="body" idx="1"/>
          </p:nvPr>
        </p:nvSpPr>
        <p:spPr/>
        <p:txBody>
          <a:bodyPr wrap="square" lIns="91440" tIns="45720" rIns="91440" bIns="45720" anchor="t" anchorCtr="0"/>
          <a:p>
            <a:pPr lvl="0"/>
            <a:r>
              <a:rPr lang="zh-CN" altLang="en-US" dirty="0"/>
              <a:t>由队尾入队，队头出队的限制</a:t>
            </a:r>
            <a:r>
              <a:rPr lang="zh-CN" altLang="en-US" dirty="0"/>
              <a:t>引起</a:t>
            </a:r>
            <a:endParaRPr lang="zh-CN" altLang="en-US" dirty="0"/>
          </a:p>
        </p:txBody>
      </p:sp>
      <p:sp>
        <p:nvSpPr>
          <p:cNvPr id="12493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宋体" panose="02010600030101010101" pitchFamily="2" charset="-122"/>
              </a:rPr>
            </a:fld>
            <a:endParaRPr lang="en-US" altLang="zh-CN" sz="1200" b="0" dirty="0">
              <a:solidFill>
                <a:srgbClr val="000000"/>
              </a:solidFill>
              <a:ea typeface="宋体" panose="02010600030101010101" pitchFamily="2" charset="-122"/>
            </a:endParaRPr>
          </a:p>
        </p:txBody>
      </p:sp>
      <p:sp>
        <p:nvSpPr>
          <p:cNvPr id="17411" name="Rectangle 2"/>
          <p:cNvSpPr>
            <a:spLocks noTextEdit="1"/>
          </p:cNvSpPr>
          <p:nvPr>
            <p:ph type="sldImg"/>
          </p:nvPr>
        </p:nvSpPr>
        <p:spPr/>
      </p:sp>
      <p:sp>
        <p:nvSpPr>
          <p:cNvPr id="17412" name="Rectangle 3"/>
          <p:cNvSpPr>
            <a:spLocks noGrp="1"/>
          </p:cNvSpPr>
          <p:nvPr>
            <p:ph type="body"/>
          </p:nvPr>
        </p:nvSpPr>
        <p:spPr/>
        <p:txBody>
          <a:bodyPr wrap="square" lIns="91440" tIns="45720" rIns="91440" bIns="45720" anchor="t" anchorCtr="0"/>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总长</a:t>
            </a:r>
            <a:r>
              <a:rPr lang="en-US" altLang="zh-CN"/>
              <a:t>M</a:t>
            </a:r>
            <a:r>
              <a:rPr lang="zh-CN" altLang="en-US"/>
              <a:t>，即</a:t>
            </a:r>
            <a:r>
              <a:rPr lang="en-US" altLang="zh-CN"/>
              <a:t>0~M-1,</a:t>
            </a:r>
            <a:r>
              <a:rPr lang="zh-CN" altLang="en-US"/>
              <a:t>尾</a:t>
            </a:r>
            <a:r>
              <a:rPr lang="en-US" altLang="zh-CN"/>
              <a:t>+1=M</a:t>
            </a:r>
            <a:r>
              <a:rPr lang="zh-CN" altLang="en-US"/>
              <a:t>时，就是</a:t>
            </a:r>
            <a:r>
              <a:rPr lang="en-US" altLang="zh-CN"/>
              <a:t>0</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为啥队列需要头节点，而栈</a:t>
            </a:r>
            <a:r>
              <a:rPr lang="zh-CN" altLang="en-US"/>
              <a:t>不用（无头结点的链栈运算也很方便）</a:t>
            </a:r>
            <a:endParaRPr lang="zh-CN" altLang="en-US"/>
          </a:p>
          <a:p>
            <a:r>
              <a:rPr lang="zh-CN" altLang="en-US"/>
              <a:t>因为线性表和队列如果用链表在插入删除时有头部和其他部位的操作差别，需要用头结点来统一操作</a:t>
            </a:r>
            <a:endParaRPr lang="zh-CN" altLang="en-US"/>
          </a:p>
          <a:p>
            <a:r>
              <a:rPr lang="zh-CN" altLang="en-US"/>
              <a:t>而栈只在头部插入删除，所以不必要用头结点</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en-US" altLang="zh-CN"/>
              <a:t>qfront</a:t>
            </a:r>
            <a:r>
              <a:rPr lang="zh-CN" altLang="en-US"/>
              <a:t>是个指针，指向</a:t>
            </a:r>
            <a:r>
              <a:rPr lang="en-US" altLang="zh-CN">
                <a:sym typeface="+mn-ea"/>
              </a:rPr>
              <a:t>node</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一般情况下只修改头指针，但是，当删除的是队列中最后一个元素时，队尾指针也丢失了，因此需对队尾指针重新赋值。</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仿宋_GB2312" pitchFamily="49" charset="-122"/>
              </a:rPr>
            </a:fld>
            <a:endParaRPr lang="en-US" altLang="zh-CN" sz="1200" b="0" dirty="0">
              <a:solidFill>
                <a:srgbClr val="000000"/>
              </a:solidFill>
              <a:ea typeface="仿宋_GB2312" pitchFamily="49" charset="-122"/>
            </a:endParaRPr>
          </a:p>
        </p:txBody>
      </p:sp>
      <p:sp>
        <p:nvSpPr>
          <p:cNvPr id="21507" name="Rectangle 2"/>
          <p:cNvSpPr>
            <a:spLocks noTextEdit="1"/>
          </p:cNvSpPr>
          <p:nvPr>
            <p:ph type="sldImg"/>
          </p:nvPr>
        </p:nvSpPr>
        <p:spPr>
          <a:solidFill>
            <a:srgbClr val="FFFFFF">
              <a:alpha val="100000"/>
            </a:srgbClr>
          </a:solidFill>
        </p:spPr>
      </p:sp>
      <p:sp>
        <p:nvSpPr>
          <p:cNvPr id="21508" name="Rectangle 3"/>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仿宋_GB2312" pitchFamily="49" charset="-122"/>
              </a:rPr>
            </a:fld>
            <a:endParaRPr lang="en-US" altLang="zh-CN" sz="1200" b="0" dirty="0">
              <a:solidFill>
                <a:srgbClr val="000000"/>
              </a:solidFill>
              <a:ea typeface="仿宋_GB2312"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仿宋_GB2312" pitchFamily="49" charset="-122"/>
              </a:rPr>
            </a:fld>
            <a:endParaRPr lang="en-US" altLang="zh-CN" sz="1200" b="0" dirty="0">
              <a:solidFill>
                <a:srgbClr val="000000"/>
              </a:solidFill>
              <a:ea typeface="仿宋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ea typeface="仿宋_GB2312" pitchFamily="49" charset="-122"/>
              </a:rPr>
            </a:fld>
            <a:endParaRPr lang="en-US" altLang="zh-CN" sz="1200" b="0" dirty="0">
              <a:solidFill>
                <a:srgbClr val="000000"/>
              </a:solidFill>
              <a:ea typeface="仿宋_GB2312" pitchFamily="49" charset="-122"/>
            </a:endParaRPr>
          </a:p>
        </p:txBody>
      </p:sp>
      <p:sp>
        <p:nvSpPr>
          <p:cNvPr id="29699" name="Rectangle 2"/>
          <p:cNvSpPr>
            <a:spLocks noTextEdit="1"/>
          </p:cNvSpPr>
          <p:nvPr>
            <p:ph type="sldImg"/>
          </p:nvPr>
        </p:nvSpPr>
        <p:spPr>
          <a:solidFill>
            <a:srgbClr val="FFFFFF">
              <a:alpha val="100000"/>
            </a:srgbClr>
          </a:solidFill>
        </p:spPr>
      </p:sp>
      <p:sp>
        <p:nvSpPr>
          <p:cNvPr id="29700" name="Rectangle 3"/>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
        <p:nvSpPr>
          <p:cNvPr id="36867" name="Rectangle 2"/>
          <p:cNvSpPr>
            <a:spLocks noTextEdit="1"/>
          </p:cNvSpPr>
          <p:nvPr>
            <p:ph type="sldImg"/>
          </p:nvPr>
        </p:nvSpPr>
        <p:spPr>
          <a:solidFill>
            <a:srgbClr val="FFFFFF">
              <a:alpha val="100000"/>
            </a:srgbClr>
          </a:solidFill>
        </p:spPr>
      </p:sp>
      <p:sp>
        <p:nvSpPr>
          <p:cNvPr id="36868" name="Rectangle 3"/>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ea typeface="仿宋_GB2312" pitchFamily="49" charset="-122"/>
              </a:rPr>
            </a:fld>
            <a:endParaRPr lang="en-US" altLang="zh-CN" sz="1200" b="0" dirty="0">
              <a:ea typeface="仿宋_GB2312" pitchFamily="49" charset="-122"/>
            </a:endParaRPr>
          </a:p>
        </p:txBody>
      </p:sp>
      <p:sp>
        <p:nvSpPr>
          <p:cNvPr id="43011" name="Rectangle 2"/>
          <p:cNvSpPr>
            <a:spLocks noTextEdit="1"/>
          </p:cNvSpPr>
          <p:nvPr>
            <p:ph type="sldImg"/>
          </p:nvPr>
        </p:nvSpPr>
        <p:spPr>
          <a:solidFill>
            <a:srgbClr val="FFFFFF">
              <a:alpha val="100000"/>
            </a:srgbClr>
          </a:solidFill>
        </p:spPr>
      </p:sp>
      <p:sp>
        <p:nvSpPr>
          <p:cNvPr id="43012" name="Rectangle 3"/>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P(1)O(1)P(2)P(3)O(3)P(4)P(5)O(5)O(4)O(2)P(6)O(6)</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endParaRPr lang="zh-CN" altLang="en-US" noProof="1"/>
          </a:p>
        </p:txBody>
      </p:sp>
      <p:sp>
        <p:nvSpPr>
          <p:cNvPr id="5126" name="直接连接符 9"/>
          <p:cNvSpPr/>
          <p:nvPr userDrawn="1"/>
        </p:nvSpPr>
        <p:spPr>
          <a:xfrm>
            <a:off x="0" y="6357938"/>
            <a:ext cx="9144000" cy="71437"/>
          </a:xfrm>
          <a:prstGeom prst="line">
            <a:avLst/>
          </a:prstGeom>
          <a:ln w="9525">
            <a:noFill/>
          </a:ln>
        </p:spPr>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endParaRPr lang="zh-CN" altLang="en-US" noProof="1"/>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4"/>
          <p:cNvSpPr>
            <a:spLocks noGrp="1" noChangeArrowheads="1"/>
          </p:cNvSpPr>
          <p:nvPr>
            <p:ph type="dt" sz="half" idx="2"/>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fld id="{1CD8413E-E33D-4AA8-A0E2-A5D702B122BA}" type="datetime2">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fld>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6" name="Rectangle 5"/>
          <p:cNvSpPr>
            <a:spLocks noGrp="1" noChangeArrowheads="1"/>
          </p:cNvSpPr>
          <p:nvPr>
            <p:ph type="ftr" sz="quarter" idx="3"/>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dgm">
  <p:cSld name="标题和图示或组织结构图">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endParaRPr lang="zh-CN" altLang="en-US" noProof="1"/>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4"/>
          <p:cNvSpPr>
            <a:spLocks noGrp="1" noChangeArrowheads="1"/>
          </p:cNvSpPr>
          <p:nvPr>
            <p:ph type="dt" sz="half" idx="2"/>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fld id="{20EEB953-5660-42CA-8168-E2E4805E44E2}" type="datetime2">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fld>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6" name="Rectangle 5"/>
          <p:cNvSpPr>
            <a:spLocks noGrp="1" noChangeArrowheads="1"/>
          </p:cNvSpPr>
          <p:nvPr>
            <p:ph type="ftr" sz="quarter" idx="3"/>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Rectangle 4"/>
          <p:cNvSpPr>
            <a:spLocks noGrp="1" noChangeArrowheads="1"/>
          </p:cNvSpPr>
          <p:nvPr>
            <p:ph type="dt" sz="half" idx="12"/>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fld id="{AB572357-15AF-486C-8610-07DE1029D9FD}" type="datetime2">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fld>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6" name="Rectangle 5"/>
          <p:cNvSpPr>
            <a:spLocks noGrp="1" noChangeArrowheads="1"/>
          </p:cNvSpPr>
          <p:nvPr>
            <p:ph type="ftr" sz="quarter" idx="3"/>
          </p:nvPr>
        </p:nvSpPr>
        <p:spPr>
          <a:xfrm>
            <a:off x="0" y="0"/>
            <a:ext cx="0" cy="0"/>
          </a:xfr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showMasterSp="0">
  <p:cSld name="1_空白">
    <p:bg>
      <p:bgPr>
        <a:solidFill>
          <a:srgbClr val="000000"/>
        </a:solidFill>
        <a:effectLst/>
      </p:bgPr>
    </p:bg>
    <p:spTree>
      <p:nvGrpSpPr>
        <p:cNvPr id="1" name=""/>
        <p:cNvGrpSpPr/>
        <p:nvPr/>
      </p:nvGrpSpPr>
      <p:grpSpPr>
        <a:xfrm>
          <a:off x="0" y="0"/>
          <a:ext cx="0" cy="0"/>
          <a:chOff x="0" y="0"/>
          <a:chExt cx="0" cy="0"/>
        </a:xfrm>
      </p:grpSpPr>
      <p:sp>
        <p:nvSpPr>
          <p:cNvPr id="9218"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3"/>
          <p:cNvSpPr>
            <a:spLocks noGrp="1"/>
          </p:cNvSpPr>
          <p:nvPr>
            <p:ph type="body"/>
          </p:nvPr>
        </p:nvSpPr>
        <p:spPr>
          <a:xfrm>
            <a:off x="496888" y="1116013"/>
            <a:ext cx="8251825" cy="5472112"/>
          </a:xfrm>
          <a:prstGeom prst="rect">
            <a:avLst/>
          </a:prstGeom>
          <a:noFill/>
          <a:ln w="9525">
            <a:noFill/>
          </a:ln>
        </p:spPr>
        <p:txBody>
          <a:bodyPr/>
          <a:p>
            <a:pPr lvl="0"/>
            <a:r>
              <a:rPr lang="zh-CN" altLang="en-US" dirty="0"/>
              <a:t>单击以编辑母版文本样式</a:t>
            </a:r>
            <a:endParaRPr lang="zh-CN" altLang="en-US" dirty="0"/>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p>
            <a:pPr lvl="0"/>
            <a:r>
              <a:rPr lang="en-US" altLang="zh-CN" dirty="0"/>
              <a:t>单击以编辑</a:t>
            </a:r>
            <a:r>
              <a:rPr lang="en-US" altLang="en-US" dirty="0"/>
              <a:t>母版标题样式</a:t>
            </a:r>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audio" Target="../media/audio2.wa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audio" Target="../media/audio3.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audio" Target="../media/audio4.wav"/></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4.xml"/><Relationship Id="rId4" Type="http://schemas.openxmlformats.org/officeDocument/2006/relationships/image" Target="../media/image11.wmf"/><Relationship Id="rId3" Type="http://schemas.openxmlformats.org/officeDocument/2006/relationships/oleObject" Target="../embeddings/oleObject6.bin"/><Relationship Id="rId2" Type="http://schemas.openxmlformats.org/officeDocument/2006/relationships/image" Target="../media/image10.wmf"/><Relationship Id="rId1"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audio" Target="../media/audio5.wav"/><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27721;&#35834;&#22612;&#25913;.swf" TargetMode="Externa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16.wmf"/><Relationship Id="rId1"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w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audio" Target="../media/audio6.wav"/></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9.bin"/><Relationship Id="rId2" Type="http://schemas.openxmlformats.org/officeDocument/2006/relationships/image" Target="../media/image17.wmf"/><Relationship Id="rId1" Type="http://schemas.openxmlformats.org/officeDocument/2006/relationships/oleObject" Target="../embeddings/oleObject8.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19.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image" Target="../media/image6.jpeg"/><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10.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emf"/><Relationship Id="rId7" Type="http://schemas.openxmlformats.org/officeDocument/2006/relationships/oleObject" Target="../embeddings/oleObject14.bin"/><Relationship Id="rId6" Type="http://schemas.openxmlformats.org/officeDocument/2006/relationships/image" Target="../media/image24.emf"/><Relationship Id="rId5" Type="http://schemas.openxmlformats.org/officeDocument/2006/relationships/oleObject" Target="../embeddings/oleObject13.bin"/><Relationship Id="rId4" Type="http://schemas.openxmlformats.org/officeDocument/2006/relationships/image" Target="../media/image23.wmf"/><Relationship Id="rId3" Type="http://schemas.openxmlformats.org/officeDocument/2006/relationships/oleObject" Target="../embeddings/oleObject12.bin"/><Relationship Id="rId2" Type="http://schemas.openxmlformats.org/officeDocument/2006/relationships/image" Target="../media/image22.wmf"/><Relationship Id="rId10" Type="http://schemas.openxmlformats.org/officeDocument/2006/relationships/vmlDrawing" Target="../drawings/vmlDrawing9.vml"/><Relationship Id="rId1" Type="http://schemas.openxmlformats.org/officeDocument/2006/relationships/oleObject" Target="../embeddings/oleObject11.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23.wmf"/><Relationship Id="rId1" Type="http://schemas.openxmlformats.org/officeDocument/2006/relationships/oleObject" Target="../embeddings/oleObject15.bin"/></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24.emf"/><Relationship Id="rId1" Type="http://schemas.openxmlformats.org/officeDocument/2006/relationships/oleObject" Target="../embeddings/oleObject16.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2" Type="http://schemas.openxmlformats.org/officeDocument/2006/relationships/slideLayout" Target="../slideLayouts/slideLayout4.xml"/><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0195"/>
          </a:schemeClr>
        </a:solidFill>
        <a:effectLst/>
      </p:bgPr>
    </p:bg>
    <p:spTree>
      <p:nvGrpSpPr>
        <p:cNvPr id="1" name=""/>
        <p:cNvGrpSpPr/>
        <p:nvPr/>
      </p:nvGrpSpPr>
      <p:grpSpPr/>
      <p:sp>
        <p:nvSpPr>
          <p:cNvPr id="8194" name="矩形: 圆角 2"/>
          <p:cNvSpPr>
            <a:spLocks noChangeArrowheads="1"/>
          </p:cNvSpPr>
          <p:nvPr/>
        </p:nvSpPr>
        <p:spPr bwMode="auto">
          <a:xfrm>
            <a:off x="3179763" y="3141663"/>
            <a:ext cx="5640388" cy="579438"/>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 name="矩形 1"/>
          <p:cNvSpPr/>
          <p:nvPr/>
        </p:nvSpPr>
        <p:spPr bwMode="auto">
          <a:xfrm>
            <a:off x="0" y="51435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3" name="矩形 22"/>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pic>
        <p:nvPicPr>
          <p:cNvPr id="13318" name="图片 1"/>
          <p:cNvPicPr>
            <a:picLocks noChangeAspect="1"/>
          </p:cNvPicPr>
          <p:nvPr/>
        </p:nvPicPr>
        <p:blipFill>
          <a:blip r:embed="rId1"/>
          <a:srcRect l="36591" t="61440" r="36745" b="14038"/>
          <a:stretch>
            <a:fillRect/>
          </a:stretch>
        </p:blipFill>
        <p:spPr>
          <a:xfrm>
            <a:off x="511175" y="2382838"/>
            <a:ext cx="2282825" cy="2935287"/>
          </a:xfrm>
          <a:prstGeom prst="rect">
            <a:avLst/>
          </a:prstGeom>
          <a:noFill/>
          <a:ln w="9525">
            <a:noFill/>
          </a:ln>
        </p:spPr>
      </p:pic>
      <p:sp>
        <p:nvSpPr>
          <p:cNvPr id="28" name="Rectangle 24"/>
          <p:cNvSpPr txBox="1">
            <a:spLocks noChangeArrowheads="1"/>
          </p:cNvSpPr>
          <p:nvPr/>
        </p:nvSpPr>
        <p:spPr bwMode="auto">
          <a:xfrm>
            <a:off x="7236143" y="4004945"/>
            <a:ext cx="1519238" cy="714375"/>
          </a:xfrm>
          <a:prstGeom prst="rect">
            <a:avLst/>
          </a:prstGeom>
          <a:noFill/>
          <a:ln w="9525">
            <a:noFill/>
            <a:miter lim="800000"/>
          </a:ln>
        </p:spPr>
        <p:txBody>
          <a:bodyPr anchor="ctr"/>
          <a:lstStyle/>
          <a:p>
            <a:pPr marR="0" algn="r" defTabSz="914400">
              <a:buClrTx/>
              <a:buSzTx/>
              <a:buFontTx/>
              <a:buNone/>
              <a:defRPr/>
            </a:pPr>
            <a:r>
              <a:rPr kumimoji="1" lang="zh-CN" altLang="en-US" sz="3200" b="0" kern="0" cap="none" spc="0" normalizeH="0" baseline="0" noProof="0" dirty="0">
                <a:solidFill>
                  <a:srgbClr val="FEFFFF"/>
                </a:solidFill>
                <a:latin typeface="+mn-lt"/>
                <a:ea typeface="+mn-ea"/>
                <a:cs typeface="+mn-ea"/>
                <a:sym typeface="+mn-lt"/>
              </a:rPr>
              <a:t>王幸</a:t>
            </a:r>
            <a:endParaRPr kumimoji="1" lang="zh-CN" altLang="en-US" sz="3200" b="0" kern="0" cap="none" spc="0" normalizeH="0" baseline="0" noProof="0" dirty="0">
              <a:solidFill>
                <a:srgbClr val="FEFFFF"/>
              </a:solidFill>
              <a:latin typeface="+mn-lt"/>
              <a:ea typeface="+mn-ea"/>
              <a:cs typeface="+mn-ea"/>
              <a:sym typeface="+mn-lt"/>
            </a:endParaRPr>
          </a:p>
        </p:txBody>
      </p:sp>
      <p:sp>
        <p:nvSpPr>
          <p:cNvPr id="29" name="矩形 28"/>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4" name="Rectangle 24"/>
          <p:cNvSpPr txBox="1">
            <a:spLocks noChangeArrowheads="1"/>
          </p:cNvSpPr>
          <p:nvPr/>
        </p:nvSpPr>
        <p:spPr bwMode="auto">
          <a:xfrm>
            <a:off x="3294063" y="3074988"/>
            <a:ext cx="2554288" cy="714375"/>
          </a:xfrm>
          <a:prstGeom prst="rect">
            <a:avLst/>
          </a:prstGeom>
          <a:noFill/>
          <a:ln w="9525">
            <a:noFill/>
            <a:miter lim="800000"/>
          </a:ln>
        </p:spPr>
        <p:txBody>
          <a:bodyPr anchor="ctr"/>
          <a:lstStyle/>
          <a:p>
            <a:pPr marR="0"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栈和队列</a:t>
            </a:r>
            <a:endParaRPr kumimoji="1" lang="zh-CN" altLang="en-US" sz="4800" i="1" kern="0" cap="none" spc="0" normalizeH="0" baseline="0" noProof="0" dirty="0">
              <a:solidFill>
                <a:srgbClr val="6C4C8F">
                  <a:lumMod val="50000"/>
                </a:srgbClr>
              </a:solidFill>
              <a:effectLst>
                <a:outerShdw blurRad="38100" dist="38100" dir="2700000" algn="tl">
                  <a:srgbClr val="C0C0C0"/>
                </a:outerShdw>
              </a:effectLst>
              <a:latin typeface="+mn-lt"/>
              <a:ea typeface="+mn-ea"/>
              <a:cs typeface="+mn-ea"/>
              <a:sym typeface="+mn-lt"/>
            </a:endParaRPr>
          </a:p>
        </p:txBody>
      </p:sp>
      <p:sp>
        <p:nvSpPr>
          <p:cNvPr id="17" name="Rectangle 24"/>
          <p:cNvSpPr txBox="1">
            <a:spLocks noChangeArrowheads="1"/>
          </p:cNvSpPr>
          <p:nvPr/>
        </p:nvSpPr>
        <p:spPr bwMode="auto">
          <a:xfrm>
            <a:off x="3119438" y="2352675"/>
            <a:ext cx="2554288" cy="714375"/>
          </a:xfrm>
          <a:prstGeom prst="rect">
            <a:avLst/>
          </a:prstGeom>
          <a:noFill/>
          <a:ln w="9525">
            <a:noFill/>
            <a:miter lim="800000"/>
          </a:ln>
        </p:spPr>
        <p:txBody>
          <a:bodyPr anchor="ctr"/>
          <a:lstStyle/>
          <a:p>
            <a:pPr marR="0" defTabSz="914400">
              <a:buClrTx/>
              <a:buSzTx/>
              <a:buFontTx/>
              <a:buNone/>
              <a:defRPr/>
            </a:pPr>
            <a:r>
              <a:rPr kumimoji="1" lang="zh-CN" altLang="en-US" sz="3600" b="0" kern="0" cap="none" spc="0" normalizeH="0" baseline="0" noProof="0" dirty="0">
                <a:solidFill>
                  <a:srgbClr val="FEFFFF"/>
                </a:solidFill>
                <a:latin typeface="+mn-lt"/>
                <a:ea typeface="+mn-ea"/>
                <a:cs typeface="+mn-ea"/>
                <a:sym typeface="+mn-lt"/>
              </a:rPr>
              <a:t>第</a:t>
            </a:r>
            <a:r>
              <a:rPr kumimoji="1" lang="en-US" altLang="zh-CN" sz="3600" b="0" kern="0" cap="none" spc="0" normalizeH="0" baseline="0" noProof="0" dirty="0">
                <a:solidFill>
                  <a:srgbClr val="FEFFFF"/>
                </a:solidFill>
                <a:latin typeface="+mn-lt"/>
                <a:ea typeface="+mn-ea"/>
                <a:cs typeface="+mn-ea"/>
                <a:sym typeface="+mn-lt"/>
              </a:rPr>
              <a:t>3</a:t>
            </a:r>
            <a:r>
              <a:rPr kumimoji="1" lang="zh-CN" altLang="en-US" sz="3600" b="0" kern="0" cap="none" spc="0" normalizeH="0" baseline="0" noProof="0" dirty="0">
                <a:solidFill>
                  <a:srgbClr val="FEFFFF"/>
                </a:solidFill>
                <a:latin typeface="+mn-lt"/>
                <a:ea typeface="+mn-ea"/>
                <a:cs typeface="+mn-ea"/>
                <a:sym typeface="+mn-lt"/>
              </a:rPr>
              <a:t>章</a:t>
            </a:r>
            <a:endParaRPr kumimoji="1" lang="zh-CN" altLang="en-US" sz="4800" b="0" kern="0" cap="none" spc="0" normalizeH="0" baseline="0" noProof="0" dirty="0">
              <a:solidFill>
                <a:srgbClr val="6C4C8F">
                  <a:lumMod val="50000"/>
                </a:srgbClr>
              </a:solidFill>
              <a:latin typeface="+mn-lt"/>
              <a:ea typeface="+mn-ea"/>
              <a:cs typeface="+mn-ea"/>
              <a:sym typeface="+mn-lt"/>
            </a:endParaRPr>
          </a:p>
        </p:txBody>
      </p:sp>
      <p:sp>
        <p:nvSpPr>
          <p:cNvPr id="20" name="Rectangle 24"/>
          <p:cNvSpPr txBox="1">
            <a:spLocks noChangeArrowheads="1"/>
          </p:cNvSpPr>
          <p:nvPr/>
        </p:nvSpPr>
        <p:spPr bwMode="auto">
          <a:xfrm>
            <a:off x="300038" y="641350"/>
            <a:ext cx="8843963" cy="714375"/>
          </a:xfrm>
          <a:prstGeom prst="rect">
            <a:avLst/>
          </a:prstGeom>
          <a:noFill/>
          <a:ln w="9525">
            <a:noFill/>
            <a:miter lim="800000"/>
          </a:ln>
        </p:spPr>
        <p:txBody>
          <a:bodyPr anchor="ctr"/>
          <a:lstStyle/>
          <a:p>
            <a:pPr marR="0" defTabSz="914400">
              <a:buClrTx/>
              <a:buSzTx/>
              <a:buFontTx/>
              <a:buNone/>
              <a:defRPr/>
            </a:pPr>
            <a:r>
              <a:rPr kumimoji="0" lang="zh-CN" altLang="en-US" sz="4000" b="0" kern="1200" cap="none" spc="0" normalizeH="0" baseline="0" noProof="0" dirty="0">
                <a:solidFill>
                  <a:srgbClr val="FEFFFF"/>
                </a:solidFill>
                <a:latin typeface="+mn-lt"/>
                <a:ea typeface="+mn-ea"/>
                <a:cs typeface="+mn-ea"/>
                <a:sym typeface="+mn-lt"/>
              </a:rPr>
              <a:t>数据结构（</a:t>
            </a:r>
            <a:r>
              <a:rPr kumimoji="0" lang="en-US" altLang="zh-CN" sz="4000" b="0" kern="1200" cap="none" spc="0" normalizeH="0" baseline="0" noProof="0" dirty="0">
                <a:solidFill>
                  <a:srgbClr val="FEFFFF"/>
                </a:solidFill>
                <a:latin typeface="+mn-lt"/>
                <a:ea typeface="+mn-ea"/>
                <a:cs typeface="+mn-ea"/>
                <a:sym typeface="+mn-lt"/>
              </a:rPr>
              <a:t>C</a:t>
            </a:r>
            <a:r>
              <a:rPr kumimoji="0" lang="zh-CN" altLang="en-US" sz="4000" b="0" kern="1200" cap="none" spc="0" normalizeH="0" baseline="0" noProof="0" dirty="0">
                <a:solidFill>
                  <a:srgbClr val="FEFFFF"/>
                </a:solidFill>
                <a:latin typeface="+mn-lt"/>
                <a:ea typeface="+mn-ea"/>
                <a:cs typeface="+mn-ea"/>
                <a:sym typeface="+mn-lt"/>
              </a:rPr>
              <a:t>语言版）（第</a:t>
            </a:r>
            <a:r>
              <a:rPr kumimoji="0" lang="en-US" altLang="zh-CN" sz="4000" b="0" kern="1200" cap="none" spc="0" normalizeH="0" baseline="0" noProof="0" dirty="0">
                <a:solidFill>
                  <a:srgbClr val="FEFFFF"/>
                </a:solidFill>
                <a:latin typeface="+mn-lt"/>
                <a:ea typeface="+mn-ea"/>
                <a:cs typeface="+mn-ea"/>
                <a:sym typeface="+mn-lt"/>
              </a:rPr>
              <a:t>2</a:t>
            </a:r>
            <a:r>
              <a:rPr kumimoji="0" lang="zh-CN" altLang="en-US" sz="4000" b="0" kern="1200" cap="none" spc="0" normalizeH="0" baseline="0" noProof="0" dirty="0">
                <a:solidFill>
                  <a:srgbClr val="FEFFFF"/>
                </a:solidFill>
                <a:latin typeface="+mn-lt"/>
                <a:ea typeface="+mn-ea"/>
                <a:cs typeface="+mn-ea"/>
                <a:sym typeface="+mn-lt"/>
              </a:rPr>
              <a:t>版）</a:t>
            </a:r>
            <a:endParaRPr kumimoji="1" lang="zh-CN" altLang="en-US" sz="5400" i="1" kern="0" cap="none" spc="0" normalizeH="0" baseline="0" noProof="0" dirty="0">
              <a:solidFill>
                <a:srgbClr val="6C4C8F">
                  <a:lumMod val="50000"/>
                </a:srgbClr>
              </a:solidFill>
              <a:effectLst>
                <a:outerShdw blurRad="38100" dist="38100" dir="2700000" algn="tl">
                  <a:srgbClr val="C0C0C0"/>
                </a:outerShdw>
              </a:effectLst>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7650" name="Object 30"/>
          <p:cNvGraphicFramePr/>
          <p:nvPr/>
        </p:nvGraphicFramePr>
        <p:xfrm>
          <a:off x="2005013" y="1858963"/>
          <a:ext cx="3663950" cy="812800"/>
        </p:xfrm>
        <a:graphic>
          <a:graphicData uri="http://schemas.openxmlformats.org/presentationml/2006/ole">
            <mc:AlternateContent xmlns:mc="http://schemas.openxmlformats.org/markup-compatibility/2006">
              <mc:Choice xmlns:v="urn:schemas-microsoft-com:vml" Requires="v">
                <p:oleObj spid="_x0000_s3079" name="" r:id="rId1" imgW="1028700" imgH="228600" progId="Equation.3">
                  <p:embed/>
                </p:oleObj>
              </mc:Choice>
              <mc:Fallback>
                <p:oleObj name="" r:id="rId1" imgW="1028700" imgH="228600" progId="Equation.3">
                  <p:embed/>
                  <p:pic>
                    <p:nvPicPr>
                      <p:cNvPr id="0" name="图片 3078"/>
                      <p:cNvPicPr/>
                      <p:nvPr/>
                    </p:nvPicPr>
                    <p:blipFill>
                      <a:blip r:embed="rId2"/>
                      <a:stretch>
                        <a:fillRect/>
                      </a:stretch>
                    </p:blipFill>
                    <p:spPr>
                      <a:xfrm>
                        <a:off x="2005013" y="1858963"/>
                        <a:ext cx="3663950" cy="812800"/>
                      </a:xfrm>
                      <a:prstGeom prst="rect">
                        <a:avLst/>
                      </a:prstGeom>
                      <a:solidFill>
                        <a:srgbClr val="D4E6F4"/>
                      </a:solidFill>
                      <a:ln w="9525" cap="flat" cmpd="sng">
                        <a:solidFill>
                          <a:schemeClr val="tx1"/>
                        </a:solidFill>
                        <a:prstDash val="solid"/>
                        <a:miter/>
                        <a:headEnd type="none" w="med" len="med"/>
                        <a:tailEnd type="none" w="med" len="med"/>
                      </a:ln>
                    </p:spPr>
                  </p:pic>
                </p:oleObj>
              </mc:Fallback>
            </mc:AlternateContent>
          </a:graphicData>
        </a:graphic>
      </p:graphicFrame>
      <p:sp>
        <p:nvSpPr>
          <p:cNvPr id="18435" name="Line 31"/>
          <p:cNvSpPr>
            <a:spLocks noChangeShapeType="1"/>
          </p:cNvSpPr>
          <p:nvPr/>
        </p:nvSpPr>
        <p:spPr bwMode="auto">
          <a:xfrm>
            <a:off x="2409825" y="2830513"/>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36" name="Line 32"/>
          <p:cNvSpPr>
            <a:spLocks noChangeShapeType="1"/>
          </p:cNvSpPr>
          <p:nvPr/>
        </p:nvSpPr>
        <p:spPr bwMode="auto">
          <a:xfrm>
            <a:off x="2409825" y="3744913"/>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37" name="Text Box 33"/>
          <p:cNvSpPr txBox="1">
            <a:spLocks noChangeArrowheads="1"/>
          </p:cNvSpPr>
          <p:nvPr/>
        </p:nvSpPr>
        <p:spPr bwMode="auto">
          <a:xfrm>
            <a:off x="2714625" y="2873375"/>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38" name="Text Box 34"/>
          <p:cNvSpPr txBox="1">
            <a:spLocks noChangeArrowheads="1"/>
          </p:cNvSpPr>
          <p:nvPr/>
        </p:nvSpPr>
        <p:spPr bwMode="auto">
          <a:xfrm>
            <a:off x="3524250" y="2873375"/>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39" name="Text Box 35"/>
          <p:cNvSpPr txBox="1">
            <a:spLocks noChangeArrowheads="1"/>
          </p:cNvSpPr>
          <p:nvPr/>
        </p:nvSpPr>
        <p:spPr bwMode="auto">
          <a:xfrm>
            <a:off x="4438650" y="2906713"/>
            <a:ext cx="71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0" name="Text Box 36"/>
          <p:cNvSpPr txBox="1">
            <a:spLocks noChangeArrowheads="1"/>
          </p:cNvSpPr>
          <p:nvPr/>
        </p:nvSpPr>
        <p:spPr bwMode="auto">
          <a:xfrm>
            <a:off x="6067425" y="2857500"/>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1" name="Text Box 37"/>
          <p:cNvSpPr txBox="1">
            <a:spLocks noChangeArrowheads="1"/>
          </p:cNvSpPr>
          <p:nvPr/>
        </p:nvSpPr>
        <p:spPr bwMode="auto">
          <a:xfrm>
            <a:off x="5153025" y="2781300"/>
            <a:ext cx="569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40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2" name="Line 39"/>
          <p:cNvSpPr>
            <a:spLocks noChangeShapeType="1"/>
          </p:cNvSpPr>
          <p:nvPr/>
        </p:nvSpPr>
        <p:spPr bwMode="auto">
          <a:xfrm>
            <a:off x="6372225" y="3744913"/>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54"/>
          <p:cNvGrpSpPr/>
          <p:nvPr/>
        </p:nvGrpSpPr>
        <p:grpSpPr>
          <a:xfrm>
            <a:off x="4475163" y="3744913"/>
            <a:ext cx="554037" cy="1195387"/>
            <a:chOff x="2531" y="2359"/>
            <a:chExt cx="349" cy="753"/>
          </a:xfrm>
        </p:grpSpPr>
        <p:sp>
          <p:nvSpPr>
            <p:cNvPr id="18444" name="Line 38"/>
            <p:cNvSpPr>
              <a:spLocks noChangeShapeType="1"/>
            </p:cNvSpPr>
            <p:nvPr/>
          </p:nvSpPr>
          <p:spPr bwMode="auto">
            <a:xfrm>
              <a:off x="2672" y="2359"/>
              <a:ext cx="0" cy="24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5" name="Text Box 40"/>
            <p:cNvSpPr txBox="1">
              <a:spLocks noChangeArrowheads="1"/>
            </p:cNvSpPr>
            <p:nvPr/>
          </p:nvSpPr>
          <p:spPr bwMode="auto">
            <a:xfrm>
              <a:off x="2531" y="2666"/>
              <a:ext cx="3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队头</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8446" name="Text Box 41"/>
          <p:cNvSpPr txBox="1">
            <a:spLocks noChangeArrowheads="1"/>
          </p:cNvSpPr>
          <p:nvPr/>
        </p:nvSpPr>
        <p:spPr bwMode="auto">
          <a:xfrm>
            <a:off x="6062663" y="4202113"/>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队尾</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7" name="Line 43"/>
          <p:cNvSpPr>
            <a:spLocks noChangeShapeType="1"/>
          </p:cNvSpPr>
          <p:nvPr/>
        </p:nvSpPr>
        <p:spPr bwMode="auto">
          <a:xfrm flipH="1">
            <a:off x="1098550" y="3363913"/>
            <a:ext cx="1143000" cy="0"/>
          </a:xfrm>
          <a:prstGeom prst="line">
            <a:avLst/>
          </a:prstGeom>
          <a:noFill/>
          <a:ln w="5715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8" name="Text Box 44"/>
          <p:cNvSpPr txBox="1">
            <a:spLocks noChangeArrowheads="1"/>
          </p:cNvSpPr>
          <p:nvPr/>
        </p:nvSpPr>
        <p:spPr bwMode="auto">
          <a:xfrm>
            <a:off x="1143000" y="28305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出队列</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49" name="Rectangle 45"/>
          <p:cNvSpPr>
            <a:spLocks noChangeArrowheads="1"/>
          </p:cNvSpPr>
          <p:nvPr/>
        </p:nvSpPr>
        <p:spPr bwMode="auto">
          <a:xfrm>
            <a:off x="2698750" y="2982913"/>
            <a:ext cx="609600" cy="6858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7664" name="Group 46"/>
          <p:cNvGrpSpPr/>
          <p:nvPr/>
        </p:nvGrpSpPr>
        <p:grpSpPr>
          <a:xfrm>
            <a:off x="2709863" y="2997200"/>
            <a:ext cx="609600" cy="685800"/>
            <a:chOff x="1428" y="1879"/>
            <a:chExt cx="384" cy="432"/>
          </a:xfrm>
        </p:grpSpPr>
        <p:sp>
          <p:nvSpPr>
            <p:cNvPr id="18451" name="Line 47"/>
            <p:cNvSpPr>
              <a:spLocks noChangeShapeType="1"/>
            </p:cNvSpPr>
            <p:nvPr/>
          </p:nvSpPr>
          <p:spPr bwMode="auto">
            <a:xfrm>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52" name="Line 48"/>
            <p:cNvSpPr>
              <a:spLocks noChangeShapeType="1"/>
            </p:cNvSpPr>
            <p:nvPr/>
          </p:nvSpPr>
          <p:spPr bwMode="auto">
            <a:xfrm flipV="1">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53"/>
          <p:cNvGrpSpPr/>
          <p:nvPr/>
        </p:nvGrpSpPr>
        <p:grpSpPr>
          <a:xfrm>
            <a:off x="3508375" y="2968625"/>
            <a:ext cx="623888" cy="690563"/>
            <a:chOff x="1922" y="1870"/>
            <a:chExt cx="393" cy="435"/>
          </a:xfrm>
        </p:grpSpPr>
        <p:grpSp>
          <p:nvGrpSpPr>
            <p:cNvPr id="27668" name="Group 49"/>
            <p:cNvGrpSpPr/>
            <p:nvPr/>
          </p:nvGrpSpPr>
          <p:grpSpPr>
            <a:xfrm>
              <a:off x="1931" y="1870"/>
              <a:ext cx="384" cy="432"/>
              <a:chOff x="1428" y="1879"/>
              <a:chExt cx="384" cy="432"/>
            </a:xfrm>
          </p:grpSpPr>
          <p:sp>
            <p:nvSpPr>
              <p:cNvPr id="18455" name="Line 50"/>
              <p:cNvSpPr>
                <a:spLocks noChangeShapeType="1"/>
              </p:cNvSpPr>
              <p:nvPr/>
            </p:nvSpPr>
            <p:spPr bwMode="auto">
              <a:xfrm>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456" name="Line 51"/>
              <p:cNvSpPr>
                <a:spLocks noChangeShapeType="1"/>
              </p:cNvSpPr>
              <p:nvPr/>
            </p:nvSpPr>
            <p:spPr bwMode="auto">
              <a:xfrm flipV="1">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8457" name="Rectangle 52"/>
            <p:cNvSpPr>
              <a:spLocks noChangeArrowheads="1"/>
            </p:cNvSpPr>
            <p:nvPr/>
          </p:nvSpPr>
          <p:spPr bwMode="auto">
            <a:xfrm>
              <a:off x="1922" y="1873"/>
              <a:ext cx="384" cy="432"/>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8" name="标题 1"/>
          <p:cNvSpPr>
            <a:spLocks noGrp="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2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圆角矩形 1"/>
          <p:cNvSpPr/>
          <p:nvPr/>
        </p:nvSpPr>
        <p:spPr>
          <a:xfrm>
            <a:off x="539750" y="1211263"/>
            <a:ext cx="8145463" cy="641350"/>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6" name="圆角矩形 5"/>
          <p:cNvSpPr/>
          <p:nvPr/>
        </p:nvSpPr>
        <p:spPr bwMode="auto">
          <a:xfrm>
            <a:off x="539750" y="2073275"/>
            <a:ext cx="8145463" cy="4103688"/>
          </a:xfrm>
          <a:prstGeom prst="roundRect">
            <a:avLst>
              <a:gd name="adj" fmla="val 3982"/>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30116" name="Rectangle 4"/>
          <p:cNvSpPr>
            <a:spLocks noChangeArrowheads="1"/>
          </p:cNvSpPr>
          <p:nvPr/>
        </p:nvSpPr>
        <p:spPr bwMode="auto">
          <a:xfrm>
            <a:off x="539750" y="2273300"/>
            <a:ext cx="8145463" cy="3762375"/>
          </a:xfrm>
          <a:prstGeom prst="rect">
            <a:avLst/>
          </a:prstGeom>
          <a:noFill/>
          <a:ln w="25400">
            <a:noFill/>
            <a:miter lim="800000"/>
          </a:ln>
          <a:effectLst>
            <a:outerShdw dist="35921" dir="2700000" sy="50000" kx="2115830" algn="bl" rotWithShape="0">
              <a:srgbClr val="C0C0C0"/>
            </a:outerShdw>
          </a:effectLst>
        </p:spPr>
        <p:txBody>
          <a:bodyPr anchor="ctr">
            <a:spAutoFit/>
          </a:bodyPr>
          <a:lstStyle/>
          <a:p>
            <a:pPr marL="0" marR="0" lvl="0" indent="0" algn="l" defTabSz="914400" rtl="0" eaLnBrk="1" fontAlgn="base" latinLnBrk="0" hangingPunct="1">
              <a:lnSpc>
                <a:spcPct val="130000"/>
              </a:lnSpc>
              <a:spcBef>
                <a:spcPct val="50000"/>
              </a:spcBef>
              <a:spcAft>
                <a:spcPct val="0"/>
              </a:spcAft>
              <a:buClrTx/>
              <a:buSzTx/>
              <a:buFontTx/>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从入口出发，按某一方向向未走过的前方探索</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50000"/>
              </a:spcBef>
              <a:spcAft>
                <a:spcPct val="0"/>
              </a:spcAft>
              <a:buClr>
                <a:srgbClr val="FF0000"/>
              </a:buClr>
              <a:buSzTx/>
              <a:buFont typeface="Wingdings" panose="05000000000000000000" pitchFamily="2" charset="2"/>
              <a:buChar char="ü"/>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若能走通，则到达新点，否则试探下一方向 </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176530" marR="0" lvl="0" indent="-176530" algn="l" defTabSz="914400" rtl="0" eaLnBrk="1" fontAlgn="base" latinLnBrk="0" hangingPunct="1">
              <a:lnSpc>
                <a:spcPct val="130000"/>
              </a:lnSpc>
              <a:spcBef>
                <a:spcPct val="50000"/>
              </a:spcBef>
              <a:spcAft>
                <a:spcPct val="0"/>
              </a:spcAft>
              <a:buClr>
                <a:srgbClr val="FF0000"/>
              </a:buClr>
              <a:buSzTx/>
              <a:buFont typeface="Wingdings" panose="05000000000000000000" pitchFamily="2" charset="2"/>
              <a:buChar char="ü"/>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若所有的方向均没有通路，则沿原路返回前一点，换下一个方向再继续试探</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50000"/>
              </a:spcBef>
              <a:spcAft>
                <a:spcPct val="0"/>
              </a:spcAft>
              <a:buClrTx/>
              <a:buSzTx/>
              <a:buFontTx/>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直到所有可能的通路都探索到，或找到一条通路，或无路可走又返回到入口点。</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40292" name="Rectangle 5"/>
          <p:cNvSpPr>
            <a:spLocks noChangeArrowheads="1"/>
          </p:cNvSpPr>
          <p:nvPr/>
        </p:nvSpPr>
        <p:spPr bwMode="auto">
          <a:xfrm>
            <a:off x="539750" y="1236663"/>
            <a:ext cx="32623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3000" b="0" i="0" u="none" strike="noStrike" kern="1200" cap="none" spc="0" normalizeH="0" baseline="0" noProof="0" dirty="0">
                <a:ln>
                  <a:noFill/>
                </a:ln>
                <a:solidFill>
                  <a:schemeClr val="bg1"/>
                </a:solidFill>
                <a:effectLst/>
                <a:uLnTx/>
                <a:uFillTx/>
                <a:latin typeface="+mn-lt"/>
                <a:ea typeface="+mn-ea"/>
                <a:cs typeface="+mn-ea"/>
                <a:sym typeface="+mn-lt"/>
              </a:rPr>
              <a:t>求解思想：</a:t>
            </a:r>
            <a:r>
              <a:rPr kumimoji="0" lang="zh-CN" altLang="en-US" sz="3000" b="0" i="0" u="none" strike="noStrike" kern="1200" cap="none" spc="0" normalizeH="0" baseline="0" noProof="0" dirty="0">
                <a:ln>
                  <a:noFill/>
                </a:ln>
                <a:solidFill>
                  <a:srgbClr val="FFC000"/>
                </a:solidFill>
                <a:effectLst/>
                <a:uLnTx/>
                <a:uFillTx/>
                <a:latin typeface="+mn-lt"/>
                <a:ea typeface="+mn-ea"/>
                <a:cs typeface="+mn-ea"/>
                <a:sym typeface="+mn-lt"/>
              </a:rPr>
              <a:t>回溯法</a:t>
            </a:r>
            <a:endParaRPr kumimoji="0" lang="zh-CN" altLang="en-US" sz="3000" b="0"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140293" name="Rectangle 6"/>
          <p:cNvSpPr>
            <a:spLocks noChangeArrowheads="1"/>
          </p:cNvSpPr>
          <p:nvPr/>
        </p:nvSpPr>
        <p:spPr bwMode="auto">
          <a:xfrm>
            <a:off x="754063" y="207963"/>
            <a:ext cx="27305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4325" name="Rectangle 37"/>
          <p:cNvSpPr>
            <a:spLocks noChangeArrowheads="1"/>
          </p:cNvSpPr>
          <p:nvPr/>
        </p:nvSpPr>
        <p:spPr bwMode="auto">
          <a:xfrm>
            <a:off x="617538" y="1350963"/>
            <a:ext cx="7913688" cy="584200"/>
          </a:xfrm>
          <a:prstGeom prst="rect">
            <a:avLst/>
          </a:prstGeom>
          <a:noFill/>
          <a:ln w="25400">
            <a:noFill/>
            <a:miter lim="800000"/>
          </a:ln>
          <a:effectLst>
            <a:outerShdw dist="35921" dir="2700000" sy="50000" kx="2115830" algn="bl" rotWithShape="0">
              <a:srgbClr val="C0C0C0"/>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0" lang="zh-CN" altLang="en-US" sz="3200" b="0" i="0" u="none" strike="noStrike" kern="1200" cap="none" spc="0" normalizeH="0" baseline="0" noProof="0" dirty="0">
                <a:ln>
                  <a:noFill/>
                </a:ln>
                <a:solidFill>
                  <a:srgbClr val="CC0000"/>
                </a:solidFill>
                <a:effectLst/>
                <a:uLnTx/>
                <a:uFillTx/>
                <a:latin typeface="+mn-lt"/>
                <a:ea typeface="+mn-ea"/>
                <a:cs typeface="+mn-ea"/>
                <a:sym typeface="+mn-lt"/>
              </a:rPr>
              <a:t>需要解决的问题：</a:t>
            </a:r>
            <a:endParaRPr kumimoji="0" lang="zh-CN" altLang="en-US" sz="3200" b="0" i="0" u="none" strike="noStrike" kern="1200" cap="none" spc="0" normalizeH="0" baseline="0" noProof="0" dirty="0">
              <a:ln>
                <a:noFill/>
              </a:ln>
              <a:solidFill>
                <a:srgbClr val="CC0000"/>
              </a:solidFill>
              <a:effectLst/>
              <a:uLnTx/>
              <a:uFillTx/>
              <a:latin typeface="+mn-lt"/>
              <a:ea typeface="+mn-ea"/>
              <a:cs typeface="+mn-ea"/>
              <a:sym typeface="+mn-lt"/>
            </a:endParaRPr>
          </a:p>
        </p:txBody>
      </p:sp>
      <p:sp>
        <p:nvSpPr>
          <p:cNvPr id="4" name="Rectangle 6"/>
          <p:cNvSpPr>
            <a:spLocks noChangeArrowheads="1"/>
          </p:cNvSpPr>
          <p:nvPr/>
        </p:nvSpPr>
        <p:spPr bwMode="auto">
          <a:xfrm>
            <a:off x="754063" y="207963"/>
            <a:ext cx="27305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5" name="组合 4"/>
          <p:cNvGrpSpPr/>
          <p:nvPr/>
        </p:nvGrpSpPr>
        <p:grpSpPr>
          <a:xfrm>
            <a:off x="298450" y="2562225"/>
            <a:ext cx="1885950" cy="2536825"/>
            <a:chOff x="1088322" y="2217316"/>
            <a:chExt cx="2147157" cy="2890623"/>
          </a:xfrm>
        </p:grpSpPr>
        <p:sp>
          <p:nvSpPr>
            <p:cNvPr id="6" name="íṡľíḍè-Rectangle 22"/>
            <p:cNvSpPr/>
            <p:nvPr/>
          </p:nvSpPr>
          <p:spPr>
            <a:xfrm>
              <a:off x="1167846" y="2217316"/>
              <a:ext cx="1901355" cy="1901155"/>
            </a:xfrm>
            <a:prstGeom prst="rect">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íṡľíḍè-Freeform: Shape 23"/>
            <p:cNvSpPr/>
            <p:nvPr/>
          </p:nvSpPr>
          <p:spPr>
            <a:xfrm rot="10800000">
              <a:off x="1167846" y="3988230"/>
              <a:ext cx="1901355"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8" name="îŝḷîḓé-Rectangle 38"/>
            <p:cNvSpPr/>
            <p:nvPr/>
          </p:nvSpPr>
          <p:spPr>
            <a:xfrm>
              <a:off x="1088322" y="4581550"/>
              <a:ext cx="2147157" cy="526389"/>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表示迷宫的数据结构</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9" name="îŝḷîḓé-Freeform: Shape 42"/>
            <p:cNvSpPr/>
            <p:nvPr/>
          </p:nvSpPr>
          <p:spPr bwMode="auto">
            <a:xfrm>
              <a:off x="1690177" y="2470562"/>
              <a:ext cx="943448" cy="944246"/>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10" name="组合 9"/>
          <p:cNvGrpSpPr/>
          <p:nvPr/>
        </p:nvGrpSpPr>
        <p:grpSpPr>
          <a:xfrm>
            <a:off x="4776788" y="2562225"/>
            <a:ext cx="1666875" cy="2536825"/>
            <a:chOff x="9271092" y="2217316"/>
            <a:chExt cx="1901376" cy="2890623"/>
          </a:xfrm>
        </p:grpSpPr>
        <p:sp>
          <p:nvSpPr>
            <p:cNvPr id="11" name="íṡľíḍè-Rectangle 30"/>
            <p:cNvSpPr/>
            <p:nvPr/>
          </p:nvSpPr>
          <p:spPr>
            <a:xfrm>
              <a:off x="9271092" y="2217316"/>
              <a:ext cx="1901376" cy="1901155"/>
            </a:xfrm>
            <a:prstGeom prst="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12" name="íṡľíḍè-Freeform: Shape 31"/>
            <p:cNvSpPr/>
            <p:nvPr/>
          </p:nvSpPr>
          <p:spPr>
            <a:xfrm rot="10800000">
              <a:off x="9271092" y="4028026"/>
              <a:ext cx="190137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13" name="îŝḷîḓé-Rectangle 41"/>
            <p:cNvSpPr/>
            <p:nvPr/>
          </p:nvSpPr>
          <p:spPr>
            <a:xfrm>
              <a:off x="9271092" y="4581550"/>
              <a:ext cx="1901376" cy="526389"/>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栈的设计</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14" name="îŝḷîḓé-Freeform: Shape 43"/>
            <p:cNvSpPr/>
            <p:nvPr/>
          </p:nvSpPr>
          <p:spPr bwMode="auto">
            <a:xfrm>
              <a:off x="9761828" y="2561007"/>
              <a:ext cx="838417"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15" name="组合 14"/>
          <p:cNvGrpSpPr/>
          <p:nvPr/>
        </p:nvGrpSpPr>
        <p:grpSpPr>
          <a:xfrm>
            <a:off x="2374900" y="2562225"/>
            <a:ext cx="1884363" cy="2516188"/>
            <a:chOff x="3758030" y="2217316"/>
            <a:chExt cx="2147157" cy="2867868"/>
          </a:xfrm>
        </p:grpSpPr>
        <p:sp>
          <p:nvSpPr>
            <p:cNvPr id="16" name="íṡľíḍè-Rectangle 18"/>
            <p:cNvSpPr/>
            <p:nvPr/>
          </p:nvSpPr>
          <p:spPr>
            <a:xfrm>
              <a:off x="3868373" y="2217316"/>
              <a:ext cx="1901146" cy="1901659"/>
            </a:xfrm>
            <a:prstGeom prst="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17" name="íṡľíḍè-Freeform: Shape 19"/>
            <p:cNvSpPr/>
            <p:nvPr/>
          </p:nvSpPr>
          <p:spPr>
            <a:xfrm rot="10800000">
              <a:off x="3868373" y="3990508"/>
              <a:ext cx="1901146"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18" name="îŝḷîḓé-Rectangle 39"/>
            <p:cNvSpPr/>
            <p:nvPr/>
          </p:nvSpPr>
          <p:spPr>
            <a:xfrm>
              <a:off x="3758030" y="4558654"/>
              <a:ext cx="2147157" cy="526530"/>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试探方向</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19" name="îŝḷîḓé-Freeform: Shape 44"/>
            <p:cNvSpPr/>
            <p:nvPr/>
          </p:nvSpPr>
          <p:spPr bwMode="auto">
            <a:xfrm>
              <a:off x="4389334" y="2568336"/>
              <a:ext cx="850180" cy="850409"/>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20" name="组合 19"/>
          <p:cNvGrpSpPr/>
          <p:nvPr/>
        </p:nvGrpSpPr>
        <p:grpSpPr>
          <a:xfrm>
            <a:off x="6937375" y="2562225"/>
            <a:ext cx="1882775" cy="2516188"/>
            <a:chOff x="3758030" y="2217316"/>
            <a:chExt cx="2147157" cy="2867868"/>
          </a:xfrm>
        </p:grpSpPr>
        <p:sp>
          <p:nvSpPr>
            <p:cNvPr id="21" name="íṡľíḍè-Rectangle 18"/>
            <p:cNvSpPr/>
            <p:nvPr/>
          </p:nvSpPr>
          <p:spPr>
            <a:xfrm>
              <a:off x="3868466" y="2217316"/>
              <a:ext cx="1900940" cy="1901659"/>
            </a:xfrm>
            <a:prstGeom prst="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2" name="íṡľíḍè-Freeform: Shape 19"/>
            <p:cNvSpPr/>
            <p:nvPr/>
          </p:nvSpPr>
          <p:spPr>
            <a:xfrm rot="10800000">
              <a:off x="3868466" y="3990508"/>
              <a:ext cx="190094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3" name="îŝḷîḓé-Rectangle 39"/>
            <p:cNvSpPr/>
            <p:nvPr/>
          </p:nvSpPr>
          <p:spPr>
            <a:xfrm>
              <a:off x="3758030" y="4558654"/>
              <a:ext cx="2147157" cy="526530"/>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防止重复到达某点，避免发生死循环</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24" name="îŝḷîḓé-Freeform: Shape 44"/>
            <p:cNvSpPr/>
            <p:nvPr/>
          </p:nvSpPr>
          <p:spPr bwMode="auto">
            <a:xfrm>
              <a:off x="4388056" y="2568336"/>
              <a:ext cx="850897" cy="850409"/>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7221" name="表格 137220"/>
          <p:cNvGraphicFramePr/>
          <p:nvPr/>
        </p:nvGraphicFramePr>
        <p:xfrm>
          <a:off x="1036638" y="914400"/>
          <a:ext cx="7129463" cy="5832476"/>
        </p:xfrm>
        <a:graphic>
          <a:graphicData uri="http://schemas.openxmlformats.org/drawingml/2006/table">
            <a:tbl>
              <a:tblPr/>
              <a:tblGrid>
                <a:gridCol w="648260"/>
                <a:gridCol w="648260"/>
                <a:gridCol w="648260"/>
                <a:gridCol w="648260"/>
                <a:gridCol w="648260"/>
                <a:gridCol w="646858"/>
                <a:gridCol w="648260"/>
                <a:gridCol w="648260"/>
                <a:gridCol w="648260"/>
                <a:gridCol w="648260"/>
                <a:gridCol w="648260"/>
              </a:tblGrid>
              <a:tr h="58212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buNone/>
                      </a:pPr>
                      <a:endParaRPr lang="zh-CN"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0</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1</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2</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3</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4</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5</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6</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7</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8</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9</a:t>
                      </a:r>
                      <a:endParaRPr lang="en-US" altLang="zh-CN" sz="2800" dirty="0">
                        <a:solidFill>
                          <a:schemeClr val="bg1"/>
                        </a:solidFill>
                        <a:latin typeface="+mn-lt"/>
                        <a:ea typeface="+mn-ea"/>
                        <a:cs typeface="+mn-ea"/>
                        <a:sym typeface="+mn-lt"/>
                      </a:endParaRPr>
                    </a:p>
                  </a:txBody>
                  <a:tcPr marL="89991" marR="89991" marT="46799" marB="46799" anchor="ctr" anchorCtr="1">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524474">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0</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587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1</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447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2</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4474">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3</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447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4</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587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5</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4474">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6</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8DC2"/>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8DC2"/>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8DC2"/>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447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7</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587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8</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0</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rgbClr val="FFFF00"/>
                          </a:solidFill>
                          <a:latin typeface="+mn-lt"/>
                          <a:ea typeface="+mn-ea"/>
                          <a:cs typeface="+mn-ea"/>
                          <a:sym typeface="+mn-lt"/>
                        </a:rPr>
                        <a:t>0</a:t>
                      </a:r>
                      <a:endParaRPr lang="en-US" altLang="zh-CN" sz="2800" dirty="0">
                        <a:solidFill>
                          <a:srgbClr val="FFFF00"/>
                        </a:solidFill>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52587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solidFill>
                            <a:schemeClr val="bg1"/>
                          </a:solidFill>
                          <a:latin typeface="+mn-lt"/>
                          <a:ea typeface="+mn-ea"/>
                          <a:cs typeface="+mn-ea"/>
                          <a:sym typeface="+mn-lt"/>
                        </a:rPr>
                        <a:t>9</a:t>
                      </a:r>
                      <a:endParaRPr lang="en-US" altLang="zh-CN" sz="2800" dirty="0">
                        <a:solidFill>
                          <a:schemeClr val="bg1"/>
                        </a:solidFill>
                        <a:latin typeface="+mn-lt"/>
                        <a:ea typeface="+mn-ea"/>
                        <a:cs typeface="+mn-ea"/>
                        <a:sym typeface="+mn-lt"/>
                      </a:endParaRPr>
                    </a:p>
                  </a:txBody>
                  <a:tcPr marL="89991" marR="89991" marT="46799" marB="46799" anchor="ctr" anchorCtr="1">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algn="ctr">
                        <a:spcBef>
                          <a:spcPct val="0"/>
                        </a:spcBef>
                        <a:buNone/>
                      </a:pPr>
                      <a:r>
                        <a:rPr lang="en-US" altLang="zh-CN" sz="2800" dirty="0">
                          <a:latin typeface="+mn-lt"/>
                          <a:ea typeface="+mn-ea"/>
                          <a:cs typeface="+mn-ea"/>
                          <a:sym typeface="+mn-lt"/>
                        </a:rPr>
                        <a:t>1</a:t>
                      </a:r>
                      <a:endParaRPr lang="en-US" altLang="zh-CN" sz="2800" dirty="0">
                        <a:latin typeface="+mn-lt"/>
                        <a:ea typeface="+mn-ea"/>
                        <a:cs typeface="+mn-ea"/>
                        <a:sym typeface="+mn-lt"/>
                      </a:endParaRPr>
                    </a:p>
                  </a:txBody>
                  <a:tcPr marL="89991" marR="89991" marT="46799" marB="4679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bl>
          </a:graphicData>
        </a:graphic>
      </p:graphicFrame>
      <p:sp>
        <p:nvSpPr>
          <p:cNvPr id="4" name="Rectangle 5"/>
          <p:cNvSpPr>
            <a:spLocks noChangeArrowheads="1"/>
          </p:cNvSpPr>
          <p:nvPr/>
        </p:nvSpPr>
        <p:spPr bwMode="auto">
          <a:xfrm>
            <a:off x="827088" y="206375"/>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圆角矩形 3"/>
          <p:cNvSpPr/>
          <p:nvPr/>
        </p:nvSpPr>
        <p:spPr>
          <a:xfrm>
            <a:off x="539750" y="1106488"/>
            <a:ext cx="8145463" cy="641350"/>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5" name="圆角矩形 4"/>
          <p:cNvSpPr/>
          <p:nvPr/>
        </p:nvSpPr>
        <p:spPr bwMode="auto">
          <a:xfrm>
            <a:off x="539750" y="1968500"/>
            <a:ext cx="8145463" cy="4556125"/>
          </a:xfrm>
          <a:prstGeom prst="roundRect">
            <a:avLst>
              <a:gd name="adj" fmla="val 3982"/>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31140" name="Rectangle 4"/>
          <p:cNvSpPr>
            <a:spLocks noChangeArrowheads="1"/>
          </p:cNvSpPr>
          <p:nvPr/>
        </p:nvSpPr>
        <p:spPr bwMode="auto">
          <a:xfrm>
            <a:off x="611188" y="1125538"/>
            <a:ext cx="7913688" cy="5262563"/>
          </a:xfrm>
          <a:prstGeom prst="rect">
            <a:avLst/>
          </a:prstGeom>
          <a:noFill/>
          <a:ln w="25400">
            <a:noFill/>
            <a:miter lim="800000"/>
          </a:ln>
          <a:effectLst>
            <a:outerShdw dist="35921" dir="2700000" sy="50000" kx="2115830" algn="bl" rotWithShape="0">
              <a:srgbClr val="C0C0C0"/>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、表示迷宫的数据结构</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表示一个</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m</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行</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列迷宫：</a:t>
            </a: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用</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maze[m][n]</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表示，</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0≤i&lt;m,0≤j&lt;n</a:t>
            </a:r>
            <a:endPar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maze[</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][j] = 0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通路</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maze[</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][j] = 1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不通</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改进：</a:t>
            </a: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用</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maze[m+2][n+2]</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表示</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且</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maze[</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][j]=1</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1" u="none" strike="noStrike" kern="1200" cap="none" spc="0" normalizeH="0" baseline="0" noProof="0" dirty="0" err="1">
                <a:ln>
                  <a:noFill/>
                </a:ln>
                <a:solidFill>
                  <a:schemeClr val="tx1"/>
                </a:solidFill>
                <a:effectLst/>
                <a:uLnTx/>
                <a:uFillTx/>
                <a:latin typeface="+mn-lt"/>
                <a:ea typeface="+mn-ea"/>
                <a:cs typeface="+mn-ea"/>
                <a:sym typeface="+mn-lt"/>
              </a:rPr>
              <a:t>i</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=0</a:t>
            </a:r>
            <a:r>
              <a:rPr kumimoji="1" lang="zh-CN" altLang="en-US" sz="2800" b="0" i="1" u="none" strike="noStrike" kern="1200" cap="none" spc="0" normalizeH="0" baseline="0" noProof="0" dirty="0">
                <a:ln>
                  <a:noFill/>
                </a:ln>
                <a:solidFill>
                  <a:schemeClr val="tx1"/>
                </a:solidFill>
                <a:effectLst/>
                <a:uLnTx/>
                <a:uFillTx/>
                <a:latin typeface="+mn-lt"/>
                <a:ea typeface="+mn-ea"/>
                <a:cs typeface="+mn-ea"/>
                <a:sym typeface="+mn-lt"/>
              </a:rPr>
              <a:t>或</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m</a:t>
            </a:r>
            <a:r>
              <a:rPr kumimoji="1" lang="zh-CN" altLang="en-US" sz="2800" b="0" i="1"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1, j=0</a:t>
            </a:r>
            <a:r>
              <a:rPr kumimoji="1" lang="zh-CN" altLang="en-US" sz="2800" b="0" i="1" u="none" strike="noStrike" kern="1200" cap="none" spc="0" normalizeH="0" baseline="0" noProof="0" dirty="0">
                <a:ln>
                  <a:noFill/>
                </a:ln>
                <a:solidFill>
                  <a:schemeClr val="tx1"/>
                </a:solidFill>
                <a:effectLst/>
                <a:uLnTx/>
                <a:uFillTx/>
                <a:latin typeface="+mn-lt"/>
                <a:ea typeface="+mn-ea"/>
                <a:cs typeface="+mn-ea"/>
                <a:sym typeface="+mn-lt"/>
              </a:rPr>
              <a:t>或</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1" lang="zh-CN" altLang="en-US" sz="2800" b="0" i="1"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1</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tabLst>
                <a:tab pos="466725" algn="l"/>
              </a:tabLst>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入口坐标为（</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），出口坐标为（</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n</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bg1"/>
                </a:solidFill>
                <a:effectLst/>
                <a:uLnTx/>
                <a:uFillTx/>
                <a:latin typeface="+mn-lt"/>
                <a:ea typeface="+mn-ea"/>
                <a:cs typeface="+mn-ea"/>
                <a:sym typeface="+mn-lt"/>
              </a:rPr>
              <a:t>     </a:t>
            </a:r>
            <a:endParaRPr kumimoji="1"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42340" name="Rectangle 5"/>
          <p:cNvSpPr>
            <a:spLocks noChangeArrowheads="1"/>
          </p:cNvSpPr>
          <p:nvPr/>
        </p:nvSpPr>
        <p:spPr bwMode="auto">
          <a:xfrm>
            <a:off x="827088" y="206375"/>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矩形 2"/>
          <p:cNvSpPr/>
          <p:nvPr/>
        </p:nvSpPr>
        <p:spPr>
          <a:xfrm>
            <a:off x="0" y="836613"/>
            <a:ext cx="9144000" cy="5894387"/>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58723" name="矩形 1"/>
          <p:cNvSpPr/>
          <p:nvPr/>
        </p:nvSpPr>
        <p:spPr>
          <a:xfrm>
            <a:off x="0" y="3487738"/>
            <a:ext cx="7524750" cy="5762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33188" name="Rectangle 4"/>
          <p:cNvSpPr>
            <a:spLocks noChangeArrowheads="1"/>
          </p:cNvSpPr>
          <p:nvPr/>
        </p:nvSpPr>
        <p:spPr bwMode="auto">
          <a:xfrm>
            <a:off x="693738" y="836613"/>
            <a:ext cx="8064500" cy="5780088"/>
          </a:xfrm>
          <a:prstGeom prst="rect">
            <a:avLst/>
          </a:prstGeom>
          <a:noFill/>
          <a:ln w="25400">
            <a:noFill/>
            <a:miter lim="800000"/>
          </a:ln>
          <a:effectLst>
            <a:outerShdw dist="35921" dir="2700000" sy="50000" kx="2115830" algn="bl" rotWithShape="0">
              <a:srgbClr val="C0C0C0"/>
            </a:outerShdw>
          </a:effectLst>
        </p:spPr>
        <p:txBody>
          <a:bodyPr anchor="ctr">
            <a:spAutoFit/>
          </a:bodyPr>
          <a:lstStyle/>
          <a:p>
            <a:pPr marL="0" marR="0" lvl="0" indent="0" algn="l" defTabSz="914400" rtl="0" eaLnBrk="1" fontAlgn="base" latinLnBrk="0" hangingPunct="1">
              <a:lnSpc>
                <a:spcPct val="100000"/>
              </a:lnSpc>
              <a:spcBef>
                <a:spcPct val="30000"/>
              </a:spcBef>
              <a:spcAft>
                <a:spcPct val="0"/>
              </a:spcAft>
              <a:buClrTx/>
              <a:buSzTx/>
              <a:buFontTx/>
              <a:buNone/>
              <a:tabLst>
                <a:tab pos="466725" algn="l"/>
              </a:tabLst>
              <a:defRPr/>
            </a:pP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迷宫的定义：</a:t>
            </a: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3000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#define  m   8</a:t>
            </a:r>
            <a:r>
              <a:rPr kumimoji="1" lang="en-US" altLang="zh-CN" sz="28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迷宫的实际行*</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3000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#define  n    8</a:t>
            </a:r>
            <a:r>
              <a:rPr kumimoji="1" lang="en-US" altLang="zh-CN" sz="28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迷宫的实际列*</a:t>
            </a: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3000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maze [m+2][n+2] ;</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30000"/>
              </a:spcBef>
              <a:spcAft>
                <a:spcPct val="0"/>
              </a:spcAft>
              <a:buClrTx/>
              <a:buSzTx/>
              <a:buFontTx/>
              <a:buNone/>
              <a:tabLst>
                <a:tab pos="466725" algn="l"/>
              </a:tabLst>
              <a:defRPr/>
            </a:pP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、试探方向</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表示位置的类型</a:t>
            </a:r>
            <a:r>
              <a:rPr kumimoji="0" lang="en-US" altLang="zh-CN" sz="2800" b="0" i="0" u="none" strike="noStrike" kern="1200" cap="none" spc="0" normalizeH="0" baseline="0" noProof="0" dirty="0" err="1">
                <a:ln>
                  <a:noFill/>
                </a:ln>
                <a:solidFill>
                  <a:srgbClr val="CC0000"/>
                </a:solidFill>
                <a:effectLst/>
                <a:uLnTx/>
                <a:uFillTx/>
                <a:latin typeface="+mn-lt"/>
                <a:ea typeface="+mn-ea"/>
                <a:cs typeface="+mn-ea"/>
                <a:sym typeface="+mn-lt"/>
              </a:rPr>
              <a:t>PosType</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定义如下：</a:t>
            </a: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int x</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y;</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Tx/>
              <a:buNone/>
              <a:tabLst>
                <a:tab pos="466725" algn="l"/>
              </a:tabLst>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PosType</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endParaRPr kumimoji="1"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44388" name="Rectangle 5"/>
          <p:cNvSpPr>
            <a:spLocks noChangeArrowheads="1"/>
          </p:cNvSpPr>
          <p:nvPr/>
        </p:nvSpPr>
        <p:spPr bwMode="auto">
          <a:xfrm>
            <a:off x="827088" y="207963"/>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58726" name="矩形 3"/>
          <p:cNvSpPr/>
          <p:nvPr/>
        </p:nvSpPr>
        <p:spPr>
          <a:xfrm>
            <a:off x="7645400" y="3487738"/>
            <a:ext cx="215900" cy="5762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58727" name="矩形 6"/>
          <p:cNvSpPr/>
          <p:nvPr/>
        </p:nvSpPr>
        <p:spPr>
          <a:xfrm>
            <a:off x="7974013" y="3487738"/>
            <a:ext cx="215900" cy="5762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58728" name="矩形 7"/>
          <p:cNvSpPr/>
          <p:nvPr/>
        </p:nvSpPr>
        <p:spPr>
          <a:xfrm>
            <a:off x="8321675" y="3487738"/>
            <a:ext cx="822325" cy="5762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bwMode="auto">
          <a:xfrm>
            <a:off x="0" y="2228850"/>
            <a:ext cx="9144000" cy="4368800"/>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34212" name="Rectangle 4"/>
          <p:cNvSpPr>
            <a:spLocks noChangeArrowheads="1"/>
          </p:cNvSpPr>
          <p:nvPr/>
        </p:nvSpPr>
        <p:spPr bwMode="auto">
          <a:xfrm>
            <a:off x="725488" y="981075"/>
            <a:ext cx="8153400" cy="519113"/>
          </a:xfrm>
          <a:prstGeom prst="rect">
            <a:avLst/>
          </a:prstGeom>
          <a:noFill/>
          <a:ln w="25400">
            <a:noFill/>
            <a:miter lim="800000"/>
          </a:ln>
          <a:effectLst>
            <a:outerShdw dist="35921" dir="2700000" sy="50000" kx="2115830" algn="bl" rotWithShape="0">
              <a:srgbClr val="C0C0C0"/>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CC0000"/>
                </a:solidFill>
                <a:effectLst/>
                <a:uLnTx/>
                <a:uFillTx/>
                <a:latin typeface="+mn-lt"/>
                <a:ea typeface="+mn-ea"/>
                <a:cs typeface="+mn-ea"/>
                <a:sym typeface="+mn-lt"/>
              </a:rPr>
              <a:t>试探顺序规定为：</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从正东沿顺时针方向</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34213" name="Rectangle 5"/>
          <p:cNvSpPr>
            <a:spLocks noChangeArrowheads="1"/>
          </p:cNvSpPr>
          <p:nvPr/>
        </p:nvSpPr>
        <p:spPr bwMode="auto">
          <a:xfrm>
            <a:off x="725488" y="1601788"/>
            <a:ext cx="4913313" cy="523875"/>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与点</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y)</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相邻的</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个点及坐标</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34215" name="Text Box 7"/>
          <p:cNvSpPr txBox="1">
            <a:spLocks noChangeArrowheads="1"/>
          </p:cNvSpPr>
          <p:nvPr/>
        </p:nvSpPr>
        <p:spPr bwMode="auto">
          <a:xfrm>
            <a:off x="4029075" y="4205288"/>
            <a:ext cx="1093788" cy="441325"/>
          </a:xfrm>
          <a:prstGeom prst="rect">
            <a:avLst/>
          </a:prstGeom>
          <a:noFill/>
          <a:ln w="9525">
            <a:noFill/>
            <a:miter lim="800000"/>
            <a:tailEnd type="none" w="sm" len="med"/>
          </a:ln>
          <a:effectLst/>
        </p:spPr>
        <p:txBody>
          <a:bodyPr lIns="0" tIns="0" rIns="0" bIns="0"/>
          <a:lstStyle/>
          <a:p>
            <a:pPr marR="0" algn="just" defTabSz="914400" eaLnBrk="1" hangingPunct="1">
              <a:buClrTx/>
              <a:buSzTx/>
              <a:buFontTx/>
              <a:buNone/>
              <a:defRPr/>
            </a:pPr>
            <a:r>
              <a:rPr kumimoji="1" lang="en-US" altLang="zh-CN" sz="3600" b="0" kern="1200" cap="none" spc="0" normalizeH="0" baseline="0" noProof="0">
                <a:latin typeface="+mn-lt"/>
                <a:ea typeface="+mn-ea"/>
                <a:cs typeface="+mn-ea"/>
                <a:sym typeface="+mn-lt"/>
              </a:rPr>
              <a:t>(x,y)</a:t>
            </a:r>
            <a:endParaRPr kumimoji="1" lang="en-US" altLang="zh-CN" sz="3600" b="0" kern="1200" cap="none" spc="0" normalizeH="0" baseline="0" noProof="0">
              <a:latin typeface="+mn-lt"/>
              <a:ea typeface="+mn-ea"/>
              <a:cs typeface="+mn-ea"/>
              <a:sym typeface="+mn-lt"/>
            </a:endParaRPr>
          </a:p>
        </p:txBody>
      </p:sp>
      <p:sp>
        <p:nvSpPr>
          <p:cNvPr id="145414" name="Line 8"/>
          <p:cNvSpPr>
            <a:spLocks noChangeShapeType="1"/>
          </p:cNvSpPr>
          <p:nvPr/>
        </p:nvSpPr>
        <p:spPr bwMode="auto">
          <a:xfrm>
            <a:off x="5362575" y="4441825"/>
            <a:ext cx="998538" cy="1588"/>
          </a:xfrm>
          <a:prstGeom prst="line">
            <a:avLst/>
          </a:prstGeom>
          <a:noFill/>
          <a:ln w="76200">
            <a:solidFill>
              <a:srgbClr val="FF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5415" name="Line 9"/>
          <p:cNvSpPr>
            <a:spLocks noChangeShapeType="1"/>
          </p:cNvSpPr>
          <p:nvPr/>
        </p:nvSpPr>
        <p:spPr bwMode="auto">
          <a:xfrm flipV="1">
            <a:off x="4435475" y="2981325"/>
            <a:ext cx="0" cy="889000"/>
          </a:xfrm>
          <a:prstGeom prst="line">
            <a:avLst/>
          </a:prstGeom>
          <a:noFill/>
          <a:ln w="76200">
            <a:solidFill>
              <a:srgbClr val="FF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5416" name="Line 10"/>
          <p:cNvSpPr>
            <a:spLocks noChangeShapeType="1"/>
          </p:cNvSpPr>
          <p:nvPr/>
        </p:nvSpPr>
        <p:spPr bwMode="auto">
          <a:xfrm flipH="1">
            <a:off x="2500313" y="4441825"/>
            <a:ext cx="995363" cy="0"/>
          </a:xfrm>
          <a:prstGeom prst="line">
            <a:avLst/>
          </a:prstGeom>
          <a:noFill/>
          <a:ln w="76200">
            <a:solidFill>
              <a:srgbClr val="FF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5417" name="Line 11"/>
          <p:cNvSpPr>
            <a:spLocks noChangeShapeType="1"/>
          </p:cNvSpPr>
          <p:nvPr/>
        </p:nvSpPr>
        <p:spPr bwMode="auto">
          <a:xfrm>
            <a:off x="4414838" y="5053013"/>
            <a:ext cx="0" cy="852488"/>
          </a:xfrm>
          <a:prstGeom prst="line">
            <a:avLst/>
          </a:prstGeom>
          <a:noFill/>
          <a:ln w="76200">
            <a:solidFill>
              <a:srgbClr val="FF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34220" name="Text Box 12"/>
          <p:cNvSpPr txBox="1">
            <a:spLocks noChangeArrowheads="1"/>
          </p:cNvSpPr>
          <p:nvPr/>
        </p:nvSpPr>
        <p:spPr bwMode="auto">
          <a:xfrm>
            <a:off x="6432550" y="4138613"/>
            <a:ext cx="1720850" cy="668338"/>
          </a:xfrm>
          <a:prstGeom prst="rect">
            <a:avLst/>
          </a:prstGeom>
          <a:noFill/>
          <a:ln w="9525">
            <a:noFill/>
            <a:miter lim="800000"/>
            <a:tailEnd type="none" w="sm" len="med"/>
          </a:ln>
          <a:effectLst/>
        </p:spPr>
        <p:txBody>
          <a:bodyPr lIns="0" tIns="0" rIns="0" bIns="0"/>
          <a:lstStyle/>
          <a:p>
            <a:pPr marR="0" algn="just" defTabSz="914400" eaLnBrk="1" hangingPunct="1">
              <a:buClrTx/>
              <a:buSzTx/>
              <a:buFontTx/>
              <a:buNone/>
              <a:defRPr/>
            </a:pPr>
            <a:r>
              <a:rPr kumimoji="1" lang="en-US" altLang="zh-CN" sz="3600" b="0" kern="1200" cap="none" spc="0" normalizeH="0" baseline="0" noProof="0">
                <a:latin typeface="+mn-lt"/>
                <a:ea typeface="+mn-ea"/>
                <a:cs typeface="+mn-ea"/>
                <a:sym typeface="+mn-lt"/>
              </a:rPr>
              <a:t>(x,y+1)</a:t>
            </a:r>
            <a:endParaRPr kumimoji="1" lang="en-US" altLang="zh-CN" sz="3600" b="0" kern="1200" cap="none" spc="0" normalizeH="0" baseline="0" noProof="0">
              <a:latin typeface="+mn-lt"/>
              <a:ea typeface="+mn-ea"/>
              <a:cs typeface="+mn-ea"/>
              <a:sym typeface="+mn-lt"/>
            </a:endParaRPr>
          </a:p>
        </p:txBody>
      </p:sp>
      <p:sp>
        <p:nvSpPr>
          <p:cNvPr id="734221" name="Text Box 13"/>
          <p:cNvSpPr txBox="1">
            <a:spLocks noChangeArrowheads="1"/>
          </p:cNvSpPr>
          <p:nvPr/>
        </p:nvSpPr>
        <p:spPr bwMode="auto">
          <a:xfrm>
            <a:off x="1187450" y="4197350"/>
            <a:ext cx="1384300" cy="677863"/>
          </a:xfrm>
          <a:prstGeom prst="rect">
            <a:avLst/>
          </a:prstGeom>
          <a:noFill/>
          <a:ln w="9525">
            <a:noFill/>
            <a:miter lim="800000"/>
            <a:tailEnd type="none" w="sm" len="med"/>
          </a:ln>
          <a:effectLst/>
        </p:spPr>
        <p:txBody>
          <a:bodyPr lIns="0" tIns="0" rIns="0" bIns="0"/>
          <a:lstStyle/>
          <a:p>
            <a:pPr marR="0" algn="just" defTabSz="914400" eaLnBrk="1" hangingPunct="1">
              <a:buClrTx/>
              <a:buSzTx/>
              <a:buFontTx/>
              <a:buNone/>
              <a:defRPr/>
            </a:pPr>
            <a:r>
              <a:rPr kumimoji="1" lang="en-US" altLang="zh-CN" sz="3600" b="0" kern="1200" cap="none" spc="0" normalizeH="0" baseline="0" noProof="0">
                <a:latin typeface="+mn-lt"/>
                <a:ea typeface="+mn-ea"/>
                <a:cs typeface="+mn-ea"/>
                <a:sym typeface="+mn-lt"/>
              </a:rPr>
              <a:t>(x,y-1)</a:t>
            </a:r>
            <a:endParaRPr kumimoji="1" lang="en-US" altLang="zh-CN" sz="3600" b="0" kern="1200" cap="none" spc="0" normalizeH="0" baseline="0" noProof="0">
              <a:latin typeface="+mn-lt"/>
              <a:ea typeface="+mn-ea"/>
              <a:cs typeface="+mn-ea"/>
              <a:sym typeface="+mn-lt"/>
            </a:endParaRPr>
          </a:p>
        </p:txBody>
      </p:sp>
      <p:sp>
        <p:nvSpPr>
          <p:cNvPr id="734222" name="Text Box 14"/>
          <p:cNvSpPr txBox="1">
            <a:spLocks noChangeArrowheads="1"/>
          </p:cNvSpPr>
          <p:nvPr/>
        </p:nvSpPr>
        <p:spPr bwMode="auto">
          <a:xfrm>
            <a:off x="3738563" y="5902325"/>
            <a:ext cx="1643063" cy="550863"/>
          </a:xfrm>
          <a:prstGeom prst="rect">
            <a:avLst/>
          </a:prstGeom>
          <a:noFill/>
          <a:ln w="9525">
            <a:noFill/>
            <a:miter lim="800000"/>
            <a:tailEnd type="none" w="sm" len="med"/>
          </a:ln>
          <a:effectLst/>
        </p:spPr>
        <p:txBody>
          <a:bodyPr lIns="0" tIns="0" rIns="0" bIns="0"/>
          <a:lstStyle/>
          <a:p>
            <a:pPr marR="0" defTabSz="914400" eaLnBrk="1" hangingPunct="1">
              <a:buClrTx/>
              <a:buSzTx/>
              <a:buFontTx/>
              <a:buNone/>
              <a:defRPr/>
            </a:pPr>
            <a:r>
              <a:rPr kumimoji="1" lang="en-US" altLang="zh-CN" sz="3600" b="0" kern="1200" cap="none" spc="0" normalizeH="0" baseline="0" noProof="0">
                <a:latin typeface="+mn-lt"/>
                <a:ea typeface="+mn-ea"/>
                <a:cs typeface="+mn-ea"/>
                <a:sym typeface="+mn-lt"/>
              </a:rPr>
              <a:t>(x+1,y)</a:t>
            </a:r>
            <a:endParaRPr kumimoji="1" lang="en-US" altLang="zh-CN" sz="3600" b="0" kern="1200" cap="none" spc="0" normalizeH="0" baseline="0" noProof="0">
              <a:latin typeface="+mn-lt"/>
              <a:ea typeface="+mn-ea"/>
              <a:cs typeface="+mn-ea"/>
              <a:sym typeface="+mn-lt"/>
            </a:endParaRPr>
          </a:p>
        </p:txBody>
      </p:sp>
      <p:sp>
        <p:nvSpPr>
          <p:cNvPr id="734223" name="Text Box 15"/>
          <p:cNvSpPr txBox="1">
            <a:spLocks noChangeArrowheads="1"/>
          </p:cNvSpPr>
          <p:nvPr/>
        </p:nvSpPr>
        <p:spPr bwMode="auto">
          <a:xfrm>
            <a:off x="3810000" y="2438400"/>
            <a:ext cx="1314450" cy="506413"/>
          </a:xfrm>
          <a:prstGeom prst="rect">
            <a:avLst/>
          </a:prstGeom>
          <a:noFill/>
          <a:ln w="9525">
            <a:noFill/>
            <a:miter lim="800000"/>
            <a:tailEnd type="none" w="sm" len="med"/>
          </a:ln>
          <a:effectLst/>
        </p:spPr>
        <p:txBody>
          <a:bodyPr lIns="0" tIns="0" rIns="0" bIns="0"/>
          <a:lstStyle/>
          <a:p>
            <a:pPr marR="0" algn="just" defTabSz="914400" eaLnBrk="1" hangingPunct="1">
              <a:buClrTx/>
              <a:buSzTx/>
              <a:buFontTx/>
              <a:buNone/>
              <a:defRPr/>
            </a:pPr>
            <a:r>
              <a:rPr kumimoji="1" lang="en-US" altLang="zh-CN" sz="3600" b="0" kern="1200" cap="none" spc="0" normalizeH="0" baseline="0" noProof="0">
                <a:latin typeface="+mn-lt"/>
                <a:ea typeface="+mn-ea"/>
                <a:cs typeface="+mn-ea"/>
                <a:sym typeface="+mn-lt"/>
              </a:rPr>
              <a:t>(x-1,y)</a:t>
            </a:r>
            <a:endParaRPr kumimoji="1" lang="en-US" altLang="zh-CN" sz="3600" b="0" kern="1200" cap="none" spc="0" normalizeH="0" baseline="0" noProof="0">
              <a:latin typeface="+mn-lt"/>
              <a:ea typeface="+mn-ea"/>
              <a:cs typeface="+mn-ea"/>
              <a:sym typeface="+mn-lt"/>
            </a:endParaRPr>
          </a:p>
        </p:txBody>
      </p:sp>
      <p:sp>
        <p:nvSpPr>
          <p:cNvPr id="734224" name="Line 16"/>
          <p:cNvSpPr>
            <a:spLocks noChangeShapeType="1"/>
          </p:cNvSpPr>
          <p:nvPr/>
        </p:nvSpPr>
        <p:spPr bwMode="auto">
          <a:xfrm>
            <a:off x="3663950" y="2495550"/>
            <a:ext cx="0" cy="3897313"/>
          </a:xfrm>
          <a:prstGeom prst="line">
            <a:avLst/>
          </a:prstGeom>
          <a:noFill/>
          <a:ln w="57150">
            <a:solidFill>
              <a:schemeClr val="tx1"/>
            </a:solidFill>
            <a:round/>
          </a:ln>
          <a:effectLst>
            <a:outerShdw dist="35921" dir="2700000" algn="ctr"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34225" name="Line 17"/>
          <p:cNvSpPr>
            <a:spLocks noChangeShapeType="1"/>
          </p:cNvSpPr>
          <p:nvPr/>
        </p:nvSpPr>
        <p:spPr bwMode="auto">
          <a:xfrm>
            <a:off x="5194300" y="2495550"/>
            <a:ext cx="0" cy="3897313"/>
          </a:xfrm>
          <a:prstGeom prst="line">
            <a:avLst/>
          </a:prstGeom>
          <a:noFill/>
          <a:ln w="57150">
            <a:solidFill>
              <a:schemeClr val="tx1"/>
            </a:solidFill>
            <a:round/>
          </a:ln>
          <a:effectLst>
            <a:outerShdw dist="35921" dir="2700000" algn="ctr"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34226" name="Line 18"/>
          <p:cNvSpPr>
            <a:spLocks noChangeShapeType="1"/>
          </p:cNvSpPr>
          <p:nvPr/>
        </p:nvSpPr>
        <p:spPr bwMode="auto">
          <a:xfrm>
            <a:off x="1187450" y="4016375"/>
            <a:ext cx="6777038" cy="0"/>
          </a:xfrm>
          <a:prstGeom prst="line">
            <a:avLst/>
          </a:prstGeom>
          <a:noFill/>
          <a:ln w="57150">
            <a:solidFill>
              <a:schemeClr val="tx1"/>
            </a:solidFill>
            <a:roun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34227" name="Line 19"/>
          <p:cNvSpPr>
            <a:spLocks noChangeShapeType="1"/>
          </p:cNvSpPr>
          <p:nvPr/>
        </p:nvSpPr>
        <p:spPr bwMode="auto">
          <a:xfrm>
            <a:off x="1187450" y="4930775"/>
            <a:ext cx="6777038" cy="0"/>
          </a:xfrm>
          <a:prstGeom prst="line">
            <a:avLst/>
          </a:prstGeom>
          <a:noFill/>
          <a:ln w="57150">
            <a:solidFill>
              <a:schemeClr val="tx1"/>
            </a:solidFill>
            <a:roun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5426" name="Rectangle 20"/>
          <p:cNvSpPr>
            <a:spLocks noChangeArrowheads="1"/>
          </p:cNvSpPr>
          <p:nvPr/>
        </p:nvSpPr>
        <p:spPr bwMode="auto">
          <a:xfrm>
            <a:off x="912813" y="165100"/>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bwMode="auto">
          <a:xfrm>
            <a:off x="0" y="1844675"/>
            <a:ext cx="9144000" cy="484028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60771" name="矩形 3"/>
          <p:cNvSpPr/>
          <p:nvPr/>
        </p:nvSpPr>
        <p:spPr>
          <a:xfrm>
            <a:off x="-4762" y="1052513"/>
            <a:ext cx="3352800" cy="5762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35236" name="Rectangle 4"/>
          <p:cNvSpPr>
            <a:spLocks noChangeArrowheads="1"/>
          </p:cNvSpPr>
          <p:nvPr/>
        </p:nvSpPr>
        <p:spPr bwMode="auto">
          <a:xfrm>
            <a:off x="558800" y="1052513"/>
            <a:ext cx="8189913" cy="5632450"/>
          </a:xfrm>
          <a:prstGeom prst="rect">
            <a:avLst/>
          </a:prstGeom>
          <a:noFill/>
          <a:ln w="25400">
            <a:noFill/>
            <a:miter lim="800000"/>
          </a:ln>
          <a:effectLst>
            <a:outerShdw dist="35921" dir="2700000" sy="50000" kx="2115830" algn="bl" rotWithShape="0">
              <a:srgbClr val="C0C0C0"/>
            </a:outerShdw>
          </a:effectLst>
        </p:spPr>
        <p:txBody>
          <a:bodyPr>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、栈的设计</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C0000"/>
                </a:solidFill>
                <a:effectLst/>
                <a:uLnTx/>
                <a:uFillTx/>
                <a:latin typeface="+mn-lt"/>
                <a:ea typeface="+mn-ea"/>
                <a:cs typeface="+mn-ea"/>
                <a:sym typeface="+mn-lt"/>
              </a:rPr>
              <a:t>栈中每个元素的组成：</a:t>
            </a:r>
            <a:endParaRPr kumimoji="0" lang="zh-CN" altLang="en-US" sz="24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通道块在路径上的序号</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坐标位置</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前进方向（东为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，南为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，西为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，北为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C0000"/>
                </a:solidFill>
                <a:effectLst/>
                <a:uLnTx/>
                <a:uFillTx/>
                <a:latin typeface="+mn-lt"/>
                <a:ea typeface="+mn-ea"/>
                <a:cs typeface="+mn-ea"/>
                <a:sym typeface="+mn-lt"/>
              </a:rPr>
              <a:t>栈元素的类型定义： </a:t>
            </a:r>
            <a:endParaRPr kumimoji="0" lang="zh-CN" altLang="en-US" sz="24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1"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int </a:t>
            </a:r>
            <a:r>
              <a:rPr kumimoji="1"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ord</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PosType</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 seat;</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int di;</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46436" name="Rectangle 5"/>
          <p:cNvSpPr>
            <a:spLocks noChangeArrowheads="1"/>
          </p:cNvSpPr>
          <p:nvPr/>
        </p:nvSpPr>
        <p:spPr bwMode="auto">
          <a:xfrm>
            <a:off x="827088" y="188913"/>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a:spLocks noChangeArrowheads="1"/>
          </p:cNvSpPr>
          <p:nvPr/>
        </p:nvSpPr>
        <p:spPr bwMode="auto">
          <a:xfrm>
            <a:off x="3175" y="2312988"/>
            <a:ext cx="9140825" cy="29876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marL="0" marR="0" lvl="0" indent="0" algn="just" defTabSz="914400" rtl="0" eaLnBrk="1" fontAlgn="base" latinLnBrk="0" hangingPunct="1">
              <a:lnSpc>
                <a:spcPct val="130000"/>
              </a:lnSpc>
              <a:spcBef>
                <a:spcPts val="600"/>
              </a:spcBef>
              <a:spcAft>
                <a:spcPts val="600"/>
              </a:spcAft>
              <a:buClrTx/>
              <a:buSzTx/>
              <a:buFontTx/>
              <a:buNone/>
              <a:defRPr/>
            </a:pPr>
            <a:endParaRPr kumimoji="0" lang="zh-CN" altLang="en-US" sz="2400" b="1"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736260" name="Rectangle 4"/>
          <p:cNvSpPr>
            <a:spLocks noChangeArrowheads="1"/>
          </p:cNvSpPr>
          <p:nvPr/>
        </p:nvSpPr>
        <p:spPr bwMode="auto">
          <a:xfrm>
            <a:off x="1841500" y="3190875"/>
            <a:ext cx="7272338" cy="1168400"/>
          </a:xfrm>
          <a:prstGeom prst="rect">
            <a:avLst/>
          </a:prstGeom>
          <a:noFill/>
          <a:ln w="25400">
            <a:noFill/>
            <a:miter lim="800000"/>
          </a:ln>
          <a:effectLst>
            <a:outerShdw dist="35921" dir="2700000" sy="50000" kx="2115830" algn="bl" rotWithShape="0">
              <a:srgbClr val="C0C0C0"/>
            </a:outerShdw>
          </a:effectLst>
        </p:spPr>
        <p:txBody>
          <a:bodyPr>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CC0000"/>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rPr>
              <a:t>、防止重复到达某点</a:t>
            </a:r>
            <a:endParaRPr kumimoji="0" lang="zh-CN" altLang="en-US" sz="2800" b="0" i="0" u="none" strike="noStrike" kern="1200" cap="none" spc="0" normalizeH="0" baseline="0" noProof="0" dirty="0">
              <a:ln>
                <a:noFill/>
              </a:ln>
              <a:solidFill>
                <a:srgbClr val="CC00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走过不通之处要加以标记（</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MarkPrint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操作）</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1796" name="椭圆 6"/>
          <p:cNvSpPr/>
          <p:nvPr/>
        </p:nvSpPr>
        <p:spPr>
          <a:xfrm>
            <a:off x="979488" y="5203825"/>
            <a:ext cx="95250"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itchFamily="34" charset="0"/>
            </a:endParaRPr>
          </a:p>
        </p:txBody>
      </p:sp>
      <p:sp>
        <p:nvSpPr>
          <p:cNvPr id="161797" name="椭圆 6"/>
          <p:cNvSpPr/>
          <p:nvPr/>
        </p:nvSpPr>
        <p:spPr>
          <a:xfrm>
            <a:off x="309563" y="5213350"/>
            <a:ext cx="95250"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itchFamily="34" charset="0"/>
            </a:endParaRPr>
          </a:p>
        </p:txBody>
      </p:sp>
      <p:sp>
        <p:nvSpPr>
          <p:cNvPr id="161798" name="椭圆 11"/>
          <p:cNvSpPr/>
          <p:nvPr/>
        </p:nvSpPr>
        <p:spPr>
          <a:xfrm>
            <a:off x="304800" y="2201863"/>
            <a:ext cx="96838"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itchFamily="34" charset="0"/>
            </a:endParaRPr>
          </a:p>
        </p:txBody>
      </p:sp>
      <p:sp>
        <p:nvSpPr>
          <p:cNvPr id="161799" name="圆角矩形 15"/>
          <p:cNvSpPr/>
          <p:nvPr/>
        </p:nvSpPr>
        <p:spPr>
          <a:xfrm>
            <a:off x="334963" y="2198688"/>
            <a:ext cx="492125" cy="3171825"/>
          </a:xfrm>
          <a:custGeom>
            <a:avLst/>
            <a:gdLst>
              <a:gd name="txL" fmla="*/ 0 w 738285"/>
              <a:gd name="txT" fmla="*/ 0 h 4248500"/>
              <a:gd name="txR" fmla="*/ 738285 w 738285"/>
              <a:gd name="txB" fmla="*/ 4248500 h 4248500"/>
            </a:gdLst>
            <a:ahLst/>
            <a:cxnLst>
              <a:cxn ang="0">
                <a:pos x="1041" y="4253"/>
              </a:cxn>
              <a:cxn ang="0">
                <a:pos x="145" y="1"/>
              </a:cxn>
              <a:cxn ang="0">
                <a:pos x="7276" y="1"/>
              </a:cxn>
              <a:cxn ang="0">
                <a:pos x="8523" y="3145"/>
              </a:cxn>
              <a:cxn ang="0">
                <a:pos x="8523" y="120526"/>
              </a:cxn>
              <a:cxn ang="0">
                <a:pos x="7276" y="123671"/>
              </a:cxn>
              <a:cxn ang="0">
                <a:pos x="419" y="123671"/>
              </a:cxn>
              <a:cxn ang="0">
                <a:pos x="1041" y="120526"/>
              </a:cxn>
              <a:cxn ang="0">
                <a:pos x="1041" y="4253"/>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alpha val="100000"/>
            </a:srgbClr>
          </a:solidFill>
          <a:ln w="9525">
            <a:noFill/>
          </a:ln>
        </p:spPr>
        <p:txBody>
          <a:bodyPr/>
          <a:p>
            <a:endParaRPr lang="zh-CN" altLang="en-US"/>
          </a:p>
        </p:txBody>
      </p:sp>
      <p:sp>
        <p:nvSpPr>
          <p:cNvPr id="161800" name="椭圆 11"/>
          <p:cNvSpPr/>
          <p:nvPr/>
        </p:nvSpPr>
        <p:spPr>
          <a:xfrm>
            <a:off x="974725" y="2192338"/>
            <a:ext cx="96838"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itchFamily="34" charset="0"/>
            </a:endParaRPr>
          </a:p>
        </p:txBody>
      </p:sp>
      <p:sp>
        <p:nvSpPr>
          <p:cNvPr id="161801" name="圆角矩形 15"/>
          <p:cNvSpPr/>
          <p:nvPr/>
        </p:nvSpPr>
        <p:spPr>
          <a:xfrm>
            <a:off x="1004888" y="2189163"/>
            <a:ext cx="492125" cy="3171825"/>
          </a:xfrm>
          <a:custGeom>
            <a:avLst/>
            <a:gdLst>
              <a:gd name="txL" fmla="*/ 0 w 738285"/>
              <a:gd name="txT" fmla="*/ 0 h 4248500"/>
              <a:gd name="txR" fmla="*/ 738285 w 738285"/>
              <a:gd name="txB" fmla="*/ 4248500 h 4248500"/>
            </a:gdLst>
            <a:ahLst/>
            <a:cxnLst>
              <a:cxn ang="0">
                <a:pos x="1041" y="4253"/>
              </a:cxn>
              <a:cxn ang="0">
                <a:pos x="145" y="1"/>
              </a:cxn>
              <a:cxn ang="0">
                <a:pos x="7276" y="1"/>
              </a:cxn>
              <a:cxn ang="0">
                <a:pos x="8523" y="3145"/>
              </a:cxn>
              <a:cxn ang="0">
                <a:pos x="8523" y="120526"/>
              </a:cxn>
              <a:cxn ang="0">
                <a:pos x="7276" y="123671"/>
              </a:cxn>
              <a:cxn ang="0">
                <a:pos x="419" y="123671"/>
              </a:cxn>
              <a:cxn ang="0">
                <a:pos x="1041" y="120526"/>
              </a:cxn>
              <a:cxn ang="0">
                <a:pos x="1041" y="4253"/>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alpha val="100000"/>
            </a:srgbClr>
          </a:solidFill>
          <a:ln w="9525">
            <a:noFill/>
          </a:ln>
        </p:spPr>
        <p:txBody>
          <a:bodyPr/>
          <a:p>
            <a:endParaRPr lang="zh-CN" altLang="en-US"/>
          </a:p>
        </p:txBody>
      </p:sp>
      <p:sp>
        <p:nvSpPr>
          <p:cNvPr id="147460" name="Rectangle 5"/>
          <p:cNvSpPr>
            <a:spLocks noChangeArrowheads="1"/>
          </p:cNvSpPr>
          <p:nvPr/>
        </p:nvSpPr>
        <p:spPr bwMode="auto">
          <a:xfrm>
            <a:off x="900113" y="207963"/>
            <a:ext cx="2732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bwMode="auto">
          <a:xfrm>
            <a:off x="0" y="1652588"/>
            <a:ext cx="9144000" cy="4729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 name="同侧圆角矩形 1"/>
          <p:cNvSpPr/>
          <p:nvPr/>
        </p:nvSpPr>
        <p:spPr bwMode="auto">
          <a:xfrm>
            <a:off x="0" y="1149350"/>
            <a:ext cx="3059113" cy="503238"/>
          </a:xfrm>
          <a:prstGeom prst="round2Same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48483" name="Rectangle 1"/>
          <p:cNvSpPr>
            <a:spLocks noChangeArrowheads="1"/>
          </p:cNvSpPr>
          <p:nvPr/>
        </p:nvSpPr>
        <p:spPr bwMode="auto">
          <a:xfrm>
            <a:off x="488950" y="1149350"/>
            <a:ext cx="8181975"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案例分析</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a:p>
            <a:pPr marL="457200" marR="0" lvl="0" indent="-457200" algn="l" defTabSz="914400" rtl="0" eaLnBrk="0" fontAlgn="base" latinLnBrk="0" hangingPunct="0">
              <a:lnSpc>
                <a:spcPct val="125000"/>
              </a:lnSpc>
              <a:spcBef>
                <a:spcPts val="1200"/>
              </a:spcBef>
              <a:spcAft>
                <a:spcPct val="0"/>
              </a:spcAft>
              <a:buClr>
                <a:srgbClr val="FF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设置两个队列分别存放男士和女士入队者</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457200" algn="l" defTabSz="914400" rtl="0" eaLnBrk="0" fontAlgn="base" latinLnBrk="0" hangingPunct="0">
              <a:lnSpc>
                <a:spcPct val="125000"/>
              </a:lnSpc>
              <a:spcBef>
                <a:spcPts val="1200"/>
              </a:spcBef>
              <a:spcAft>
                <a:spcPct val="0"/>
              </a:spcAft>
              <a:buClr>
                <a:srgbClr val="FF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假设男士和女士的记录存放在一个数组中作为输入，然后依次扫描该数组的各元素，并根据性别来决定是进入男队还是女队。</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457200" algn="l" defTabSz="914400" rtl="0" eaLnBrk="0" fontAlgn="base" latinLnBrk="0" hangingPunct="0">
              <a:lnSpc>
                <a:spcPct val="125000"/>
              </a:lnSpc>
              <a:spcBef>
                <a:spcPts val="1200"/>
              </a:spcBef>
              <a:spcAft>
                <a:spcPct val="0"/>
              </a:spcAft>
              <a:buClr>
                <a:srgbClr val="FF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当这两个队列构造完成之后，依次将两队当前的队头元素出队来配成舞伴，直至某队列变空为止。</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457200" algn="l" defTabSz="914400" rtl="0" eaLnBrk="0" fontAlgn="base" latinLnBrk="0" hangingPunct="0">
              <a:lnSpc>
                <a:spcPct val="125000"/>
              </a:lnSpc>
              <a:spcBef>
                <a:spcPts val="1200"/>
              </a:spcBef>
              <a:spcAft>
                <a:spcPct val="0"/>
              </a:spcAft>
              <a:buClr>
                <a:srgbClr val="FF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此时，若某队仍有等待配对者，则输出此队列中排在队头的等待者的姓名，此人将是下一轮舞曲开始时第一个可获得舞伴的人。</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2821" name="Rectangle 154"/>
          <p:cNvSpPr txBox="1"/>
          <p:nvPr/>
        </p:nvSpPr>
        <p:spPr>
          <a:xfrm>
            <a:off x="882650" y="1635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3.4 </a:t>
            </a:r>
            <a:r>
              <a:rPr lang="zh-CN" altLang="en-US" sz="2800" dirty="0">
                <a:solidFill>
                  <a:schemeClr val="bg1"/>
                </a:solidFill>
                <a:sym typeface="+mn-lt"/>
              </a:rPr>
              <a:t>：舞伴问题</a:t>
            </a:r>
            <a:endParaRPr lang="zh-CN" altLang="en-US" sz="2800" dirty="0">
              <a:solidFill>
                <a:schemeClr val="bg1"/>
              </a:solidFill>
              <a:sym typeface="+mn-l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矩形 1"/>
          <p:cNvSpPr/>
          <p:nvPr/>
        </p:nvSpPr>
        <p:spPr>
          <a:xfrm>
            <a:off x="0" y="1484313"/>
            <a:ext cx="9144000" cy="5040312"/>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9507" name="Rectangle 1"/>
          <p:cNvSpPr>
            <a:spLocks noChangeArrowheads="1"/>
          </p:cNvSpPr>
          <p:nvPr/>
        </p:nvSpPr>
        <p:spPr bwMode="auto">
          <a:xfrm>
            <a:off x="611188" y="923925"/>
            <a:ext cx="8281988"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数据结构</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 - - -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跳舞者个人信息</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 - - - </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char name[20];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姓名</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char sex;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性别，</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'F'</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表示女性，</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表示男性</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}Person;</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 - - -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队列的顺序存储结构</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 - - - </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#define MAXQSIZE 100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队列可能达到的最大长度</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Person *base;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队列中数据元素类型为</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Person</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int front;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头指针</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int rear;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尾指针</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SqQueue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SqQueue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Mdancers,Fdancers</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分别存放男士和女士入队者队列</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3844" name="Rectangle 154"/>
          <p:cNvSpPr txBox="1"/>
          <p:nvPr/>
        </p:nvSpPr>
        <p:spPr>
          <a:xfrm>
            <a:off x="882650" y="1635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3.4 </a:t>
            </a:r>
            <a:r>
              <a:rPr lang="zh-CN" altLang="en-US" sz="2800" dirty="0">
                <a:solidFill>
                  <a:schemeClr val="bg1"/>
                </a:solidFill>
                <a:sym typeface="+mn-lt"/>
              </a:rPr>
              <a:t>：舞伴问题</a:t>
            </a:r>
            <a:endParaRPr lang="zh-CN" altLang="en-US" sz="2800" dirty="0">
              <a:solidFill>
                <a:schemeClr val="bg1"/>
              </a:solidFill>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矩形: 圆角 30"/>
          <p:cNvSpPr/>
          <p:nvPr/>
        </p:nvSpPr>
        <p:spPr bwMode="auto">
          <a:xfrm>
            <a:off x="390525" y="3113088"/>
            <a:ext cx="2098675" cy="663575"/>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0" name="矩形: 圆角 29"/>
          <p:cNvSpPr/>
          <p:nvPr/>
        </p:nvSpPr>
        <p:spPr bwMode="auto">
          <a:xfrm>
            <a:off x="390525" y="2166938"/>
            <a:ext cx="2098675" cy="663575"/>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 name="矩形: 圆角 6"/>
          <p:cNvSpPr/>
          <p:nvPr/>
        </p:nvSpPr>
        <p:spPr bwMode="auto">
          <a:xfrm>
            <a:off x="390525" y="1208088"/>
            <a:ext cx="2098675" cy="660400"/>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70" name="Rectangle 1104"/>
          <p:cNvSpPr>
            <a:spLocks noChangeArrowheads="1"/>
          </p:cNvSpPr>
          <p:nvPr/>
        </p:nvSpPr>
        <p:spPr bwMode="auto">
          <a:xfrm>
            <a:off x="1214438" y="1128713"/>
            <a:ext cx="11080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rPr>
              <a:t>定义</a:t>
            </a:r>
            <a:endPar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1273" name="Rectangle 1110"/>
          <p:cNvSpPr>
            <a:spLocks noChangeArrowheads="1"/>
          </p:cNvSpPr>
          <p:nvPr/>
        </p:nvSpPr>
        <p:spPr bwMode="auto">
          <a:xfrm>
            <a:off x="1011238" y="3176588"/>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4D96D3"/>
                </a:solidFill>
                <a:effectLst/>
                <a:uLnTx/>
                <a:uFillTx/>
                <a:latin typeface="+mn-lt"/>
                <a:ea typeface="+mn-ea"/>
                <a:cs typeface="+mn-ea"/>
                <a:sym typeface="+mn-lt"/>
              </a:rPr>
              <a:t>存储结构</a:t>
            </a:r>
            <a:endParaRPr kumimoji="0" lang="zh-CN" altLang="en-US" sz="2400" b="1" i="0" u="none" strike="noStrike" kern="1200" cap="none" spc="0" normalizeH="0" baseline="0" noProof="0" dirty="0">
              <a:ln>
                <a:noFill/>
              </a:ln>
              <a:solidFill>
                <a:srgbClr val="4D96D3"/>
              </a:solidFill>
              <a:effectLst/>
              <a:uLnTx/>
              <a:uFillTx/>
              <a:latin typeface="+mn-lt"/>
              <a:ea typeface="+mn-ea"/>
              <a:cs typeface="+mn-ea"/>
              <a:sym typeface="+mn-lt"/>
            </a:endParaRPr>
          </a:p>
        </p:txBody>
      </p:sp>
      <p:sp>
        <p:nvSpPr>
          <p:cNvPr id="11276" name="Rectangle 1113"/>
          <p:cNvSpPr>
            <a:spLocks noChangeArrowheads="1"/>
          </p:cNvSpPr>
          <p:nvPr/>
        </p:nvSpPr>
        <p:spPr bwMode="auto">
          <a:xfrm>
            <a:off x="1011238" y="2249488"/>
            <a:ext cx="1444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6C4C8F"/>
                </a:solidFill>
                <a:effectLst/>
                <a:uLnTx/>
                <a:uFillTx/>
                <a:latin typeface="+mn-lt"/>
                <a:ea typeface="+mn-ea"/>
                <a:cs typeface="+mn-ea"/>
                <a:sym typeface="+mn-lt"/>
              </a:rPr>
              <a:t>逻辑结构</a:t>
            </a:r>
            <a:endParaRPr kumimoji="0" lang="zh-CN" altLang="en-US" sz="2400" b="1"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1277" name="Rectangle 1114"/>
          <p:cNvSpPr>
            <a:spLocks noChangeArrowheads="1"/>
          </p:cNvSpPr>
          <p:nvPr/>
        </p:nvSpPr>
        <p:spPr bwMode="auto">
          <a:xfrm>
            <a:off x="2678113" y="1125538"/>
            <a:ext cx="60753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只能在表的一端（</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队尾</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）进行插入，在另一端（</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队头</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）进行删除运算的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线性表</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4" name="标题 3"/>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8682" name="组合 28"/>
          <p:cNvGrpSpPr/>
          <p:nvPr/>
        </p:nvGrpSpPr>
        <p:grpSpPr>
          <a:xfrm>
            <a:off x="423863" y="1249363"/>
            <a:ext cx="590550" cy="628650"/>
            <a:chOff x="6242320" y="1105887"/>
            <a:chExt cx="589786" cy="626357"/>
          </a:xfrm>
        </p:grpSpPr>
        <p:sp>
          <p:nvSpPr>
            <p:cNvPr id="15" name="TextBox 6"/>
            <p:cNvSpPr txBox="1">
              <a:spLocks noChangeArrowheads="1"/>
            </p:cNvSpPr>
            <p:nvPr/>
          </p:nvSpPr>
          <p:spPr bwMode="auto">
            <a:xfrm>
              <a:off x="6327934" y="1105887"/>
              <a:ext cx="475634" cy="49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9900"/>
                  </a:solidFill>
                  <a:effectLst/>
                  <a:uLnTx/>
                  <a:uFillTx/>
                  <a:latin typeface="+mn-lt"/>
                  <a:ea typeface="+mn-ea"/>
                  <a:cs typeface="+mn-ea"/>
                  <a:sym typeface="+mn-lt"/>
                </a:rPr>
                <a:t>01</a:t>
              </a:r>
              <a:endParaRPr kumimoji="0" lang="zh-CN" altLang="en-US" sz="32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6" name="文本框 22"/>
            <p:cNvSpPr txBox="1">
              <a:spLocks noChangeArrowheads="1"/>
            </p:cNvSpPr>
            <p:nvPr/>
          </p:nvSpPr>
          <p:spPr bwMode="auto">
            <a:xfrm>
              <a:off x="6242320" y="1517131"/>
              <a:ext cx="589786" cy="21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28683" name="组合 45"/>
          <p:cNvGrpSpPr/>
          <p:nvPr/>
        </p:nvGrpSpPr>
        <p:grpSpPr>
          <a:xfrm>
            <a:off x="441325" y="2208213"/>
            <a:ext cx="590550" cy="631825"/>
            <a:chOff x="6242320" y="2373259"/>
            <a:chExt cx="589786" cy="631715"/>
          </a:xfrm>
        </p:grpSpPr>
        <p:sp>
          <p:nvSpPr>
            <p:cNvPr id="18" name="TextBox 6"/>
            <p:cNvSpPr txBox="1">
              <a:spLocks noChangeArrowheads="1"/>
            </p:cNvSpPr>
            <p:nvPr/>
          </p:nvSpPr>
          <p:spPr bwMode="auto">
            <a:xfrm>
              <a:off x="6327934" y="2373259"/>
              <a:ext cx="458194" cy="4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9" name="文本框 23"/>
            <p:cNvSpPr txBox="1">
              <a:spLocks noChangeArrowheads="1"/>
            </p:cNvSpPr>
            <p:nvPr/>
          </p:nvSpPr>
          <p:spPr bwMode="auto">
            <a:xfrm>
              <a:off x="6242320" y="2789112"/>
              <a:ext cx="589786" cy="2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28684" name="组合 48"/>
          <p:cNvGrpSpPr/>
          <p:nvPr/>
        </p:nvGrpSpPr>
        <p:grpSpPr>
          <a:xfrm>
            <a:off x="395288" y="3144838"/>
            <a:ext cx="590550" cy="622300"/>
            <a:chOff x="6242320" y="3640826"/>
            <a:chExt cx="589786" cy="620331"/>
          </a:xfrm>
        </p:grpSpPr>
        <p:sp>
          <p:nvSpPr>
            <p:cNvPr id="21" name="TextBox 6"/>
            <p:cNvSpPr txBox="1">
              <a:spLocks noChangeArrowheads="1"/>
            </p:cNvSpPr>
            <p:nvPr/>
          </p:nvSpPr>
          <p:spPr bwMode="auto">
            <a:xfrm>
              <a:off x="6327934" y="3640826"/>
              <a:ext cx="504172" cy="4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6AEDD"/>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srgbClr val="76AEDD"/>
                </a:solidFill>
                <a:effectLst/>
                <a:uLnTx/>
                <a:uFillTx/>
                <a:latin typeface="+mn-lt"/>
                <a:ea typeface="+mn-ea"/>
                <a:cs typeface="+mn-ea"/>
                <a:sym typeface="+mn-lt"/>
              </a:endParaRPr>
            </a:p>
          </p:txBody>
        </p:sp>
        <p:sp>
          <p:nvSpPr>
            <p:cNvPr id="22" name="文本框 24"/>
            <p:cNvSpPr txBox="1">
              <a:spLocks noChangeArrowheads="1"/>
            </p:cNvSpPr>
            <p:nvPr/>
          </p:nvSpPr>
          <p:spPr bwMode="auto">
            <a:xfrm>
              <a:off x="6242320" y="4045940"/>
              <a:ext cx="589786" cy="21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cxnSp>
        <p:nvCxnSpPr>
          <p:cNvPr id="6" name="直接连接符 5"/>
          <p:cNvCxnSpPr/>
          <p:nvPr/>
        </p:nvCxnSpPr>
        <p:spPr bwMode="auto">
          <a:xfrm>
            <a:off x="509588" y="2024063"/>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25" name="Rectangle 1105"/>
          <p:cNvSpPr>
            <a:spLocks noChangeArrowheads="1"/>
          </p:cNvSpPr>
          <p:nvPr/>
        </p:nvSpPr>
        <p:spPr bwMode="auto">
          <a:xfrm>
            <a:off x="2678113" y="2274888"/>
            <a:ext cx="44942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与线性表相同，仍为</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一对一</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关系</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6" name="Rectangle 1106"/>
          <p:cNvSpPr>
            <a:spLocks noChangeArrowheads="1"/>
          </p:cNvSpPr>
          <p:nvPr/>
        </p:nvSpPr>
        <p:spPr bwMode="auto">
          <a:xfrm>
            <a:off x="2678113" y="3227388"/>
            <a:ext cx="6359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用</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顺序队列</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或</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链队</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存储均可</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cxnSp>
        <p:nvCxnSpPr>
          <p:cNvPr id="27" name="直接连接符 26"/>
          <p:cNvCxnSpPr/>
          <p:nvPr/>
        </p:nvCxnSpPr>
        <p:spPr bwMode="auto">
          <a:xfrm>
            <a:off x="509588" y="2954338"/>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cxnSp>
        <p:nvCxnSpPr>
          <p:cNvPr id="28" name="直接连接符 27"/>
          <p:cNvCxnSpPr/>
          <p:nvPr/>
        </p:nvCxnSpPr>
        <p:spPr bwMode="auto">
          <a:xfrm>
            <a:off x="509588" y="3897313"/>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37" name="矩形: 圆角 36"/>
          <p:cNvSpPr/>
          <p:nvPr/>
        </p:nvSpPr>
        <p:spPr bwMode="auto">
          <a:xfrm>
            <a:off x="390525" y="4137025"/>
            <a:ext cx="2098675" cy="660400"/>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8" name="Rectangle 1110"/>
          <p:cNvSpPr>
            <a:spLocks noChangeArrowheads="1"/>
          </p:cNvSpPr>
          <p:nvPr/>
        </p:nvSpPr>
        <p:spPr bwMode="auto">
          <a:xfrm>
            <a:off x="1011238" y="4200525"/>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rPr>
              <a:t>运算规则</a:t>
            </a:r>
            <a:endParaRPr kumimoji="0" lang="zh-CN" altLang="en-US" sz="2400" b="1"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endParaRPr>
          </a:p>
        </p:txBody>
      </p:sp>
      <p:grpSp>
        <p:nvGrpSpPr>
          <p:cNvPr id="28692" name="组合 48"/>
          <p:cNvGrpSpPr/>
          <p:nvPr/>
        </p:nvGrpSpPr>
        <p:grpSpPr>
          <a:xfrm>
            <a:off x="395288" y="4168775"/>
            <a:ext cx="590550" cy="620713"/>
            <a:chOff x="6242320" y="3640826"/>
            <a:chExt cx="589786" cy="620331"/>
          </a:xfrm>
        </p:grpSpPr>
        <p:sp>
          <p:nvSpPr>
            <p:cNvPr id="40" name="TextBox 6"/>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rPr>
                <a:t>04</a:t>
              </a:r>
              <a:endParaRPr kumimoji="0" lang="zh-CN" altLang="en-US" sz="3200" b="0"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endParaRPr>
            </a:p>
          </p:txBody>
        </p:sp>
        <p:sp>
          <p:nvSpPr>
            <p:cNvPr id="41" name="文本框 24"/>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sp>
        <p:nvSpPr>
          <p:cNvPr id="42" name="Rectangle 1106"/>
          <p:cNvSpPr>
            <a:spLocks noChangeArrowheads="1"/>
          </p:cNvSpPr>
          <p:nvPr/>
        </p:nvSpPr>
        <p:spPr bwMode="auto">
          <a:xfrm>
            <a:off x="2678113" y="4249738"/>
            <a:ext cx="6359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先进先出</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FIFO</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cxnSp>
        <p:nvCxnSpPr>
          <p:cNvPr id="43" name="直接连接符 42"/>
          <p:cNvCxnSpPr/>
          <p:nvPr/>
        </p:nvCxnSpPr>
        <p:spPr bwMode="auto">
          <a:xfrm>
            <a:off x="509588" y="5049838"/>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44" name="矩形: 圆角 43"/>
          <p:cNvSpPr/>
          <p:nvPr/>
        </p:nvSpPr>
        <p:spPr bwMode="auto">
          <a:xfrm>
            <a:off x="390525" y="5227638"/>
            <a:ext cx="2098675" cy="660400"/>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45" name="Rectangle 1110"/>
          <p:cNvSpPr>
            <a:spLocks noChangeArrowheads="1"/>
          </p:cNvSpPr>
          <p:nvPr/>
        </p:nvSpPr>
        <p:spPr bwMode="auto">
          <a:xfrm>
            <a:off x="1011238" y="5291138"/>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rPr>
              <a:t>实现方式</a:t>
            </a:r>
            <a:endPar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endParaRPr>
          </a:p>
        </p:txBody>
      </p:sp>
      <p:grpSp>
        <p:nvGrpSpPr>
          <p:cNvPr id="28697" name="组合 48"/>
          <p:cNvGrpSpPr/>
          <p:nvPr/>
        </p:nvGrpSpPr>
        <p:grpSpPr>
          <a:xfrm>
            <a:off x="395288" y="5259388"/>
            <a:ext cx="590550" cy="622300"/>
            <a:chOff x="6242320" y="3640826"/>
            <a:chExt cx="589786" cy="620331"/>
          </a:xfrm>
        </p:grpSpPr>
        <p:sp>
          <p:nvSpPr>
            <p:cNvPr id="47" name="TextBox 6"/>
            <p:cNvSpPr txBox="1">
              <a:spLocks noChangeArrowheads="1"/>
            </p:cNvSpPr>
            <p:nvPr/>
          </p:nvSpPr>
          <p:spPr bwMode="auto">
            <a:xfrm>
              <a:off x="6327934" y="3640826"/>
              <a:ext cx="504172" cy="4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9900"/>
                  </a:solidFill>
                  <a:effectLst/>
                  <a:uLnTx/>
                  <a:uFillTx/>
                  <a:latin typeface="+mn-lt"/>
                  <a:ea typeface="+mn-ea"/>
                  <a:cs typeface="+mn-ea"/>
                  <a:sym typeface="+mn-lt"/>
                </a:rPr>
                <a:t>05</a:t>
              </a:r>
              <a:endParaRPr kumimoji="0" lang="zh-CN" altLang="en-US" sz="32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48" name="文本框 24"/>
            <p:cNvSpPr txBox="1">
              <a:spLocks noChangeArrowheads="1"/>
            </p:cNvSpPr>
            <p:nvPr/>
          </p:nvSpPr>
          <p:spPr bwMode="auto">
            <a:xfrm>
              <a:off x="6242320" y="4045940"/>
              <a:ext cx="589786" cy="21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sp>
        <p:nvSpPr>
          <p:cNvPr id="49" name="Rectangle 1106"/>
          <p:cNvSpPr>
            <a:spLocks noChangeArrowheads="1"/>
          </p:cNvSpPr>
          <p:nvPr/>
        </p:nvSpPr>
        <p:spPr bwMode="auto">
          <a:xfrm>
            <a:off x="2678113" y="5230813"/>
            <a:ext cx="6215063"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关键是编写</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入队</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和</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出队</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函数，具体实现依顺序队或链队的不同而不同</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cxnSp>
        <p:nvCxnSpPr>
          <p:cNvPr id="39" name="直接连接符 38"/>
          <p:cNvCxnSpPr/>
          <p:nvPr/>
        </p:nvCxnSpPr>
        <p:spPr bwMode="auto">
          <a:xfrm>
            <a:off x="481013" y="6237288"/>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bwMode="auto">
          <a:xfrm>
            <a:off x="0" y="1773238"/>
            <a:ext cx="9144000" cy="43926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50531" name="Rectangle 1"/>
          <p:cNvSpPr>
            <a:spLocks noChangeArrowheads="1"/>
          </p:cNvSpPr>
          <p:nvPr/>
        </p:nvSpPr>
        <p:spPr bwMode="auto">
          <a:xfrm>
            <a:off x="508000" y="1009650"/>
            <a:ext cx="8493125"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540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2540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算法步骤</a:t>
            </a:r>
            <a:r>
              <a:rPr kumimoji="0" lang="zh-CN" altLang="zh-CN"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2540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zh-CN" sz="2000" b="1"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25400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①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初始化</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队列和</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5400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② 反复循环，依次将跳舞者根据其性别插入</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队列或</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5400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③ 当</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队列和</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队列均为非空时，反复循环，依次输出男女舞伴的姓名。</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5400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④ 如果</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队列为空而</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队列非空，则输出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队列的队头女士的姓名。</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5400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⑤ 如果</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队列为空而</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队列非空，则输出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Mdancers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队列的队头男士的姓名。</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4868" name="Rectangle 154"/>
          <p:cNvSpPr txBox="1"/>
          <p:nvPr/>
        </p:nvSpPr>
        <p:spPr>
          <a:xfrm>
            <a:off x="882650" y="1635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3.4 </a:t>
            </a:r>
            <a:r>
              <a:rPr lang="zh-CN" altLang="en-US" sz="2800" dirty="0">
                <a:solidFill>
                  <a:schemeClr val="bg1"/>
                </a:solidFill>
                <a:sym typeface="+mn-lt"/>
              </a:rPr>
              <a:t>：舞伴问题</a:t>
            </a:r>
            <a:endParaRPr lang="zh-CN" altLang="en-US" sz="2800" dirty="0">
              <a:solidFill>
                <a:schemeClr val="bg1"/>
              </a:solidFill>
              <a:sym typeface="+mn-lt"/>
            </a:endParaRPr>
          </a:p>
        </p:txBody>
      </p:sp>
      <p:sp>
        <p:nvSpPr>
          <p:cNvPr id="164869" name="矩形 3"/>
          <p:cNvSpPr/>
          <p:nvPr/>
        </p:nvSpPr>
        <p:spPr>
          <a:xfrm>
            <a:off x="0" y="6308725"/>
            <a:ext cx="9144000" cy="7302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矩形 1"/>
          <p:cNvSpPr/>
          <p:nvPr/>
        </p:nvSpPr>
        <p:spPr>
          <a:xfrm>
            <a:off x="0" y="1196975"/>
            <a:ext cx="9144000" cy="5111750"/>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24996" name="Rectangle 4"/>
          <p:cNvSpPr>
            <a:spLocks noChangeArrowheads="1"/>
          </p:cNvSpPr>
          <p:nvPr/>
        </p:nvSpPr>
        <p:spPr bwMode="auto">
          <a:xfrm>
            <a:off x="461963" y="1412875"/>
            <a:ext cx="8337550" cy="4662488"/>
          </a:xfrm>
          <a:prstGeom prst="rect">
            <a:avLst/>
          </a:prstGeom>
          <a:noFill/>
          <a:ln w="9525">
            <a:noFill/>
            <a:miter lim="800000"/>
          </a:ln>
          <a:effectLst/>
        </p:spPr>
        <p:txBody>
          <a:bodyPr/>
          <a:lstStyle/>
          <a:p>
            <a:pPr marL="354330" marR="0" lvl="0" indent="-354330" algn="l" defTabSz="914400" rtl="0" eaLnBrk="0" fontAlgn="base" latinLnBrk="0" hangingPunct="0">
              <a:lnSpc>
                <a:spcPct val="125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掌握栈和队列的</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特点</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，并能在相应的应用问题中正确选用</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2.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熟练掌握栈的</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顺序栈</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和链栈的进栈出栈算法，特别应注意</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栈满和栈空</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的条件</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3.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熟练掌握</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循环队列</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和链队列的进队出队算法，特别注意</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队满和队空</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的条件</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4.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理解</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递归算法</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执行过程中栈的状态变化过程</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5.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掌握</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表达式求值 方法</a:t>
            </a:r>
            <a:endPar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24997" name="Comment 5"/>
          <p:cNvSpPr>
            <a:spLocks noChangeArrowheads="1"/>
          </p:cNvSpPr>
          <p:nvPr/>
        </p:nvSpPr>
        <p:spPr bwMode="auto">
          <a:xfrm>
            <a:off x="900113" y="198438"/>
            <a:ext cx="1676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小结</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a:spLocks noGrp="1" noChangeArrowheads="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栈、队列与一般线性表的区别</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605186" name="Rectangle 2"/>
          <p:cNvSpPr>
            <a:spLocks noChangeArrowheads="1"/>
          </p:cNvSpPr>
          <p:nvPr/>
        </p:nvSpPr>
        <p:spPr bwMode="auto">
          <a:xfrm>
            <a:off x="393700" y="760413"/>
            <a:ext cx="8324850" cy="595313"/>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ea"/>
              <a:sym typeface="+mn-lt"/>
            </a:endParaRPr>
          </a:p>
        </p:txBody>
      </p:sp>
      <p:sp>
        <p:nvSpPr>
          <p:cNvPr id="23556" name="Rectangle 4"/>
          <p:cNvSpPr>
            <a:spLocks noChangeArrowheads="1"/>
          </p:cNvSpPr>
          <p:nvPr/>
        </p:nvSpPr>
        <p:spPr bwMode="auto">
          <a:xfrm>
            <a:off x="468313" y="1009650"/>
            <a:ext cx="806608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栈、队列是一种特殊（</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操作受限</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）的线性表</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区别：仅在于</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运算规则</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不同</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3557" name="Rectangle 5"/>
          <p:cNvSpPr>
            <a:spLocks noChangeArrowheads="1"/>
          </p:cNvSpPr>
          <p:nvPr/>
        </p:nvSpPr>
        <p:spPr bwMode="auto">
          <a:xfrm>
            <a:off x="468313" y="2355850"/>
            <a:ext cx="8426450" cy="1966913"/>
          </a:xfrm>
          <a:prstGeom prst="rect">
            <a:avLst/>
          </a:prstGeom>
          <a:solidFill>
            <a:srgbClr val="D4E6F4"/>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一般线性表</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逻辑结构：一对一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存储结构：顺序表、链表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运算规则：</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随机、顺序存取</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23558" name="Rectangle 9"/>
          <p:cNvSpPr>
            <a:spLocks noChangeArrowheads="1"/>
          </p:cNvSpPr>
          <p:nvPr/>
        </p:nvSpPr>
        <p:spPr bwMode="auto">
          <a:xfrm>
            <a:off x="463550" y="4545013"/>
            <a:ext cx="4178300" cy="1965325"/>
          </a:xfrm>
          <a:prstGeom prst="rect">
            <a:avLst/>
          </a:prstGeom>
          <a:solidFill>
            <a:srgbClr val="D4E6F4"/>
          </a:solidFill>
          <a:ln w="38100">
            <a:solidFill>
              <a:srgbClr val="CCCCFF"/>
            </a:solid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栈</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逻辑结构：一对一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存储结构：顺序栈、链栈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运算规则：</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后进先出</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23560" name="Rectangle 9"/>
          <p:cNvSpPr>
            <a:spLocks noChangeArrowheads="1"/>
          </p:cNvSpPr>
          <p:nvPr/>
        </p:nvSpPr>
        <p:spPr bwMode="auto">
          <a:xfrm>
            <a:off x="4716463" y="4545013"/>
            <a:ext cx="4178300" cy="1965325"/>
          </a:xfrm>
          <a:prstGeom prst="rect">
            <a:avLst/>
          </a:prstGeom>
          <a:solidFill>
            <a:srgbClr val="D4E6F4"/>
          </a:solidFill>
          <a:ln w="38100">
            <a:solidFill>
              <a:srgbClr val="CCCCFF"/>
            </a:solid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队列</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逻辑结构：一对一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存储结构：顺序队、链队</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运算规则：</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先进先出</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3678238"/>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3678238"/>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471738"/>
            <a:ext cx="720725" cy="3351213"/>
          </a:xfrm>
          <a:prstGeom prst="rect">
            <a:avLst/>
          </a:prstGeom>
          <a:noFill/>
        </p:spPr>
        <p:txBody>
          <a:bodyPr>
            <a:spAutoFit/>
          </a:bodyPr>
          <a:lstStyle/>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3.1</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3.2</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chemeClr val="bg1"/>
                </a:solidFill>
                <a:latin typeface="+mn-lt"/>
                <a:ea typeface="+mn-ea"/>
                <a:cs typeface="+mn-ea"/>
                <a:sym typeface="+mn-lt"/>
              </a:rPr>
              <a:t>3.3</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3.4</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3.5</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3.6</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471738"/>
            <a:ext cx="4129088" cy="3351213"/>
          </a:xfrm>
          <a:prstGeom prst="rect">
            <a:avLst/>
          </a:prstGeom>
          <a:noFill/>
        </p:spPr>
        <p:txBody>
          <a:bodyPr>
            <a:spAutoFit/>
          </a:bodyPr>
          <a:lstStyle/>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栈和队列的定义和特点</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案例引入</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chemeClr val="bg1"/>
                </a:solidFill>
                <a:latin typeface="+mn-lt"/>
                <a:ea typeface="+mn-ea"/>
                <a:cs typeface="+mn-ea"/>
                <a:sym typeface="+mn-lt"/>
              </a:rPr>
              <a:t>栈的表示和操作的实现</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栈与递归</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队列的的表示和操作的实现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矩形 1"/>
          <p:cNvSpPr>
            <a:spLocks noChangeArrowheads="1"/>
          </p:cNvSpPr>
          <p:nvPr/>
        </p:nvSpPr>
        <p:spPr bwMode="auto">
          <a:xfrm>
            <a:off x="5364163" y="1484313"/>
            <a:ext cx="3779838" cy="3543300"/>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5602" name="Rectangle 58"/>
          <p:cNvSpPr>
            <a:spLocks noChangeArrowheads="1"/>
          </p:cNvSpPr>
          <p:nvPr/>
        </p:nvSpPr>
        <p:spPr bwMode="auto">
          <a:xfrm>
            <a:off x="830263" y="139700"/>
            <a:ext cx="6775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uLnTx/>
                <a:uFillTx/>
                <a:latin typeface="+mn-lt"/>
                <a:ea typeface="+mn-ea"/>
                <a:cs typeface="+mn-ea"/>
                <a:sym typeface="+mn-lt"/>
              </a:rPr>
              <a:t>栈的表示和操作的实现</a:t>
            </a:r>
            <a:endParaRPr kumimoji="0" lang="zh-CN" altLang="en-US" sz="2800" b="1" i="0" u="none" strike="noStrike" kern="1200" cap="none" spc="0" normalizeH="0" baseline="0" noProof="0" dirty="0">
              <a:ln>
                <a:noFill/>
              </a:ln>
              <a:solidFill>
                <a:schemeClr val="bg1"/>
              </a:solidFill>
              <a:effectLst/>
              <a:uLnTx/>
              <a:uFillTx/>
              <a:latin typeface="+mn-lt"/>
              <a:ea typeface="+mn-ea"/>
              <a:cs typeface="+mn-ea"/>
              <a:sym typeface="+mn-lt"/>
            </a:endParaRPr>
          </a:p>
        </p:txBody>
      </p:sp>
      <p:pic>
        <p:nvPicPr>
          <p:cNvPr id="34820" name="Picture 5"/>
          <p:cNvPicPr>
            <a:picLocks noChangeAspect="1"/>
          </p:cNvPicPr>
          <p:nvPr/>
        </p:nvPicPr>
        <p:blipFill>
          <a:blip r:embed="rId1"/>
          <a:stretch>
            <a:fillRect/>
          </a:stretch>
        </p:blipFill>
        <p:spPr>
          <a:xfrm>
            <a:off x="9525" y="1484313"/>
            <a:ext cx="5105400" cy="3543300"/>
          </a:xfrm>
          <a:prstGeom prst="rect">
            <a:avLst/>
          </a:prstGeom>
          <a:noFill/>
          <a:ln w="9525">
            <a:noFill/>
          </a:ln>
        </p:spPr>
      </p:pic>
      <p:sp>
        <p:nvSpPr>
          <p:cNvPr id="11" name="Rectangle 6"/>
          <p:cNvSpPr>
            <a:spLocks noChangeArrowheads="1"/>
          </p:cNvSpPr>
          <p:nvPr/>
        </p:nvSpPr>
        <p:spPr bwMode="auto">
          <a:xfrm>
            <a:off x="5364163" y="1484313"/>
            <a:ext cx="3779838" cy="1006475"/>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进” ＝压入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=PUSH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出” ＝弹出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=POP(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2774" name="矩形 2"/>
          <p:cNvSpPr>
            <a:spLocks noChangeArrowheads="1"/>
          </p:cNvSpPr>
          <p:nvPr/>
        </p:nvSpPr>
        <p:spPr bwMode="auto">
          <a:xfrm>
            <a:off x="5364163" y="2852738"/>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5" name="矩形 11"/>
          <p:cNvSpPr>
            <a:spLocks noChangeArrowheads="1"/>
          </p:cNvSpPr>
          <p:nvPr/>
        </p:nvSpPr>
        <p:spPr bwMode="auto">
          <a:xfrm>
            <a:off x="5354638" y="3036888"/>
            <a:ext cx="3779838" cy="730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6" name="矩形 12"/>
          <p:cNvSpPr>
            <a:spLocks noChangeArrowheads="1"/>
          </p:cNvSpPr>
          <p:nvPr/>
        </p:nvSpPr>
        <p:spPr bwMode="auto">
          <a:xfrm>
            <a:off x="5354638" y="3251200"/>
            <a:ext cx="3779838" cy="730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7" name="矩形 13"/>
          <p:cNvSpPr>
            <a:spLocks noChangeArrowheads="1"/>
          </p:cNvSpPr>
          <p:nvPr/>
        </p:nvSpPr>
        <p:spPr bwMode="auto">
          <a:xfrm>
            <a:off x="5354638" y="3465513"/>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8" name="矩形 14"/>
          <p:cNvSpPr>
            <a:spLocks noChangeArrowheads="1"/>
          </p:cNvSpPr>
          <p:nvPr/>
        </p:nvSpPr>
        <p:spPr bwMode="auto">
          <a:xfrm>
            <a:off x="5340350" y="3689350"/>
            <a:ext cx="3779838" cy="730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9" name="矩形 15"/>
          <p:cNvSpPr>
            <a:spLocks noChangeArrowheads="1"/>
          </p:cNvSpPr>
          <p:nvPr/>
        </p:nvSpPr>
        <p:spPr bwMode="auto">
          <a:xfrm>
            <a:off x="5340350" y="3878263"/>
            <a:ext cx="3779838" cy="730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0" name="矩形 16"/>
          <p:cNvSpPr>
            <a:spLocks noChangeArrowheads="1"/>
          </p:cNvSpPr>
          <p:nvPr/>
        </p:nvSpPr>
        <p:spPr bwMode="auto">
          <a:xfrm>
            <a:off x="5364163" y="4117975"/>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1" name="矩形 17"/>
          <p:cNvSpPr>
            <a:spLocks noChangeArrowheads="1"/>
          </p:cNvSpPr>
          <p:nvPr/>
        </p:nvSpPr>
        <p:spPr bwMode="auto">
          <a:xfrm>
            <a:off x="5354638" y="4303713"/>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2" name="矩形 18"/>
          <p:cNvSpPr>
            <a:spLocks noChangeArrowheads="1"/>
          </p:cNvSpPr>
          <p:nvPr/>
        </p:nvSpPr>
        <p:spPr bwMode="auto">
          <a:xfrm>
            <a:off x="5340350" y="4537075"/>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3" name="矩形 19"/>
          <p:cNvSpPr>
            <a:spLocks noChangeArrowheads="1"/>
          </p:cNvSpPr>
          <p:nvPr/>
        </p:nvSpPr>
        <p:spPr bwMode="auto">
          <a:xfrm>
            <a:off x="5340350" y="4727575"/>
            <a:ext cx="3779838"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029"/>
          <p:cNvGrpSpPr/>
          <p:nvPr/>
        </p:nvGrpSpPr>
        <p:grpSpPr>
          <a:xfrm>
            <a:off x="5707063" y="917575"/>
            <a:ext cx="1752600" cy="3625850"/>
            <a:chOff x="3439" y="595"/>
            <a:chExt cx="1104" cy="2284"/>
          </a:xfrm>
        </p:grpSpPr>
        <p:sp>
          <p:nvSpPr>
            <p:cNvPr id="26628" name="Rectangle 1030"/>
            <p:cNvSpPr>
              <a:spLocks noChangeArrowheads="1"/>
            </p:cNvSpPr>
            <p:nvPr/>
          </p:nvSpPr>
          <p:spPr bwMode="auto">
            <a:xfrm>
              <a:off x="3466" y="2592"/>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29" name="Rectangle 1031"/>
            <p:cNvSpPr>
              <a:spLocks noChangeArrowheads="1"/>
            </p:cNvSpPr>
            <p:nvPr/>
          </p:nvSpPr>
          <p:spPr bwMode="auto">
            <a:xfrm>
              <a:off x="3466" y="2305"/>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0" name="Rectangle 1032"/>
            <p:cNvSpPr>
              <a:spLocks noChangeArrowheads="1"/>
            </p:cNvSpPr>
            <p:nvPr/>
          </p:nvSpPr>
          <p:spPr bwMode="auto">
            <a:xfrm>
              <a:off x="3466" y="2018"/>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1" name="Rectangle 1033"/>
            <p:cNvSpPr>
              <a:spLocks noChangeArrowheads="1"/>
            </p:cNvSpPr>
            <p:nvPr/>
          </p:nvSpPr>
          <p:spPr bwMode="auto">
            <a:xfrm>
              <a:off x="3466" y="1158"/>
              <a:ext cx="105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2" name="Line 1034"/>
            <p:cNvSpPr>
              <a:spLocks noChangeShapeType="1"/>
            </p:cNvSpPr>
            <p:nvPr/>
          </p:nvSpPr>
          <p:spPr bwMode="auto">
            <a:xfrm>
              <a:off x="3466" y="928"/>
              <a:ext cx="1056"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3" name="Line 1035"/>
            <p:cNvSpPr>
              <a:spLocks noChangeShapeType="1"/>
            </p:cNvSpPr>
            <p:nvPr/>
          </p:nvSpPr>
          <p:spPr bwMode="auto">
            <a:xfrm>
              <a:off x="3466" y="1468"/>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4" name="Line 1036"/>
            <p:cNvSpPr>
              <a:spLocks noChangeShapeType="1"/>
            </p:cNvSpPr>
            <p:nvPr/>
          </p:nvSpPr>
          <p:spPr bwMode="auto">
            <a:xfrm>
              <a:off x="3466" y="2018"/>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5" name="Line 1037"/>
            <p:cNvSpPr>
              <a:spLocks noChangeShapeType="1"/>
            </p:cNvSpPr>
            <p:nvPr/>
          </p:nvSpPr>
          <p:spPr bwMode="auto">
            <a:xfrm>
              <a:off x="3466" y="2305"/>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6" name="Line 1038"/>
            <p:cNvSpPr>
              <a:spLocks noChangeShapeType="1"/>
            </p:cNvSpPr>
            <p:nvPr/>
          </p:nvSpPr>
          <p:spPr bwMode="auto">
            <a:xfrm>
              <a:off x="3466" y="2592"/>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7" name="Line 1039"/>
            <p:cNvSpPr>
              <a:spLocks noChangeShapeType="1"/>
            </p:cNvSpPr>
            <p:nvPr/>
          </p:nvSpPr>
          <p:spPr bwMode="auto">
            <a:xfrm>
              <a:off x="3466" y="2879"/>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8" name="Line 1040"/>
            <p:cNvSpPr>
              <a:spLocks noChangeShapeType="1"/>
            </p:cNvSpPr>
            <p:nvPr/>
          </p:nvSpPr>
          <p:spPr bwMode="auto">
            <a:xfrm>
              <a:off x="3466" y="928"/>
              <a:ext cx="0" cy="195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39" name="Line 1041"/>
            <p:cNvSpPr>
              <a:spLocks noChangeShapeType="1"/>
            </p:cNvSpPr>
            <p:nvPr/>
          </p:nvSpPr>
          <p:spPr bwMode="auto">
            <a:xfrm>
              <a:off x="4522" y="918"/>
              <a:ext cx="0" cy="196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0" name="Rectangle 1042"/>
            <p:cNvSpPr>
              <a:spLocks noChangeArrowheads="1"/>
            </p:cNvSpPr>
            <p:nvPr/>
          </p:nvSpPr>
          <p:spPr bwMode="auto">
            <a:xfrm>
              <a:off x="3604" y="595"/>
              <a:ext cx="8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2"/>
                  </a:solidFill>
                  <a:effectLst/>
                  <a:uLnTx/>
                  <a:uFillTx/>
                  <a:latin typeface="+mn-lt"/>
                  <a:ea typeface="+mn-ea"/>
                  <a:cs typeface="+mn-ea"/>
                  <a:sym typeface="+mn-lt"/>
                </a:rPr>
                <a:t>顺序栈</a:t>
              </a:r>
              <a:r>
                <a:rPr kumimoji="0" lang="en-US" altLang="zh-CN" sz="2400" b="1" i="0" u="none" strike="noStrike" kern="1200" cap="none" spc="0" normalizeH="0" baseline="0" noProof="0">
                  <a:ln>
                    <a:noFill/>
                  </a:ln>
                  <a:solidFill>
                    <a:schemeClr val="tx2"/>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2"/>
                </a:solidFill>
                <a:effectLst/>
                <a:uLnTx/>
                <a:uFillTx/>
                <a:latin typeface="+mn-lt"/>
                <a:ea typeface="+mn-ea"/>
                <a:cs typeface="+mn-ea"/>
                <a:sym typeface="+mn-lt"/>
              </a:endParaRPr>
            </a:p>
          </p:txBody>
        </p:sp>
        <p:sp>
          <p:nvSpPr>
            <p:cNvPr id="26641" name="Rectangle 1043"/>
            <p:cNvSpPr>
              <a:spLocks noChangeArrowheads="1"/>
            </p:cNvSpPr>
            <p:nvPr/>
          </p:nvSpPr>
          <p:spPr bwMode="auto">
            <a:xfrm>
              <a:off x="3466" y="1731"/>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i</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2" name="Line 1044"/>
            <p:cNvSpPr>
              <a:spLocks noChangeShapeType="1"/>
            </p:cNvSpPr>
            <p:nvPr/>
          </p:nvSpPr>
          <p:spPr bwMode="auto">
            <a:xfrm>
              <a:off x="3471" y="1745"/>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3" name="Rectangle 1045"/>
            <p:cNvSpPr>
              <a:spLocks noChangeArrowheads="1"/>
            </p:cNvSpPr>
            <p:nvPr/>
          </p:nvSpPr>
          <p:spPr bwMode="auto">
            <a:xfrm>
              <a:off x="3439" y="1421"/>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4" name="Line 1046"/>
            <p:cNvSpPr>
              <a:spLocks noChangeShapeType="1"/>
            </p:cNvSpPr>
            <p:nvPr/>
          </p:nvSpPr>
          <p:spPr bwMode="auto">
            <a:xfrm>
              <a:off x="3459" y="1168"/>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5" name="Rectangle 1047"/>
            <p:cNvSpPr>
              <a:spLocks noChangeArrowheads="1"/>
            </p:cNvSpPr>
            <p:nvPr/>
          </p:nvSpPr>
          <p:spPr bwMode="auto">
            <a:xfrm>
              <a:off x="3487" y="918"/>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accent1"/>
                </a:solidFill>
                <a:effectLst/>
                <a:uLnTx/>
                <a:uFillTx/>
                <a:latin typeface="+mn-lt"/>
                <a:ea typeface="+mn-ea"/>
                <a:cs typeface="+mn-ea"/>
                <a:sym typeface="+mn-lt"/>
              </a:endParaRPr>
            </a:p>
          </p:txBody>
        </p:sp>
      </p:grpSp>
      <p:grpSp>
        <p:nvGrpSpPr>
          <p:cNvPr id="3" name="Group 1049"/>
          <p:cNvGrpSpPr/>
          <p:nvPr/>
        </p:nvGrpSpPr>
        <p:grpSpPr>
          <a:xfrm>
            <a:off x="2873375" y="1319213"/>
            <a:ext cx="869950" cy="3184525"/>
            <a:chOff x="1654" y="848"/>
            <a:chExt cx="548" cy="2006"/>
          </a:xfrm>
        </p:grpSpPr>
        <p:sp>
          <p:nvSpPr>
            <p:cNvPr id="26647" name="Text Box 1050"/>
            <p:cNvSpPr txBox="1">
              <a:spLocks noChangeArrowheads="1"/>
            </p:cNvSpPr>
            <p:nvPr/>
          </p:nvSpPr>
          <p:spPr bwMode="auto">
            <a:xfrm>
              <a:off x="1654" y="256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表头</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8" name="Text Box 1051"/>
            <p:cNvSpPr txBox="1">
              <a:spLocks noChangeArrowheads="1"/>
            </p:cNvSpPr>
            <p:nvPr/>
          </p:nvSpPr>
          <p:spPr bwMode="auto">
            <a:xfrm>
              <a:off x="1700" y="84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表尾</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49" name="Line 1052"/>
            <p:cNvSpPr>
              <a:spLocks noChangeShapeType="1"/>
            </p:cNvSpPr>
            <p:nvPr/>
          </p:nvSpPr>
          <p:spPr bwMode="auto">
            <a:xfrm flipH="1">
              <a:off x="1698" y="2854"/>
              <a:ext cx="429" cy="0"/>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50" name="Line 1053"/>
            <p:cNvSpPr>
              <a:spLocks noChangeShapeType="1"/>
            </p:cNvSpPr>
            <p:nvPr/>
          </p:nvSpPr>
          <p:spPr bwMode="auto">
            <a:xfrm flipH="1">
              <a:off x="1698" y="1132"/>
              <a:ext cx="504" cy="0"/>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054"/>
          <p:cNvGrpSpPr/>
          <p:nvPr/>
        </p:nvGrpSpPr>
        <p:grpSpPr>
          <a:xfrm>
            <a:off x="7427913" y="1628775"/>
            <a:ext cx="1681162" cy="2855913"/>
            <a:chOff x="4523" y="1043"/>
            <a:chExt cx="1059" cy="1799"/>
          </a:xfrm>
        </p:grpSpPr>
        <p:sp>
          <p:nvSpPr>
            <p:cNvPr id="26652" name="Text Box 1055"/>
            <p:cNvSpPr txBox="1">
              <a:spLocks noChangeArrowheads="1"/>
            </p:cNvSpPr>
            <p:nvPr/>
          </p:nvSpPr>
          <p:spPr bwMode="auto">
            <a:xfrm>
              <a:off x="4605" y="2551"/>
              <a:ext cx="8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栈底</a:t>
              </a: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base</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26653" name="Line 1056"/>
            <p:cNvSpPr>
              <a:spLocks noChangeShapeType="1"/>
            </p:cNvSpPr>
            <p:nvPr/>
          </p:nvSpPr>
          <p:spPr bwMode="auto">
            <a:xfrm flipH="1">
              <a:off x="4577" y="2806"/>
              <a:ext cx="1005" cy="0"/>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54" name="Text Box 1057"/>
            <p:cNvSpPr txBox="1">
              <a:spLocks noChangeArrowheads="1"/>
            </p:cNvSpPr>
            <p:nvPr/>
          </p:nvSpPr>
          <p:spPr bwMode="auto">
            <a:xfrm>
              <a:off x="4523" y="1043"/>
              <a:ext cx="7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栈顶</a:t>
              </a: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top</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26655" name="Line 1058"/>
            <p:cNvSpPr>
              <a:spLocks noChangeShapeType="1"/>
            </p:cNvSpPr>
            <p:nvPr/>
          </p:nvSpPr>
          <p:spPr bwMode="auto">
            <a:xfrm flipH="1">
              <a:off x="4543" y="1338"/>
              <a:ext cx="813" cy="0"/>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1059"/>
          <p:cNvGrpSpPr/>
          <p:nvPr/>
        </p:nvGrpSpPr>
        <p:grpSpPr>
          <a:xfrm>
            <a:off x="4694238" y="1546225"/>
            <a:ext cx="1012825" cy="2978150"/>
            <a:chOff x="2801" y="991"/>
            <a:chExt cx="638" cy="1876"/>
          </a:xfrm>
        </p:grpSpPr>
        <p:sp>
          <p:nvSpPr>
            <p:cNvPr id="26657" name="Text Box 1060"/>
            <p:cNvSpPr txBox="1">
              <a:spLocks noChangeArrowheads="1"/>
            </p:cNvSpPr>
            <p:nvPr/>
          </p:nvSpPr>
          <p:spPr bwMode="auto">
            <a:xfrm>
              <a:off x="2821" y="2617"/>
              <a:ext cx="6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tx1"/>
                  </a:solidFill>
                  <a:effectLst/>
                  <a:uLnTx/>
                  <a:uFillTx/>
                  <a:latin typeface="+mn-lt"/>
                  <a:ea typeface="+mn-ea"/>
                  <a:cs typeface="+mn-ea"/>
                  <a:sym typeface="+mn-lt"/>
                </a:rPr>
                <a:t>低地址</a:t>
              </a:r>
              <a:endParaRPr kumimoji="0" lang="zh-CN" altLang="en-US"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58" name="Text Box 1061"/>
            <p:cNvSpPr txBox="1">
              <a:spLocks noChangeArrowheads="1"/>
            </p:cNvSpPr>
            <p:nvPr/>
          </p:nvSpPr>
          <p:spPr bwMode="auto">
            <a:xfrm>
              <a:off x="2801" y="991"/>
              <a:ext cx="6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tx1"/>
                  </a:solidFill>
                  <a:effectLst/>
                  <a:uLnTx/>
                  <a:uFillTx/>
                  <a:latin typeface="+mn-lt"/>
                  <a:ea typeface="+mn-ea"/>
                  <a:cs typeface="+mn-ea"/>
                  <a:sym typeface="+mn-lt"/>
                </a:rPr>
                <a:t>高地址</a:t>
              </a:r>
              <a:endParaRPr kumimoji="0" lang="zh-CN" altLang="en-US" sz="20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7654" name="Rectangle 1062"/>
          <p:cNvSpPr>
            <a:spLocks noChangeArrowheads="1"/>
          </p:cNvSpPr>
          <p:nvPr/>
        </p:nvSpPr>
        <p:spPr bwMode="auto">
          <a:xfrm>
            <a:off x="877888" y="4786313"/>
            <a:ext cx="23463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写入：</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v[</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a:t>
            </a:r>
            <a:r>
              <a:rPr kumimoji="0" lang="en-US" altLang="zh-CN" sz="2800" b="0" i="0" u="none" strike="noStrike" kern="1200" cap="none" spc="0" normalizeH="0" baseline="-10000" noProof="0" dirty="0">
                <a:ln>
                  <a:noFill/>
                </a:ln>
                <a:solidFill>
                  <a:srgbClr val="FF0000"/>
                </a:solidFill>
                <a:effectLst/>
                <a:uLnTx/>
                <a:uFillTx/>
                <a:latin typeface="+mn-lt"/>
                <a:ea typeface="+mn-ea"/>
                <a:cs typeface="+mn-ea"/>
                <a:sym typeface="+mn-lt"/>
              </a:rPr>
              <a:t>i</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读出：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x= v[</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7655" name="Rectangle 1063"/>
          <p:cNvSpPr>
            <a:spLocks noChangeArrowheads="1"/>
          </p:cNvSpPr>
          <p:nvPr/>
        </p:nvSpPr>
        <p:spPr bwMode="auto">
          <a:xfrm>
            <a:off x="5508625" y="4852988"/>
            <a:ext cx="3009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压入：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hlinkClick r:id="" action="ppaction://hlinkshowjump?jump=nextslide"/>
              </a:rPr>
              <a:t>PUSH (</a:t>
            </a: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hlinkClick r:id="" action="ppaction://hlinkshowjump?jump=nextslide"/>
              </a:rPr>
              <a:t>a</a:t>
            </a:r>
            <a:r>
              <a:rPr kumimoji="0" lang="en-US" altLang="zh-CN" sz="2400" b="0" i="0" u="none" strike="noStrike" kern="1200" cap="none" spc="0" normalizeH="0" baseline="-10000" noProof="0" dirty="0">
                <a:ln>
                  <a:noFill/>
                </a:ln>
                <a:solidFill>
                  <a:schemeClr val="accent1"/>
                </a:solidFill>
                <a:effectLst/>
                <a:uLnTx/>
                <a:uFillTx/>
                <a:latin typeface="+mn-lt"/>
                <a:ea typeface="+mn-ea"/>
                <a:cs typeface="+mn-ea"/>
                <a:sym typeface="+mn-lt"/>
                <a:hlinkClick r:id="" action="ppaction://hlinkshowjump?jump=nextslide"/>
              </a:rPr>
              <a:t>n+1</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hlinkClick r:id="" action="ppaction://hlinkshowjump?jump=nextslide"/>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弹出：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hlinkClick r:id="" action="ppaction://noaction"/>
              </a:rPr>
              <a:t>POP  (x)</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7656" name="Rectangle 1064"/>
          <p:cNvSpPr>
            <a:spLocks noChangeArrowheads="1"/>
          </p:cNvSpPr>
          <p:nvPr/>
        </p:nvSpPr>
        <p:spPr bwMode="auto">
          <a:xfrm>
            <a:off x="-47625" y="5965825"/>
            <a:ext cx="9253538" cy="892175"/>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前提：一定要预设栈顶指针</a:t>
            </a: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top</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 name="Group 1065"/>
          <p:cNvGrpSpPr/>
          <p:nvPr/>
        </p:nvGrpSpPr>
        <p:grpSpPr>
          <a:xfrm>
            <a:off x="212725" y="1430338"/>
            <a:ext cx="1016000" cy="3117850"/>
            <a:chOff x="-22" y="918"/>
            <a:chExt cx="640" cy="1964"/>
          </a:xfrm>
        </p:grpSpPr>
        <p:sp>
          <p:nvSpPr>
            <p:cNvPr id="26663" name="Text Box 1066"/>
            <p:cNvSpPr txBox="1">
              <a:spLocks noChangeArrowheads="1"/>
            </p:cNvSpPr>
            <p:nvPr/>
          </p:nvSpPr>
          <p:spPr bwMode="auto">
            <a:xfrm>
              <a:off x="-22" y="2632"/>
              <a:ext cx="6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tx1"/>
                  </a:solidFill>
                  <a:effectLst/>
                  <a:uLnTx/>
                  <a:uFillTx/>
                  <a:latin typeface="+mn-lt"/>
                  <a:ea typeface="+mn-ea"/>
                  <a:cs typeface="+mn-ea"/>
                  <a:sym typeface="+mn-lt"/>
                </a:rPr>
                <a:t>低地址</a:t>
              </a:r>
              <a:endParaRPr kumimoji="0" lang="zh-CN" altLang="en-US"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64" name="Text Box 1067"/>
            <p:cNvSpPr txBox="1">
              <a:spLocks noChangeArrowheads="1"/>
            </p:cNvSpPr>
            <p:nvPr/>
          </p:nvSpPr>
          <p:spPr bwMode="auto">
            <a:xfrm>
              <a:off x="0" y="918"/>
              <a:ext cx="6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tx1"/>
                  </a:solidFill>
                  <a:effectLst/>
                  <a:uLnTx/>
                  <a:uFillTx/>
                  <a:latin typeface="+mn-lt"/>
                  <a:ea typeface="+mn-ea"/>
                  <a:cs typeface="+mn-ea"/>
                  <a:sym typeface="+mn-lt"/>
                </a:rPr>
                <a:t>高地址</a:t>
              </a:r>
              <a:endParaRPr kumimoji="0" lang="zh-CN" altLang="en-US"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65" name="Rectangle 1068"/>
            <p:cNvSpPr>
              <a:spLocks noChangeArrowheads="1"/>
            </p:cNvSpPr>
            <p:nvPr/>
          </p:nvSpPr>
          <p:spPr bwMode="auto">
            <a:xfrm>
              <a:off x="113" y="1695"/>
              <a:ext cx="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v[i]</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1069"/>
          <p:cNvGrpSpPr/>
          <p:nvPr/>
        </p:nvGrpSpPr>
        <p:grpSpPr>
          <a:xfrm>
            <a:off x="1168400" y="908050"/>
            <a:ext cx="1766888" cy="3698875"/>
            <a:chOff x="580" y="589"/>
            <a:chExt cx="1113" cy="2330"/>
          </a:xfrm>
        </p:grpSpPr>
        <p:sp>
          <p:nvSpPr>
            <p:cNvPr id="26667" name="Rectangle 1070"/>
            <p:cNvSpPr>
              <a:spLocks noChangeArrowheads="1"/>
            </p:cNvSpPr>
            <p:nvPr/>
          </p:nvSpPr>
          <p:spPr bwMode="auto">
            <a:xfrm>
              <a:off x="596" y="2632"/>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68" name="Rectangle 1071"/>
            <p:cNvSpPr>
              <a:spLocks noChangeArrowheads="1"/>
            </p:cNvSpPr>
            <p:nvPr/>
          </p:nvSpPr>
          <p:spPr bwMode="auto">
            <a:xfrm>
              <a:off x="596" y="2345"/>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69" name="Rectangle 1072"/>
            <p:cNvSpPr>
              <a:spLocks noChangeArrowheads="1"/>
            </p:cNvSpPr>
            <p:nvPr/>
          </p:nvSpPr>
          <p:spPr bwMode="auto">
            <a:xfrm>
              <a:off x="580" y="1730"/>
              <a:ext cx="10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t>
              </a:r>
              <a:r>
                <a:rPr kumimoji="0" lang="en-US" altLang="zh-CN" sz="2800" b="1" i="0" u="none" strike="noStrike" kern="1200" cap="none" spc="0" normalizeH="0" baseline="0" noProof="0">
                  <a:ln>
                    <a:noFill/>
                  </a:ln>
                  <a:solidFill>
                    <a:srgbClr val="FF0000"/>
                  </a:solidFill>
                  <a:effectLst/>
                  <a:uLnTx/>
                  <a:uFillTx/>
                  <a:latin typeface="+mn-lt"/>
                  <a:ea typeface="+mn-ea"/>
                  <a:cs typeface="+mn-ea"/>
                  <a:sym typeface="+mn-lt"/>
                </a:rPr>
                <a:t>a</a:t>
              </a:r>
              <a:r>
                <a:rPr kumimoji="0" lang="en-US" altLang="zh-CN" sz="2800" b="1" i="0" u="none" strike="noStrike" kern="1200" cap="none" spc="0" normalizeH="0" baseline="-10000" noProof="0">
                  <a:ln>
                    <a:noFill/>
                  </a:ln>
                  <a:solidFill>
                    <a:srgbClr val="FF0000"/>
                  </a:solidFill>
                  <a:effectLst/>
                  <a:uLnTx/>
                  <a:uFillTx/>
                  <a:latin typeface="+mn-lt"/>
                  <a:ea typeface="+mn-ea"/>
                  <a:cs typeface="+mn-ea"/>
                  <a:sym typeface="+mn-lt"/>
                </a:rPr>
                <a:t>i</a:t>
              </a:r>
              <a:endParaRPr kumimoji="0" lang="en-US" altLang="zh-CN" sz="28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26670" name="Rectangle 1073"/>
            <p:cNvSpPr>
              <a:spLocks noChangeArrowheads="1"/>
            </p:cNvSpPr>
            <p:nvPr/>
          </p:nvSpPr>
          <p:spPr bwMode="auto">
            <a:xfrm>
              <a:off x="618" y="1146"/>
              <a:ext cx="105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10000" noProof="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1" name="Line 1074"/>
            <p:cNvSpPr>
              <a:spLocks noChangeShapeType="1"/>
            </p:cNvSpPr>
            <p:nvPr/>
          </p:nvSpPr>
          <p:spPr bwMode="auto">
            <a:xfrm>
              <a:off x="596" y="928"/>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2" name="Line 1075"/>
            <p:cNvSpPr>
              <a:spLocks noChangeShapeType="1"/>
            </p:cNvSpPr>
            <p:nvPr/>
          </p:nvSpPr>
          <p:spPr bwMode="auto">
            <a:xfrm>
              <a:off x="596" y="1412"/>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3" name="Line 1076"/>
            <p:cNvSpPr>
              <a:spLocks noChangeShapeType="1"/>
            </p:cNvSpPr>
            <p:nvPr/>
          </p:nvSpPr>
          <p:spPr bwMode="auto">
            <a:xfrm>
              <a:off x="596" y="1718"/>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4" name="Line 1077"/>
            <p:cNvSpPr>
              <a:spLocks noChangeShapeType="1"/>
            </p:cNvSpPr>
            <p:nvPr/>
          </p:nvSpPr>
          <p:spPr bwMode="auto">
            <a:xfrm>
              <a:off x="596" y="2025"/>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5" name="Line 1078"/>
            <p:cNvSpPr>
              <a:spLocks noChangeShapeType="1"/>
            </p:cNvSpPr>
            <p:nvPr/>
          </p:nvSpPr>
          <p:spPr bwMode="auto">
            <a:xfrm>
              <a:off x="596" y="2345"/>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6" name="Line 1079"/>
            <p:cNvSpPr>
              <a:spLocks noChangeShapeType="1"/>
            </p:cNvSpPr>
            <p:nvPr/>
          </p:nvSpPr>
          <p:spPr bwMode="auto">
            <a:xfrm>
              <a:off x="596" y="2632"/>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7" name="Line 1080"/>
            <p:cNvSpPr>
              <a:spLocks noChangeShapeType="1"/>
            </p:cNvSpPr>
            <p:nvPr/>
          </p:nvSpPr>
          <p:spPr bwMode="auto">
            <a:xfrm>
              <a:off x="596" y="2919"/>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8" name="Line 1081"/>
            <p:cNvSpPr>
              <a:spLocks noChangeShapeType="1"/>
            </p:cNvSpPr>
            <p:nvPr/>
          </p:nvSpPr>
          <p:spPr bwMode="auto">
            <a:xfrm>
              <a:off x="596" y="928"/>
              <a:ext cx="0" cy="199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79" name="Line 1082"/>
            <p:cNvSpPr>
              <a:spLocks noChangeShapeType="1"/>
            </p:cNvSpPr>
            <p:nvPr/>
          </p:nvSpPr>
          <p:spPr bwMode="auto">
            <a:xfrm>
              <a:off x="1652" y="928"/>
              <a:ext cx="0" cy="199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80" name="Rectangle 1083"/>
            <p:cNvSpPr>
              <a:spLocks noChangeArrowheads="1"/>
            </p:cNvSpPr>
            <p:nvPr/>
          </p:nvSpPr>
          <p:spPr bwMode="auto">
            <a:xfrm>
              <a:off x="596" y="2038"/>
              <a:ext cx="105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81" name="Rectangle 1084"/>
            <p:cNvSpPr>
              <a:spLocks noChangeArrowheads="1"/>
            </p:cNvSpPr>
            <p:nvPr/>
          </p:nvSpPr>
          <p:spPr bwMode="auto">
            <a:xfrm>
              <a:off x="580" y="589"/>
              <a:ext cx="11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2"/>
                  </a:solidFill>
                  <a:effectLst/>
                  <a:uLnTx/>
                  <a:uFillTx/>
                  <a:latin typeface="+mn-lt"/>
                  <a:ea typeface="+mn-ea"/>
                  <a:cs typeface="+mn-ea"/>
                  <a:sym typeface="+mn-lt"/>
                </a:rPr>
                <a:t>顺序表</a:t>
              </a:r>
              <a:r>
                <a:rPr kumimoji="0" lang="en-US" altLang="zh-CN" sz="2400" b="1" i="0" u="none" strike="noStrike" kern="1200" cap="none" spc="0" normalizeH="0" baseline="0" noProof="0">
                  <a:ln>
                    <a:noFill/>
                  </a:ln>
                  <a:solidFill>
                    <a:schemeClr val="tx2"/>
                  </a:solidFill>
                  <a:effectLst/>
                  <a:uLnTx/>
                  <a:uFillTx/>
                  <a:latin typeface="+mn-lt"/>
                  <a:ea typeface="+mn-ea"/>
                  <a:cs typeface="+mn-ea"/>
                  <a:sym typeface="+mn-lt"/>
                </a:rPr>
                <a:t>V[n]</a:t>
              </a:r>
              <a:endParaRPr kumimoji="0" lang="en-US" altLang="zh-CN" sz="2400" b="1" i="0" u="none" strike="noStrike" kern="1200" cap="none" spc="0" normalizeH="0" baseline="0" noProof="0">
                <a:ln>
                  <a:noFill/>
                </a:ln>
                <a:solidFill>
                  <a:schemeClr val="tx2"/>
                </a:solidFill>
                <a:effectLst/>
                <a:uLnTx/>
                <a:uFillTx/>
                <a:latin typeface="+mn-lt"/>
                <a:ea typeface="+mn-ea"/>
                <a:cs typeface="+mn-ea"/>
                <a:sym typeface="+mn-lt"/>
              </a:endParaRPr>
            </a:p>
          </p:txBody>
        </p:sp>
        <p:sp>
          <p:nvSpPr>
            <p:cNvPr id="26682" name="Rectangle 1085"/>
            <p:cNvSpPr>
              <a:spLocks noChangeArrowheads="1"/>
            </p:cNvSpPr>
            <p:nvPr/>
          </p:nvSpPr>
          <p:spPr bwMode="auto">
            <a:xfrm>
              <a:off x="596" y="1404"/>
              <a:ext cx="105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683" name="Line 1086"/>
            <p:cNvSpPr>
              <a:spLocks noChangeShapeType="1"/>
            </p:cNvSpPr>
            <p:nvPr/>
          </p:nvSpPr>
          <p:spPr bwMode="auto">
            <a:xfrm>
              <a:off x="596" y="1138"/>
              <a:ext cx="10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7680" name="Rectangle 1088"/>
          <p:cNvSpPr>
            <a:spLocks noChangeArrowheads="1"/>
          </p:cNvSpPr>
          <p:nvPr/>
        </p:nvSpPr>
        <p:spPr bwMode="auto">
          <a:xfrm>
            <a:off x="6142038" y="1322388"/>
            <a:ext cx="969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rgbClr val="FF0000"/>
                </a:solidFill>
                <a:effectLst/>
                <a:uLnTx/>
                <a:uFillTx/>
                <a:latin typeface="+mn-lt"/>
                <a:ea typeface="+mn-ea"/>
                <a:cs typeface="+mn-ea"/>
                <a:sym typeface="+mn-lt"/>
              </a:rPr>
              <a:t>a</a:t>
            </a:r>
            <a:r>
              <a:rPr kumimoji="0" lang="en-US" altLang="zh-CN" sz="2800" b="1" i="0" u="none" strike="noStrike" kern="1200" cap="none" spc="0" normalizeH="0" baseline="-10000" noProof="0">
                <a:ln>
                  <a:noFill/>
                </a:ln>
                <a:solidFill>
                  <a:srgbClr val="FF0000"/>
                </a:solidFill>
                <a:effectLst/>
                <a:uLnTx/>
                <a:uFillTx/>
                <a:latin typeface="+mn-lt"/>
                <a:ea typeface="+mn-ea"/>
                <a:cs typeface="+mn-ea"/>
                <a:sym typeface="+mn-lt"/>
              </a:rPr>
              <a:t>n+1</a:t>
            </a:r>
            <a:endParaRPr kumimoji="0" lang="en-US" altLang="zh-CN" sz="2800" b="1" i="0" u="none" strike="noStrike" kern="1200" cap="none" spc="0" normalizeH="0" baseline="-10000" noProof="0">
              <a:ln>
                <a:noFill/>
              </a:ln>
              <a:solidFill>
                <a:srgbClr val="FF0000"/>
              </a:solidFill>
              <a:effectLst/>
              <a:uLnTx/>
              <a:uFillTx/>
              <a:latin typeface="+mn-lt"/>
              <a:ea typeface="+mn-ea"/>
              <a:cs typeface="+mn-ea"/>
              <a:sym typeface="+mn-lt"/>
            </a:endParaRPr>
          </a:p>
        </p:txBody>
      </p:sp>
      <p:sp>
        <p:nvSpPr>
          <p:cNvPr id="26685" name="Rectangle 1089"/>
          <p:cNvSpPr>
            <a:spLocks noChangeArrowheads="1"/>
          </p:cNvSpPr>
          <p:nvPr/>
        </p:nvSpPr>
        <p:spPr bwMode="auto">
          <a:xfrm>
            <a:off x="927100" y="225425"/>
            <a:ext cx="54864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uLnTx/>
                <a:uFillTx/>
                <a:latin typeface="+mn-lt"/>
                <a:ea typeface="+mn-ea"/>
                <a:cs typeface="+mn-ea"/>
                <a:sym typeface="+mn-lt"/>
              </a:rPr>
              <a:t>顺序栈与顺序表</a:t>
            </a:r>
            <a:endParaRPr kumimoji="0" lang="zh-CN" altLang="en-US" sz="2800" b="1"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7654">
                                            <p:txEl>
                                              <p:charRg st="0" end="12"/>
                                            </p:txEl>
                                          </p:spTgt>
                                        </p:tgtEl>
                                        <p:attrNameLst>
                                          <p:attrName>style.visibility</p:attrName>
                                        </p:attrNameLst>
                                      </p:cBhvr>
                                      <p:to>
                                        <p:strVal val="visible"/>
                                      </p:to>
                                    </p:set>
                                    <p:animEffect transition="in" filter="wipe(left)">
                                      <p:cBhvr>
                                        <p:cTn id="18" dur="500"/>
                                        <p:tgtEl>
                                          <p:spTgt spid="367654">
                                            <p:txEl>
                                              <p:charRg st="0"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7654">
                                            <p:txEl>
                                              <p:charRg st="12" end="24"/>
                                            </p:txEl>
                                          </p:spTgt>
                                        </p:tgtEl>
                                        <p:attrNameLst>
                                          <p:attrName>style.visibility</p:attrName>
                                        </p:attrNameLst>
                                      </p:cBhvr>
                                      <p:to>
                                        <p:strVal val="visible"/>
                                      </p:to>
                                    </p:set>
                                    <p:animEffect transition="in" filter="wipe(left)">
                                      <p:cBhvr>
                                        <p:cTn id="23" dur="500"/>
                                        <p:tgtEl>
                                          <p:spTgt spid="367654">
                                            <p:txEl>
                                              <p:charRg st="12" end="2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wd">
                                    <p:tmPct val="100000"/>
                                  </p:iterate>
                                  <p:childTnLst>
                                    <p:set>
                                      <p:cBhvr>
                                        <p:cTn id="38" dur="1" fill="hold">
                                          <p:stCondLst>
                                            <p:cond delay="0"/>
                                          </p:stCondLst>
                                        </p:cTn>
                                        <p:tgtEl>
                                          <p:spTgt spid="367655">
                                            <p:txEl>
                                              <p:charRg st="0" end="15"/>
                                            </p:txEl>
                                          </p:spTgt>
                                        </p:tgtEl>
                                        <p:attrNameLst>
                                          <p:attrName>style.visibility</p:attrName>
                                        </p:attrNameLst>
                                      </p:cBhvr>
                                      <p:to>
                                        <p:strVal val="visible"/>
                                      </p:to>
                                    </p:set>
                                    <p:animEffect transition="in" filter="wipe(left)">
                                      <p:cBhvr>
                                        <p:cTn id="39" dur="300"/>
                                        <p:tgtEl>
                                          <p:spTgt spid="367655">
                                            <p:txEl>
                                              <p:charRg st="0" end="1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wd">
                                    <p:tmPct val="100000"/>
                                  </p:iterate>
                                  <p:childTnLst>
                                    <p:set>
                                      <p:cBhvr>
                                        <p:cTn id="43" dur="1" fill="hold">
                                          <p:stCondLst>
                                            <p:cond delay="0"/>
                                          </p:stCondLst>
                                        </p:cTn>
                                        <p:tgtEl>
                                          <p:spTgt spid="367655">
                                            <p:txEl>
                                              <p:charRg st="15" end="28"/>
                                            </p:txEl>
                                          </p:spTgt>
                                        </p:tgtEl>
                                        <p:attrNameLst>
                                          <p:attrName>style.visibility</p:attrName>
                                        </p:attrNameLst>
                                      </p:cBhvr>
                                      <p:to>
                                        <p:strVal val="visible"/>
                                      </p:to>
                                    </p:set>
                                    <p:animEffect transition="in" filter="wipe(left)">
                                      <p:cBhvr>
                                        <p:cTn id="44" dur="300"/>
                                        <p:tgtEl>
                                          <p:spTgt spid="367655">
                                            <p:txEl>
                                              <p:charRg st="15" end="28"/>
                                            </p:txEl>
                                          </p:spTgt>
                                        </p:tgtEl>
                                      </p:cBhvr>
                                    </p:animEffect>
                                  </p:childTnLst>
                                </p:cTn>
                              </p:par>
                            </p:childTnLst>
                          </p:cTn>
                        </p:par>
                        <p:par>
                          <p:cTn id="45" fill="hold">
                            <p:stCondLst>
                              <p:cond delay="3600"/>
                            </p:stCondLst>
                            <p:childTnLst>
                              <p:par>
                                <p:cTn id="46" presetID="15" presetClass="entr" presetSubtype="0" fill="hold" grpId="0" nodeType="afterEffect">
                                  <p:stCondLst>
                                    <p:cond delay="0"/>
                                  </p:stCondLst>
                                  <p:childTnLst>
                                    <p:set>
                                      <p:cBhvr>
                                        <p:cTn id="47" dur="1" fill="hold">
                                          <p:stCondLst>
                                            <p:cond delay="0"/>
                                          </p:stCondLst>
                                        </p:cTn>
                                        <p:tgtEl>
                                          <p:spTgt spid="367680"/>
                                        </p:tgtEl>
                                        <p:attrNameLst>
                                          <p:attrName>style.visibility</p:attrName>
                                        </p:attrNameLst>
                                      </p:cBhvr>
                                      <p:to>
                                        <p:strVal val="visible"/>
                                      </p:to>
                                    </p:set>
                                    <p:anim calcmode="lin" valueType="num">
                                      <p:cBhvr>
                                        <p:cTn id="48" dur="1000" fill="hold"/>
                                        <p:tgtEl>
                                          <p:spTgt spid="367680"/>
                                        </p:tgtEl>
                                        <p:attrNameLst>
                                          <p:attrName>ppt_w</p:attrName>
                                        </p:attrNameLst>
                                      </p:cBhvr>
                                      <p:tavLst>
                                        <p:tav tm="0">
                                          <p:val>
                                            <p:fltVal val="0.000000"/>
                                          </p:val>
                                        </p:tav>
                                        <p:tav tm="100000">
                                          <p:val>
                                            <p:strVal val="#ppt_w"/>
                                          </p:val>
                                        </p:tav>
                                      </p:tavLst>
                                    </p:anim>
                                    <p:anim calcmode="lin" valueType="num">
                                      <p:cBhvr>
                                        <p:cTn id="49" dur="1000" fill="hold"/>
                                        <p:tgtEl>
                                          <p:spTgt spid="367680"/>
                                        </p:tgtEl>
                                        <p:attrNameLst>
                                          <p:attrName>ppt_h</p:attrName>
                                        </p:attrNameLst>
                                      </p:cBhvr>
                                      <p:tavLst>
                                        <p:tav tm="0">
                                          <p:val>
                                            <p:fltVal val="0.000000"/>
                                          </p:val>
                                        </p:tav>
                                        <p:tav tm="100000">
                                          <p:val>
                                            <p:strVal val="#ppt_h"/>
                                          </p:val>
                                        </p:tav>
                                      </p:tavLst>
                                    </p:anim>
                                    <p:anim calcmode="lin" valueType="num">
                                      <p:cBhvr>
                                        <p:cTn id="50" dur="1000" fill="hold"/>
                                        <p:tgtEl>
                                          <p:spTgt spid="367680"/>
                                        </p:tgtEl>
                                        <p:attrNameLst>
                                          <p:attrName>ppt_x</p:attrName>
                                        </p:attrNameLst>
                                      </p:cBhvr>
                                      <p:tavLst>
                                        <p:tav tm="0" fmla="#ppt_x+(cos(-2*pi*(1-$))*-#ppt_x-sin(-2*pi*(1-$))*(1-#ppt_y))*(1-$)">
                                          <p:val>
                                            <p:fltVal val="0.000000"/>
                                          </p:val>
                                        </p:tav>
                                        <p:tav tm="100000">
                                          <p:val>
                                            <p:fltVal val="1.000000"/>
                                          </p:val>
                                        </p:tav>
                                      </p:tavLst>
                                    </p:anim>
                                    <p:anim calcmode="lin" valueType="num">
                                      <p:cBhvr>
                                        <p:cTn id="51" dur="1000" fill="hold"/>
                                        <p:tgtEl>
                                          <p:spTgt spid="367680"/>
                                        </p:tgtEl>
                                        <p:attrNameLst>
                                          <p:attrName>ppt_y</p:attrName>
                                        </p:attrNameLst>
                                      </p:cBhvr>
                                      <p:tavLst>
                                        <p:tav tm="0" fmla="#ppt_y+(sin(-2*pi*(1-$))*-#ppt_x+cos(-2*pi*(1-$))*(1-#ppt_y))*(1-$)">
                                          <p:val>
                                            <p:fltVal val="0.000000"/>
                                          </p:val>
                                        </p:tav>
                                        <p:tav tm="100000">
                                          <p:val>
                                            <p:fltVal val="1.000000"/>
                                          </p:val>
                                        </p:tav>
                                      </p:tavLst>
                                    </p:anim>
                                  </p:childTnLst>
                                </p:cTn>
                              </p:par>
                            </p:childTnLst>
                          </p:cTn>
                        </p:par>
                        <p:par>
                          <p:cTn id="52" fill="hold">
                            <p:stCondLst>
                              <p:cond delay="4600"/>
                            </p:stCondLst>
                            <p:childTnLst>
                              <p:par>
                                <p:cTn id="53" presetID="23" presetClass="entr" presetSubtype="16" fill="hold" grpId="0" nodeType="afterEffect">
                                  <p:stCondLst>
                                    <p:cond delay="1000"/>
                                  </p:stCondLst>
                                  <p:childTnLst>
                                    <p:set>
                                      <p:cBhvr>
                                        <p:cTn id="54" dur="1" fill="hold">
                                          <p:stCondLst>
                                            <p:cond delay="0"/>
                                          </p:stCondLst>
                                        </p:cTn>
                                        <p:tgtEl>
                                          <p:spTgt spid="367656"/>
                                        </p:tgtEl>
                                        <p:attrNameLst>
                                          <p:attrName>style.visibility</p:attrName>
                                        </p:attrNameLst>
                                      </p:cBhvr>
                                      <p:to>
                                        <p:strVal val="visible"/>
                                      </p:to>
                                    </p:set>
                                    <p:anim calcmode="lin" valueType="num">
                                      <p:cBhvr>
                                        <p:cTn id="55" dur="500" fill="hold"/>
                                        <p:tgtEl>
                                          <p:spTgt spid="367656"/>
                                        </p:tgtEl>
                                        <p:attrNameLst>
                                          <p:attrName>ppt_w</p:attrName>
                                        </p:attrNameLst>
                                      </p:cBhvr>
                                      <p:tavLst>
                                        <p:tav tm="0">
                                          <p:val>
                                            <p:fltVal val="0.000000"/>
                                          </p:val>
                                        </p:tav>
                                        <p:tav tm="100000">
                                          <p:val>
                                            <p:strVal val="#ppt_w"/>
                                          </p:val>
                                        </p:tav>
                                      </p:tavLst>
                                    </p:anim>
                                    <p:anim calcmode="lin" valueType="num">
                                      <p:cBhvr>
                                        <p:cTn id="56" dur="500" fill="hold"/>
                                        <p:tgtEl>
                                          <p:spTgt spid="367656"/>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54" grpId="0" build="p"/>
      <p:bldP spid="367655" grpId="0" build="p"/>
      <p:bldP spid="367656" grpId="0" animBg="1"/>
      <p:bldP spid="3676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3"/>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顺序栈的表示</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637969" name="Text Box 17"/>
          <p:cNvSpPr txBox="1">
            <a:spLocks noChangeArrowheads="1"/>
          </p:cNvSpPr>
          <p:nvPr/>
        </p:nvSpPr>
        <p:spPr bwMode="auto">
          <a:xfrm>
            <a:off x="0" y="3900488"/>
            <a:ext cx="2771775" cy="2492375"/>
          </a:xfrm>
          <a:prstGeom prst="rect">
            <a:avLst/>
          </a:prstGeom>
          <a:solidFill>
            <a:srgbClr val="D4E6F4"/>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空栈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base == top</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是栈空标志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stacksize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4</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18"/>
          <p:cNvGrpSpPr/>
          <p:nvPr/>
        </p:nvGrpSpPr>
        <p:grpSpPr>
          <a:xfrm>
            <a:off x="2047875" y="1304925"/>
            <a:ext cx="1828800" cy="2193925"/>
            <a:chOff x="1056" y="1440"/>
            <a:chExt cx="1152" cy="1382"/>
          </a:xfrm>
        </p:grpSpPr>
        <p:sp>
          <p:nvSpPr>
            <p:cNvPr id="28678" name="Text Box 19"/>
            <p:cNvSpPr txBox="1">
              <a:spLocks noChangeArrowheads="1"/>
            </p:cNvSpPr>
            <p:nvPr/>
          </p:nvSpPr>
          <p:spPr bwMode="auto">
            <a:xfrm>
              <a:off x="1104" y="2140"/>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79" name="Rectangle 20"/>
            <p:cNvSpPr>
              <a:spLocks noChangeArrowheads="1"/>
            </p:cNvSpPr>
            <p:nvPr/>
          </p:nvSpPr>
          <p:spPr bwMode="auto">
            <a:xfrm>
              <a:off x="1776"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0" name="Line 21"/>
            <p:cNvSpPr>
              <a:spLocks noChangeShapeType="1"/>
            </p:cNvSpPr>
            <p:nvPr/>
          </p:nvSpPr>
          <p:spPr bwMode="auto">
            <a:xfrm>
              <a:off x="1776"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1" name="Line 22"/>
            <p:cNvSpPr>
              <a:spLocks noChangeShapeType="1"/>
            </p:cNvSpPr>
            <p:nvPr/>
          </p:nvSpPr>
          <p:spPr bwMode="auto">
            <a:xfrm>
              <a:off x="1776"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2" name="Line 23"/>
            <p:cNvSpPr>
              <a:spLocks noChangeShapeType="1"/>
            </p:cNvSpPr>
            <p:nvPr/>
          </p:nvSpPr>
          <p:spPr bwMode="auto">
            <a:xfrm>
              <a:off x="1776"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3" name="Line 24"/>
            <p:cNvSpPr>
              <a:spLocks noChangeShapeType="1"/>
            </p:cNvSpPr>
            <p:nvPr/>
          </p:nvSpPr>
          <p:spPr bwMode="auto">
            <a:xfrm>
              <a:off x="1584"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4" name="Line 25"/>
            <p:cNvSpPr>
              <a:spLocks noChangeShapeType="1"/>
            </p:cNvSpPr>
            <p:nvPr/>
          </p:nvSpPr>
          <p:spPr bwMode="auto">
            <a:xfrm>
              <a:off x="1584" y="2256"/>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5" name="Text Box 26"/>
            <p:cNvSpPr txBox="1">
              <a:spLocks noChangeArrowheads="1"/>
            </p:cNvSpPr>
            <p:nvPr/>
          </p:nvSpPr>
          <p:spPr bwMode="auto">
            <a:xfrm>
              <a:off x="182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6" name="Text Box 27"/>
            <p:cNvSpPr txBox="1">
              <a:spLocks noChangeArrowheads="1"/>
            </p:cNvSpPr>
            <p:nvPr/>
          </p:nvSpPr>
          <p:spPr bwMode="auto">
            <a:xfrm>
              <a:off x="1056"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grpSp>
        <p:nvGrpSpPr>
          <p:cNvPr id="3" name="Group 28"/>
          <p:cNvGrpSpPr/>
          <p:nvPr/>
        </p:nvGrpSpPr>
        <p:grpSpPr>
          <a:xfrm>
            <a:off x="3657600" y="1304925"/>
            <a:ext cx="1828800" cy="2193925"/>
            <a:chOff x="2304" y="1440"/>
            <a:chExt cx="1152" cy="1382"/>
          </a:xfrm>
        </p:grpSpPr>
        <p:sp>
          <p:nvSpPr>
            <p:cNvPr id="28688" name="Text Box 29"/>
            <p:cNvSpPr txBox="1">
              <a:spLocks noChangeArrowheads="1"/>
            </p:cNvSpPr>
            <p:nvPr/>
          </p:nvSpPr>
          <p:spPr bwMode="auto">
            <a:xfrm>
              <a:off x="2304"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sp>
          <p:nvSpPr>
            <p:cNvPr id="28689" name="Text Box 30"/>
            <p:cNvSpPr txBox="1">
              <a:spLocks noChangeArrowheads="1"/>
            </p:cNvSpPr>
            <p:nvPr/>
          </p:nvSpPr>
          <p:spPr bwMode="auto">
            <a:xfrm>
              <a:off x="2352" y="185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7941" name="Group 31"/>
            <p:cNvGrpSpPr/>
            <p:nvPr/>
          </p:nvGrpSpPr>
          <p:grpSpPr>
            <a:xfrm>
              <a:off x="2832" y="1440"/>
              <a:ext cx="624" cy="1296"/>
              <a:chOff x="2832" y="1440"/>
              <a:chExt cx="624" cy="1296"/>
            </a:xfrm>
          </p:grpSpPr>
          <p:sp>
            <p:nvSpPr>
              <p:cNvPr id="28691" name="Rectangle 32"/>
              <p:cNvSpPr>
                <a:spLocks noChangeArrowheads="1"/>
              </p:cNvSpPr>
              <p:nvPr/>
            </p:nvSpPr>
            <p:spPr bwMode="auto">
              <a:xfrm>
                <a:off x="3024"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2" name="Line 33"/>
              <p:cNvSpPr>
                <a:spLocks noChangeShapeType="1"/>
              </p:cNvSpPr>
              <p:nvPr/>
            </p:nvSpPr>
            <p:spPr bwMode="auto">
              <a:xfrm>
                <a:off x="3024"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3" name="Line 34"/>
              <p:cNvSpPr>
                <a:spLocks noChangeShapeType="1"/>
              </p:cNvSpPr>
              <p:nvPr/>
            </p:nvSpPr>
            <p:spPr bwMode="auto">
              <a:xfrm>
                <a:off x="3024"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4" name="Line 35"/>
              <p:cNvSpPr>
                <a:spLocks noChangeShapeType="1"/>
              </p:cNvSpPr>
              <p:nvPr/>
            </p:nvSpPr>
            <p:spPr bwMode="auto">
              <a:xfrm>
                <a:off x="3024"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5" name="Line 36"/>
              <p:cNvSpPr>
                <a:spLocks noChangeShapeType="1"/>
              </p:cNvSpPr>
              <p:nvPr/>
            </p:nvSpPr>
            <p:spPr bwMode="auto">
              <a:xfrm>
                <a:off x="2832"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6" name="Text Box 37"/>
              <p:cNvSpPr txBox="1">
                <a:spLocks noChangeArrowheads="1"/>
              </p:cNvSpPr>
              <p:nvPr/>
            </p:nvSpPr>
            <p:spPr bwMode="auto">
              <a:xfrm>
                <a:off x="3072"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7" name="Line 38"/>
              <p:cNvSpPr>
                <a:spLocks noChangeShapeType="1"/>
              </p:cNvSpPr>
              <p:nvPr/>
            </p:nvSpPr>
            <p:spPr bwMode="auto">
              <a:xfrm>
                <a:off x="2832" y="1968"/>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8" name="Text Box 39"/>
              <p:cNvSpPr txBox="1">
                <a:spLocks noChangeArrowheads="1"/>
              </p:cNvSpPr>
              <p:nvPr/>
            </p:nvSpPr>
            <p:spPr bwMode="auto">
              <a:xfrm>
                <a:off x="3072"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5" name="Group 40"/>
          <p:cNvGrpSpPr/>
          <p:nvPr/>
        </p:nvGrpSpPr>
        <p:grpSpPr>
          <a:xfrm>
            <a:off x="5410200" y="1304925"/>
            <a:ext cx="1828800" cy="2193925"/>
            <a:chOff x="3456" y="1440"/>
            <a:chExt cx="1152" cy="1382"/>
          </a:xfrm>
        </p:grpSpPr>
        <p:grpSp>
          <p:nvGrpSpPr>
            <p:cNvPr id="37927" name="Group 41"/>
            <p:cNvGrpSpPr/>
            <p:nvPr/>
          </p:nvGrpSpPr>
          <p:grpSpPr>
            <a:xfrm>
              <a:off x="3984" y="1440"/>
              <a:ext cx="624" cy="1296"/>
              <a:chOff x="3984" y="1440"/>
              <a:chExt cx="624" cy="1296"/>
            </a:xfrm>
          </p:grpSpPr>
          <p:sp>
            <p:nvSpPr>
              <p:cNvPr id="28701" name="Rectangle 42"/>
              <p:cNvSpPr>
                <a:spLocks noChangeArrowheads="1"/>
              </p:cNvSpPr>
              <p:nvPr/>
            </p:nvSpPr>
            <p:spPr bwMode="auto">
              <a:xfrm>
                <a:off x="4176"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2" name="Line 43"/>
              <p:cNvSpPr>
                <a:spLocks noChangeShapeType="1"/>
              </p:cNvSpPr>
              <p:nvPr/>
            </p:nvSpPr>
            <p:spPr bwMode="auto">
              <a:xfrm>
                <a:off x="4176"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3" name="Line 44"/>
              <p:cNvSpPr>
                <a:spLocks noChangeShapeType="1"/>
              </p:cNvSpPr>
              <p:nvPr/>
            </p:nvSpPr>
            <p:spPr bwMode="auto">
              <a:xfrm>
                <a:off x="4176"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4" name="Line 45"/>
              <p:cNvSpPr>
                <a:spLocks noChangeShapeType="1"/>
              </p:cNvSpPr>
              <p:nvPr/>
            </p:nvSpPr>
            <p:spPr bwMode="auto">
              <a:xfrm>
                <a:off x="4176"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5" name="Line 46"/>
              <p:cNvSpPr>
                <a:spLocks noChangeShapeType="1"/>
              </p:cNvSpPr>
              <p:nvPr/>
            </p:nvSpPr>
            <p:spPr bwMode="auto">
              <a:xfrm>
                <a:off x="3984"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6" name="Text Box 47"/>
              <p:cNvSpPr txBox="1">
                <a:spLocks noChangeArrowheads="1"/>
              </p:cNvSpPr>
              <p:nvPr/>
            </p:nvSpPr>
            <p:spPr bwMode="auto">
              <a:xfrm>
                <a:off x="422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7" name="Text Box 48"/>
              <p:cNvSpPr txBox="1">
                <a:spLocks noChangeArrowheads="1"/>
              </p:cNvSpPr>
              <p:nvPr/>
            </p:nvSpPr>
            <p:spPr bwMode="auto">
              <a:xfrm>
                <a:off x="4224"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8" name="Text Box 49"/>
              <p:cNvSpPr txBox="1">
                <a:spLocks noChangeArrowheads="1"/>
              </p:cNvSpPr>
              <p:nvPr/>
            </p:nvSpPr>
            <p:spPr bwMode="auto">
              <a:xfrm>
                <a:off x="4224" y="18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9" name="Line 50"/>
              <p:cNvSpPr>
                <a:spLocks noChangeShapeType="1"/>
              </p:cNvSpPr>
              <p:nvPr/>
            </p:nvSpPr>
            <p:spPr bwMode="auto">
              <a:xfrm>
                <a:off x="3984" y="1584"/>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8710" name="Text Box 51"/>
            <p:cNvSpPr txBox="1">
              <a:spLocks noChangeArrowheads="1"/>
            </p:cNvSpPr>
            <p:nvPr/>
          </p:nvSpPr>
          <p:spPr bwMode="auto">
            <a:xfrm>
              <a:off x="3456" y="1468"/>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11" name="Text Box 52"/>
            <p:cNvSpPr txBox="1">
              <a:spLocks noChangeArrowheads="1"/>
            </p:cNvSpPr>
            <p:nvPr/>
          </p:nvSpPr>
          <p:spPr bwMode="auto">
            <a:xfrm>
              <a:off x="3456"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grpSp>
        <p:nvGrpSpPr>
          <p:cNvPr id="7" name="Group 53"/>
          <p:cNvGrpSpPr/>
          <p:nvPr/>
        </p:nvGrpSpPr>
        <p:grpSpPr>
          <a:xfrm>
            <a:off x="7162800" y="815975"/>
            <a:ext cx="1828800" cy="2682875"/>
            <a:chOff x="4560" y="1132"/>
            <a:chExt cx="1152" cy="1690"/>
          </a:xfrm>
        </p:grpSpPr>
        <p:sp>
          <p:nvSpPr>
            <p:cNvPr id="28713" name="Text Box 54"/>
            <p:cNvSpPr txBox="1">
              <a:spLocks noChangeArrowheads="1"/>
            </p:cNvSpPr>
            <p:nvPr/>
          </p:nvSpPr>
          <p:spPr bwMode="auto">
            <a:xfrm>
              <a:off x="4608" y="113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14" name="Text Box 55"/>
            <p:cNvSpPr txBox="1">
              <a:spLocks noChangeArrowheads="1"/>
            </p:cNvSpPr>
            <p:nvPr/>
          </p:nvSpPr>
          <p:spPr bwMode="auto">
            <a:xfrm>
              <a:off x="4560"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nvGrpSpPr>
            <p:cNvPr id="37916" name="Group 56"/>
            <p:cNvGrpSpPr/>
            <p:nvPr/>
          </p:nvGrpSpPr>
          <p:grpSpPr>
            <a:xfrm>
              <a:off x="5088" y="1248"/>
              <a:ext cx="624" cy="1488"/>
              <a:chOff x="5088" y="1248"/>
              <a:chExt cx="624" cy="1488"/>
            </a:xfrm>
          </p:grpSpPr>
          <p:sp>
            <p:nvSpPr>
              <p:cNvPr id="28716" name="Rectangle 57"/>
              <p:cNvSpPr>
                <a:spLocks noChangeArrowheads="1"/>
              </p:cNvSpPr>
              <p:nvPr/>
            </p:nvSpPr>
            <p:spPr bwMode="auto">
              <a:xfrm>
                <a:off x="5280"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17" name="Line 58"/>
              <p:cNvSpPr>
                <a:spLocks noChangeShapeType="1"/>
              </p:cNvSpPr>
              <p:nvPr/>
            </p:nvSpPr>
            <p:spPr bwMode="auto">
              <a:xfrm>
                <a:off x="5280"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18" name="Line 59"/>
              <p:cNvSpPr>
                <a:spLocks noChangeShapeType="1"/>
              </p:cNvSpPr>
              <p:nvPr/>
            </p:nvSpPr>
            <p:spPr bwMode="auto">
              <a:xfrm>
                <a:off x="5280"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19" name="Line 60"/>
              <p:cNvSpPr>
                <a:spLocks noChangeShapeType="1"/>
              </p:cNvSpPr>
              <p:nvPr/>
            </p:nvSpPr>
            <p:spPr bwMode="auto">
              <a:xfrm>
                <a:off x="5280"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0" name="Line 61"/>
              <p:cNvSpPr>
                <a:spLocks noChangeShapeType="1"/>
              </p:cNvSpPr>
              <p:nvPr/>
            </p:nvSpPr>
            <p:spPr bwMode="auto">
              <a:xfrm>
                <a:off x="5088"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1" name="Text Box 62"/>
              <p:cNvSpPr txBox="1">
                <a:spLocks noChangeArrowheads="1"/>
              </p:cNvSpPr>
              <p:nvPr/>
            </p:nvSpPr>
            <p:spPr bwMode="auto">
              <a:xfrm>
                <a:off x="5328"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2" name="Text Box 63"/>
              <p:cNvSpPr txBox="1">
                <a:spLocks noChangeArrowheads="1"/>
              </p:cNvSpPr>
              <p:nvPr/>
            </p:nvSpPr>
            <p:spPr bwMode="auto">
              <a:xfrm>
                <a:off x="5328"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3" name="Text Box 64"/>
              <p:cNvSpPr txBox="1">
                <a:spLocks noChangeArrowheads="1"/>
              </p:cNvSpPr>
              <p:nvPr/>
            </p:nvSpPr>
            <p:spPr bwMode="auto">
              <a:xfrm>
                <a:off x="5328" y="18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4" name="Line 65"/>
              <p:cNvSpPr>
                <a:spLocks noChangeShapeType="1"/>
              </p:cNvSpPr>
              <p:nvPr/>
            </p:nvSpPr>
            <p:spPr bwMode="auto">
              <a:xfrm>
                <a:off x="5136" y="1248"/>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25" name="Text Box 66"/>
              <p:cNvSpPr txBox="1">
                <a:spLocks noChangeArrowheads="1"/>
              </p:cNvSpPr>
              <p:nvPr/>
            </p:nvSpPr>
            <p:spPr bwMode="auto">
              <a:xfrm>
                <a:off x="5328" y="1497"/>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37896" name="Group 73"/>
          <p:cNvGrpSpPr/>
          <p:nvPr/>
        </p:nvGrpSpPr>
        <p:grpSpPr>
          <a:xfrm>
            <a:off x="-252412" y="1304925"/>
            <a:ext cx="2300287" cy="2166938"/>
            <a:chOff x="207" y="614"/>
            <a:chExt cx="1449" cy="1365"/>
          </a:xfrm>
        </p:grpSpPr>
        <p:sp>
          <p:nvSpPr>
            <p:cNvPr id="28727" name="Text Box 15"/>
            <p:cNvSpPr txBox="1">
              <a:spLocks noChangeArrowheads="1"/>
            </p:cNvSpPr>
            <p:nvPr/>
          </p:nvSpPr>
          <p:spPr bwMode="auto">
            <a:xfrm>
              <a:off x="207" y="1729"/>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nvGrpSpPr>
            <p:cNvPr id="37902" name="Group 72"/>
            <p:cNvGrpSpPr/>
            <p:nvPr/>
          </p:nvGrpSpPr>
          <p:grpSpPr>
            <a:xfrm>
              <a:off x="264" y="614"/>
              <a:ext cx="1392" cy="1306"/>
              <a:chOff x="-240" y="624"/>
              <a:chExt cx="1392" cy="1306"/>
            </a:xfrm>
          </p:grpSpPr>
          <p:sp>
            <p:nvSpPr>
              <p:cNvPr id="28729" name="Rectangle 9"/>
              <p:cNvSpPr>
                <a:spLocks noChangeArrowheads="1"/>
              </p:cNvSpPr>
              <p:nvPr/>
            </p:nvSpPr>
            <p:spPr bwMode="auto">
              <a:xfrm>
                <a:off x="528" y="624"/>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0" name="Line 10"/>
              <p:cNvSpPr>
                <a:spLocks noChangeShapeType="1"/>
              </p:cNvSpPr>
              <p:nvPr/>
            </p:nvSpPr>
            <p:spPr bwMode="auto">
              <a:xfrm>
                <a:off x="528" y="129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1" name="Line 11"/>
              <p:cNvSpPr>
                <a:spLocks noChangeShapeType="1"/>
              </p:cNvSpPr>
              <p:nvPr/>
            </p:nvSpPr>
            <p:spPr bwMode="auto">
              <a:xfrm>
                <a:off x="528" y="1584"/>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2" name="Line 12"/>
              <p:cNvSpPr>
                <a:spLocks noChangeShapeType="1"/>
              </p:cNvSpPr>
              <p:nvPr/>
            </p:nvSpPr>
            <p:spPr bwMode="auto">
              <a:xfrm>
                <a:off x="528" y="96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3" name="Line 13"/>
              <p:cNvSpPr>
                <a:spLocks noChangeShapeType="1"/>
              </p:cNvSpPr>
              <p:nvPr/>
            </p:nvSpPr>
            <p:spPr bwMode="auto">
              <a:xfrm>
                <a:off x="288" y="1728"/>
                <a:ext cx="240"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4" name="Line 14"/>
              <p:cNvSpPr>
                <a:spLocks noChangeShapeType="1"/>
              </p:cNvSpPr>
              <p:nvPr/>
            </p:nvSpPr>
            <p:spPr bwMode="auto">
              <a:xfrm>
                <a:off x="288" y="1872"/>
                <a:ext cx="240"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5" name="Text Box 16"/>
              <p:cNvSpPr txBox="1">
                <a:spLocks noChangeArrowheads="1"/>
              </p:cNvSpPr>
              <p:nvPr/>
            </p:nvSpPr>
            <p:spPr bwMode="auto">
              <a:xfrm>
                <a:off x="-240" y="161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6" name="Text Box 68"/>
              <p:cNvSpPr txBox="1">
                <a:spLocks noChangeArrowheads="1"/>
              </p:cNvSpPr>
              <p:nvPr/>
            </p:nvSpPr>
            <p:spPr bwMode="auto">
              <a:xfrm>
                <a:off x="960" y="67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7" name="Text Box 69"/>
              <p:cNvSpPr txBox="1">
                <a:spLocks noChangeArrowheads="1"/>
              </p:cNvSpPr>
              <p:nvPr/>
            </p:nvSpPr>
            <p:spPr bwMode="auto">
              <a:xfrm>
                <a:off x="960" y="134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8" name="Text Box 70"/>
              <p:cNvSpPr txBox="1">
                <a:spLocks noChangeArrowheads="1"/>
              </p:cNvSpPr>
              <p:nvPr/>
            </p:nvSpPr>
            <p:spPr bwMode="auto">
              <a:xfrm>
                <a:off x="960" y="100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39" name="Text Box 71"/>
              <p:cNvSpPr txBox="1">
                <a:spLocks noChangeArrowheads="1"/>
              </p:cNvSpPr>
              <p:nvPr/>
            </p:nvSpPr>
            <p:spPr bwMode="auto">
              <a:xfrm>
                <a:off x="960" y="168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638026" name="Text Box 74"/>
          <p:cNvSpPr txBox="1">
            <a:spLocks noChangeArrowheads="1"/>
          </p:cNvSpPr>
          <p:nvPr/>
        </p:nvSpPr>
        <p:spPr bwMode="auto">
          <a:xfrm>
            <a:off x="3028950" y="3906838"/>
            <a:ext cx="6105525" cy="460375"/>
          </a:xfrm>
          <a:prstGeom prst="rect">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top </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指示真正的</a:t>
            </a:r>
            <a:r>
              <a:rPr kumimoji="0" lang="zh-CN" altLang="zh-CN" sz="2400" b="0" i="0" u="none" strike="noStrike" kern="1200" cap="none" spc="0" normalizeH="0" baseline="0" noProof="0" dirty="0">
                <a:ln>
                  <a:noFill/>
                </a:ln>
                <a:solidFill>
                  <a:srgbClr val="FF0000"/>
                </a:solidFill>
                <a:effectLst/>
                <a:uLnTx/>
                <a:uFillTx/>
                <a:latin typeface="+mn-lt"/>
                <a:ea typeface="+mn-ea"/>
                <a:cs typeface="+mn-ea"/>
                <a:sym typeface="+mn-lt"/>
              </a:rPr>
              <a:t>栈顶元素之上</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的下标地址</a:t>
            </a:r>
            <a:endPar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38027" name="Text Box 75"/>
          <p:cNvSpPr txBox="1">
            <a:spLocks noChangeArrowheads="1"/>
          </p:cNvSpPr>
          <p:nvPr/>
        </p:nvSpPr>
        <p:spPr bwMode="auto">
          <a:xfrm>
            <a:off x="3028950" y="4441825"/>
            <a:ext cx="6105525" cy="1939925"/>
          </a:xfrm>
          <a:prstGeom prst="rect">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栈满时的处理方法：</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zh-CN" sz="2400" b="0" i="0" u="none" strike="noStrike" kern="1200" cap="none" spc="0" normalizeH="0" baseline="0" noProof="0" dirty="0">
                <a:ln>
                  <a:noFill/>
                </a:ln>
                <a:solidFill>
                  <a:srgbClr val="FF0000"/>
                </a:solidFill>
                <a:effectLst/>
                <a:uLnTx/>
                <a:uFillTx/>
                <a:latin typeface="+mn-lt"/>
                <a:ea typeface="+mn-ea"/>
                <a:cs typeface="+mn-ea"/>
                <a:sym typeface="+mn-lt"/>
              </a:rPr>
              <a:t>报错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返回操作系统。</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zh-CN" sz="2400" b="0" i="0" u="none" strike="noStrike" kern="1200" cap="none" spc="0" normalizeH="0" baseline="0" noProof="0" dirty="0">
                <a:ln>
                  <a:noFill/>
                </a:ln>
                <a:solidFill>
                  <a:srgbClr val="FF0000"/>
                </a:solidFill>
                <a:effectLst/>
                <a:uLnTx/>
                <a:uFillTx/>
                <a:latin typeface="+mn-lt"/>
                <a:ea typeface="+mn-ea"/>
                <a:cs typeface="+mn-ea"/>
                <a:sym typeface="+mn-lt"/>
              </a:rPr>
              <a:t>分配更大的空间</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，作为栈的存储空间</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将原栈的内容移入新栈。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5851" name="矩形 5"/>
          <p:cNvSpPr>
            <a:spLocks noChangeArrowheads="1"/>
          </p:cNvSpPr>
          <p:nvPr/>
        </p:nvSpPr>
        <p:spPr bwMode="auto">
          <a:xfrm>
            <a:off x="0" y="5949950"/>
            <a:ext cx="2771775"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2" name="矩形 72"/>
          <p:cNvSpPr>
            <a:spLocks noChangeArrowheads="1"/>
          </p:cNvSpPr>
          <p:nvPr/>
        </p:nvSpPr>
        <p:spPr bwMode="auto">
          <a:xfrm>
            <a:off x="9525" y="6135688"/>
            <a:ext cx="2771775"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796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1" name="TYPE.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1" name="TYPE.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1" name="TYPE.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1" name="TYPE.WAV"/>
                                        </p:tgtEl>
                                      </p:cMediaNode>
                                    </p:audio>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38026"/>
                                        </p:tgtEl>
                                        <p:attrNameLst>
                                          <p:attrName>style.visibility</p:attrName>
                                        </p:attrNameLst>
                                      </p:cBhvr>
                                      <p:to>
                                        <p:strVal val="visible"/>
                                      </p:to>
                                    </p:set>
                                    <p:animEffect transition="in" filter="dissolve">
                                      <p:cBhvr>
                                        <p:cTn id="27" dur="500"/>
                                        <p:tgtEl>
                                          <p:spTgt spid="638026"/>
                                        </p:tgtEl>
                                      </p:cBhvr>
                                    </p:animEffect>
                                  </p:childTnLst>
                                  <p:subTnLst>
                                    <p:audio>
                                      <p:cMediaNode>
                                        <p:cTn display="0" masterRel="sameClick">
                                          <p:stCondLst>
                                            <p:cond evt="begin" delay="0">
                                              <p:tn val="25"/>
                                            </p:cond>
                                          </p:stCondLst>
                                          <p:endCondLst>
                                            <p:cond evt="onStopAudio" delay="0">
                                              <p:tgtEl>
                                                <p:sldTgt/>
                                              </p:tgtEl>
                                            </p:cond>
                                          </p:endCondLst>
                                        </p:cTn>
                                        <p:tgtEl>
                                          <p:sndTgt r:embed="rId1" name="TYPE.WAV"/>
                                        </p:tgtEl>
                                      </p:cMediaNode>
                                    </p:audio>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38027"/>
                                        </p:tgtEl>
                                        <p:attrNameLst>
                                          <p:attrName>style.visibility</p:attrName>
                                        </p:attrNameLst>
                                      </p:cBhvr>
                                      <p:to>
                                        <p:strVal val="visible"/>
                                      </p:to>
                                    </p:set>
                                    <p:animEffect transition="in" filter="dissolve">
                                      <p:cBhvr>
                                        <p:cTn id="32" dur="500"/>
                                        <p:tgtEl>
                                          <p:spTgt spid="638027"/>
                                        </p:tgtEl>
                                      </p:cBhvr>
                                    </p:animEffect>
                                  </p:childTnLst>
                                  <p:subTnLst>
                                    <p:audio>
                                      <p:cMediaNode>
                                        <p:cTn display="0" masterRel="sameClick">
                                          <p:stCondLst>
                                            <p:cond evt="begin" delay="0">
                                              <p:tn val="30"/>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69" grpId="0" animBg="1"/>
      <p:bldP spid="638026" grpId="0" animBg="1"/>
      <p:bldP spid="6380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矩形 1"/>
          <p:cNvSpPr>
            <a:spLocks noChangeArrowheads="1"/>
          </p:cNvSpPr>
          <p:nvPr/>
        </p:nvSpPr>
        <p:spPr bwMode="auto">
          <a:xfrm>
            <a:off x="0" y="1412875"/>
            <a:ext cx="9144000" cy="4032250"/>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9698" name="Rectangle 2"/>
          <p:cNvSpPr>
            <a:spLocks noChangeArrowheads="1"/>
          </p:cNvSpPr>
          <p:nvPr/>
        </p:nvSpPr>
        <p:spPr bwMode="auto">
          <a:xfrm>
            <a:off x="1003300" y="1700213"/>
            <a:ext cx="626427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#define  MAXSIZE  100</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typedef struct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SElemType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*base;</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SElemType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*top;</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int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stacksize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868" name="标题 3"/>
          <p:cNvSpPr>
            <a:spLocks noGrp="1" noChangeArrowheads="1"/>
          </p:cNvSpPr>
          <p:nvPr>
            <p:ph type="title"/>
          </p:nvPr>
        </p:nvSpPr>
        <p:spPr>
          <a:xfrm>
            <a:off x="844550" y="260350"/>
            <a:ext cx="6400800" cy="457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顺序栈的表示</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ransition>
    <p:spli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矩形 4"/>
          <p:cNvSpPr>
            <a:spLocks noChangeArrowheads="1"/>
          </p:cNvSpPr>
          <p:nvPr/>
        </p:nvSpPr>
        <p:spPr bwMode="auto">
          <a:xfrm>
            <a:off x="0" y="1341438"/>
            <a:ext cx="4311650" cy="4824413"/>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矩形 3"/>
          <p:cNvSpPr/>
          <p:nvPr/>
        </p:nvSpPr>
        <p:spPr bwMode="auto">
          <a:xfrm>
            <a:off x="4551363" y="1341438"/>
            <a:ext cx="4592638" cy="48244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2"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顺序栈初始化</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30723" name="Rectangle 4"/>
          <p:cNvSpPr>
            <a:spLocks noChangeArrowheads="1"/>
          </p:cNvSpPr>
          <p:nvPr/>
        </p:nvSpPr>
        <p:spPr bwMode="auto">
          <a:xfrm>
            <a:off x="222250" y="1471613"/>
            <a:ext cx="414178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构造一个空栈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步骤：</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分配空间并检查空间是否分配失败，若失败则返回错误</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nvGrpSpPr>
          <p:cNvPr id="30725" name="Group 6"/>
          <p:cNvGrpSpPr/>
          <p:nvPr/>
        </p:nvGrpSpPr>
        <p:grpSpPr bwMode="auto">
          <a:xfrm>
            <a:off x="5073547" y="2413891"/>
            <a:ext cx="1600200" cy="2743200"/>
            <a:chOff x="3600" y="1440"/>
            <a:chExt cx="1008" cy="1728"/>
          </a:xfrm>
          <a:solidFill>
            <a:srgbClr val="D4E6F4"/>
          </a:solidFill>
        </p:grpSpPr>
        <p:sp>
          <p:nvSpPr>
            <p:cNvPr id="30726" name="Rectangle 7"/>
            <p:cNvSpPr>
              <a:spLocks noChangeArrowheads="1"/>
            </p:cNvSpPr>
            <p:nvPr/>
          </p:nvSpPr>
          <p:spPr bwMode="auto">
            <a:xfrm>
              <a:off x="3600" y="2400"/>
              <a:ext cx="1008" cy="480"/>
            </a:xfrm>
            <a:prstGeom prst="rect">
              <a:avLst/>
            </a:prstGeom>
            <a:grp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base</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27" name="Rectangle 8"/>
            <p:cNvSpPr>
              <a:spLocks noChangeArrowheads="1"/>
            </p:cNvSpPr>
            <p:nvPr/>
          </p:nvSpPr>
          <p:spPr bwMode="auto">
            <a:xfrm>
              <a:off x="3600" y="1680"/>
              <a:ext cx="1008" cy="240"/>
            </a:xfrm>
            <a:prstGeom prst="rect">
              <a:avLst/>
            </a:prstGeom>
            <a:grp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stacksize</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28" name="Rectangle 9"/>
            <p:cNvSpPr>
              <a:spLocks noChangeArrowheads="1"/>
            </p:cNvSpPr>
            <p:nvPr/>
          </p:nvSpPr>
          <p:spPr bwMode="auto">
            <a:xfrm>
              <a:off x="3600" y="1920"/>
              <a:ext cx="1008" cy="480"/>
            </a:xfrm>
            <a:prstGeom prst="rect">
              <a:avLst/>
            </a:prstGeom>
            <a:grp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29" name="Line 10"/>
            <p:cNvSpPr>
              <a:spLocks noChangeShapeType="1"/>
            </p:cNvSpPr>
            <p:nvPr/>
          </p:nvSpPr>
          <p:spPr bwMode="auto">
            <a:xfrm>
              <a:off x="3600" y="1440"/>
              <a:ext cx="0" cy="1728"/>
            </a:xfrm>
            <a:prstGeom prst="line">
              <a:avLst/>
            </a:prstGeom>
            <a:grpFill/>
            <a:ln w="9525">
              <a:solidFill>
                <a:schemeClr val="tx1"/>
              </a:solid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30" name="Line 11"/>
            <p:cNvSpPr>
              <a:spLocks noChangeShapeType="1"/>
            </p:cNvSpPr>
            <p:nvPr/>
          </p:nvSpPr>
          <p:spPr bwMode="auto">
            <a:xfrm>
              <a:off x="4608" y="1440"/>
              <a:ext cx="0" cy="1728"/>
            </a:xfrm>
            <a:prstGeom prst="line">
              <a:avLst/>
            </a:prstGeom>
            <a:grpFill/>
            <a:ln w="9525">
              <a:solidFill>
                <a:schemeClr val="tx1"/>
              </a:solid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638988" name="Line 12"/>
          <p:cNvSpPr>
            <a:spLocks noChangeShapeType="1"/>
          </p:cNvSpPr>
          <p:nvPr/>
        </p:nvSpPr>
        <p:spPr bwMode="auto">
          <a:xfrm>
            <a:off x="4616450" y="4471988"/>
            <a:ext cx="4572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32" name="Text Box 13"/>
          <p:cNvSpPr txBox="1">
            <a:spLocks noChangeArrowheads="1"/>
          </p:cNvSpPr>
          <p:nvPr/>
        </p:nvSpPr>
        <p:spPr bwMode="auto">
          <a:xfrm>
            <a:off x="4591050" y="3916363"/>
            <a:ext cx="363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0"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36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14"/>
          <p:cNvGrpSpPr/>
          <p:nvPr/>
        </p:nvGrpSpPr>
        <p:grpSpPr bwMode="auto">
          <a:xfrm>
            <a:off x="7435747" y="2413891"/>
            <a:ext cx="1371600" cy="2590800"/>
            <a:chOff x="4656" y="1344"/>
            <a:chExt cx="864" cy="1632"/>
          </a:xfrm>
          <a:solidFill>
            <a:srgbClr val="CCCCFF"/>
          </a:solidFill>
        </p:grpSpPr>
        <p:sp>
          <p:nvSpPr>
            <p:cNvPr id="30734" name="Rectangle 15"/>
            <p:cNvSpPr>
              <a:spLocks noChangeArrowheads="1"/>
            </p:cNvSpPr>
            <p:nvPr/>
          </p:nvSpPr>
          <p:spPr bwMode="auto">
            <a:xfrm>
              <a:off x="4656" y="1584"/>
              <a:ext cx="864" cy="1200"/>
            </a:xfrm>
            <a:prstGeom prst="rect">
              <a:avLst/>
            </a:prstGeom>
            <a:grp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35" name="Line 16"/>
            <p:cNvSpPr>
              <a:spLocks noChangeShapeType="1"/>
            </p:cNvSpPr>
            <p:nvPr/>
          </p:nvSpPr>
          <p:spPr bwMode="auto">
            <a:xfrm>
              <a:off x="4656" y="1392"/>
              <a:ext cx="0" cy="1584"/>
            </a:xfrm>
            <a:prstGeom prst="line">
              <a:avLst/>
            </a:prstGeom>
            <a:grpFill/>
            <a:ln w="9525">
              <a:solidFill>
                <a:schemeClr val="tx1"/>
              </a:solid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736" name="Line 17"/>
            <p:cNvSpPr>
              <a:spLocks noChangeShapeType="1"/>
            </p:cNvSpPr>
            <p:nvPr/>
          </p:nvSpPr>
          <p:spPr bwMode="auto">
            <a:xfrm>
              <a:off x="5520" y="1344"/>
              <a:ext cx="0" cy="1632"/>
            </a:xfrm>
            <a:prstGeom prst="line">
              <a:avLst/>
            </a:prstGeom>
            <a:grpFill/>
            <a:ln w="9525">
              <a:solidFill>
                <a:schemeClr val="tx1"/>
              </a:solid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638994" name="Line 18"/>
          <p:cNvSpPr>
            <a:spLocks noChangeShapeType="1"/>
          </p:cNvSpPr>
          <p:nvPr/>
        </p:nvSpPr>
        <p:spPr bwMode="auto">
          <a:xfrm>
            <a:off x="6673850" y="4243388"/>
            <a:ext cx="762000" cy="381000"/>
          </a:xfrm>
          <a:prstGeom prst="line">
            <a:avLst/>
          </a:prstGeom>
          <a:noFill/>
          <a:ln w="76200">
            <a:solidFill>
              <a:srgbClr val="FF0000"/>
            </a:solidFill>
            <a:miter lim="800000"/>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8995" name="Line 19"/>
          <p:cNvSpPr>
            <a:spLocks noChangeShapeType="1"/>
          </p:cNvSpPr>
          <p:nvPr/>
        </p:nvSpPr>
        <p:spPr bwMode="auto">
          <a:xfrm>
            <a:off x="6673850" y="3405188"/>
            <a:ext cx="685800" cy="1066800"/>
          </a:xfrm>
          <a:prstGeom prst="line">
            <a:avLst/>
          </a:prstGeom>
          <a:noFill/>
          <a:ln w="76200">
            <a:solidFill>
              <a:srgbClr val="FF0000"/>
            </a:solidFill>
            <a:miter lim="800000"/>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8997" name="Rectangle 21"/>
          <p:cNvSpPr>
            <a:spLocks noChangeArrowheads="1"/>
          </p:cNvSpPr>
          <p:nvPr/>
        </p:nvSpPr>
        <p:spPr bwMode="auto">
          <a:xfrm>
            <a:off x="233363" y="4046538"/>
            <a:ext cx="46799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设置栈底和栈顶指针</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638998" name="Rectangle 22"/>
          <p:cNvSpPr>
            <a:spLocks noChangeArrowheads="1"/>
          </p:cNvSpPr>
          <p:nvPr/>
        </p:nvSpPr>
        <p:spPr bwMode="auto">
          <a:xfrm>
            <a:off x="247650" y="5172075"/>
            <a:ext cx="44862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设置栈大小</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38988"/>
                                        </p:tgtEl>
                                        <p:attrNameLst>
                                          <p:attrName>style.visibility</p:attrName>
                                        </p:attrNameLst>
                                      </p:cBhvr>
                                      <p:to>
                                        <p:strVal val="visible"/>
                                      </p:to>
                                    </p:set>
                                    <p:animEffect transition="in" filter="box(out)">
                                      <p:cBhvr>
                                        <p:cTn id="7" dur="500"/>
                                        <p:tgtEl>
                                          <p:spTgt spid="638988"/>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38997"/>
                                        </p:tgtEl>
                                        <p:attrNameLst>
                                          <p:attrName>style.visibility</p:attrName>
                                        </p:attrNameLst>
                                      </p:cBhvr>
                                      <p:to>
                                        <p:strVal val="visible"/>
                                      </p:to>
                                    </p:set>
                                    <p:anim calcmode="lin" valueType="num">
                                      <p:cBhvr additive="base">
                                        <p:cTn id="12" dur="500" fill="hold"/>
                                        <p:tgtEl>
                                          <p:spTgt spid="638997"/>
                                        </p:tgtEl>
                                        <p:attrNameLst>
                                          <p:attrName>ppt_x</p:attrName>
                                        </p:attrNameLst>
                                      </p:cBhvr>
                                      <p:tavLst>
                                        <p:tav tm="0">
                                          <p:val>
                                            <p:strVal val="#ppt_x"/>
                                          </p:val>
                                        </p:tav>
                                        <p:tav tm="100000">
                                          <p:val>
                                            <p:strVal val="#ppt_x"/>
                                          </p:val>
                                        </p:tav>
                                      </p:tavLst>
                                    </p:anim>
                                    <p:anim calcmode="lin" valueType="num">
                                      <p:cBhvr additive="base">
                                        <p:cTn id="13" dur="500" fill="hold"/>
                                        <p:tgtEl>
                                          <p:spTgt spid="6389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out)">
                                      <p:cBhvr>
                                        <p:cTn id="18" dur="500"/>
                                        <p:tgtEl>
                                          <p:spTgt spid="3"/>
                                        </p:tgtEl>
                                      </p:cBhvr>
                                    </p:animEffect>
                                  </p:childTnLst>
                                  <p:subTnLst>
                                    <p:audio>
                                      <p:cMediaNode>
                                        <p:cTn display="0" masterRel="sameClick">
                                          <p:stCondLst>
                                            <p:cond evt="begin" delay="0">
                                              <p:tn val="16"/>
                                            </p:cond>
                                          </p:stCondLst>
                                          <p:endCondLst>
                                            <p:cond evt="onStopAudio" delay="0">
                                              <p:tgtEl>
                                                <p:sldTgt/>
                                              </p:tgtEl>
                                            </p:cond>
                                          </p:endCondLst>
                                        </p:cTn>
                                        <p:tgtEl>
                                          <p:sndTgt r:embed="rId1" name="camera.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638994"/>
                                        </p:tgtEl>
                                        <p:attrNameLst>
                                          <p:attrName>style.visibility</p:attrName>
                                        </p:attrNameLst>
                                      </p:cBhvr>
                                      <p:to>
                                        <p:strVal val="visible"/>
                                      </p:to>
                                    </p:set>
                                    <p:animEffect transition="in" filter="box(out)">
                                      <p:cBhvr>
                                        <p:cTn id="23" dur="500"/>
                                        <p:tgtEl>
                                          <p:spTgt spid="638994"/>
                                        </p:tgtEl>
                                      </p:cBhvr>
                                    </p:animEffect>
                                  </p:childTnLst>
                                  <p:subTnLst>
                                    <p:audio>
                                      <p:cMediaNode>
                                        <p:cTn display="0" masterRel="sameClick">
                                          <p:stCondLst>
                                            <p:cond evt="begin" delay="0">
                                              <p:tn val="21"/>
                                            </p:cond>
                                          </p:stCondLst>
                                          <p:endCondLst>
                                            <p:cond evt="onStopAudio" delay="0">
                                              <p:tgtEl>
                                                <p:sldTgt/>
                                              </p:tgtEl>
                                            </p:cond>
                                          </p:endCondLst>
                                        </p:cTn>
                                        <p:tgtEl>
                                          <p:sndTgt r:embed="rId1"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638995"/>
                                        </p:tgtEl>
                                        <p:attrNameLst>
                                          <p:attrName>style.visibility</p:attrName>
                                        </p:attrNameLst>
                                      </p:cBhvr>
                                      <p:to>
                                        <p:strVal val="visible"/>
                                      </p:to>
                                    </p:set>
                                    <p:animEffect transition="in" filter="box(out)">
                                      <p:cBhvr>
                                        <p:cTn id="28" dur="500"/>
                                        <p:tgtEl>
                                          <p:spTgt spid="638995"/>
                                        </p:tgtEl>
                                      </p:cBhvr>
                                    </p:animEffect>
                                  </p:childTnLst>
                                  <p:subTnLst>
                                    <p:audio>
                                      <p:cMediaNode>
                                        <p:cTn display="0" masterRel="sameClick">
                                          <p:stCondLst>
                                            <p:cond evt="begin" delay="0">
                                              <p:tn val="26"/>
                                            </p:cond>
                                          </p:stCondLst>
                                          <p:endCondLst>
                                            <p:cond evt="onStopAudio" delay="0">
                                              <p:tgtEl>
                                                <p:sldTgt/>
                                              </p:tgtEl>
                                            </p:cond>
                                          </p:endCondLst>
                                        </p:cTn>
                                        <p:tgtEl>
                                          <p:sndTgt r:embed="rId1" name="camera.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638998"/>
                                        </p:tgtEl>
                                        <p:attrNameLst>
                                          <p:attrName>style.visibility</p:attrName>
                                        </p:attrNameLst>
                                      </p:cBhvr>
                                      <p:to>
                                        <p:strVal val="visible"/>
                                      </p:to>
                                    </p:set>
                                    <p:animEffect transition="in" filter="box(in)">
                                      <p:cBhvr>
                                        <p:cTn id="33" dur="500"/>
                                        <p:tgtEl>
                                          <p:spTgt spid="638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7" grpId="0"/>
      <p:bldP spid="6389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矩形 5"/>
          <p:cNvSpPr>
            <a:spLocks noChangeArrowheads="1"/>
          </p:cNvSpPr>
          <p:nvPr/>
        </p:nvSpPr>
        <p:spPr bwMode="auto">
          <a:xfrm>
            <a:off x="0" y="1412875"/>
            <a:ext cx="9144000" cy="4032250"/>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747" name="Rectangle 2"/>
          <p:cNvSpPr>
            <a:spLocks noChangeArrowheads="1"/>
          </p:cNvSpPr>
          <p:nvPr/>
        </p:nvSpPr>
        <p:spPr bwMode="auto">
          <a:xfrm>
            <a:off x="801688" y="1557338"/>
            <a:ext cx="6985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InitStack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&amp;S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=new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SElemType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[MAXSIZE]</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if(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return OVERFLOW;</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S.stackSize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MAXSIZE;</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748" name="Rectangle 3"/>
          <p:cNvSpPr>
            <a:spLocks noChangeArrowheads="1"/>
          </p:cNvSpPr>
          <p:nvPr/>
        </p:nvSpPr>
        <p:spPr bwMode="auto">
          <a:xfrm>
            <a:off x="954088" y="207963"/>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顺序栈初始化</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ransition>
    <p:spli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2543175"/>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25431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471738"/>
            <a:ext cx="720725" cy="3351213"/>
          </a:xfrm>
          <a:prstGeom prst="rect">
            <a:avLst/>
          </a:prstGeom>
          <a:noFill/>
        </p:spPr>
        <p:txBody>
          <a:bodyPr>
            <a:spAutoFit/>
          </a:bodyPr>
          <a:lstStyle/>
          <a:p>
            <a:pPr marR="0" defTabSz="914400">
              <a:lnSpc>
                <a:spcPct val="150000"/>
              </a:lnSpc>
              <a:buClrTx/>
              <a:buSzTx/>
              <a:buFontTx/>
              <a:buNone/>
              <a:defRPr/>
            </a:pPr>
            <a:r>
              <a:rPr kumimoji="0" lang="en-US" altLang="zh-CN" b="0" kern="1200" cap="none" spc="0" normalizeH="0" baseline="0" noProof="0" dirty="0">
                <a:solidFill>
                  <a:srgbClr val="FEFFFF"/>
                </a:solidFill>
                <a:latin typeface="+mn-lt"/>
                <a:ea typeface="+mn-ea"/>
                <a:cs typeface="+mn-ea"/>
                <a:sym typeface="+mn-lt"/>
              </a:rPr>
              <a:t>3.1</a:t>
            </a:r>
            <a:endParaRPr kumimoji="0" lang="zh-CN" altLang="en-US" b="0" kern="1200" cap="none" spc="0" normalizeH="0" baseline="0" noProof="0" dirty="0">
              <a:solidFill>
                <a:srgbClr val="FEFFFF"/>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3.2</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3.3</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3.4</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3.5</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3.6</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471738"/>
            <a:ext cx="4129088" cy="3351213"/>
          </a:xfrm>
          <a:prstGeom prst="rect">
            <a:avLst/>
          </a:prstGeom>
          <a:noFill/>
        </p:spPr>
        <p:txBody>
          <a:bodyPr>
            <a:spAutoFit/>
          </a:bodyPr>
          <a:lstStyle/>
          <a:p>
            <a:pPr marR="0" defTabSz="914400">
              <a:lnSpc>
                <a:spcPct val="150000"/>
              </a:lnSpc>
              <a:buClrTx/>
              <a:buSzTx/>
              <a:buFontTx/>
              <a:buNone/>
              <a:defRPr/>
            </a:pPr>
            <a:r>
              <a:rPr kumimoji="0" lang="zh-CN" altLang="en-US" b="0" kern="1200" cap="none" spc="0" normalizeH="0" baseline="0" noProof="0" dirty="0">
                <a:solidFill>
                  <a:srgbClr val="FEFFFF"/>
                </a:solidFill>
                <a:latin typeface="+mn-lt"/>
                <a:ea typeface="+mn-ea"/>
                <a:cs typeface="+mn-ea"/>
                <a:sym typeface="+mn-lt"/>
              </a:rPr>
              <a:t>栈和队列的定义和特点</a:t>
            </a:r>
            <a:endParaRPr kumimoji="0" lang="zh-CN" altLang="en-US" b="0" kern="1200" cap="none" spc="0" normalizeH="0" baseline="0" noProof="0" dirty="0">
              <a:solidFill>
                <a:srgbClr val="FEFFFF"/>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案例引入</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栈的表示和操作的实现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栈与递归</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队列的的表示和操作的实现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矩形 19"/>
          <p:cNvSpPr>
            <a:spLocks noChangeArrowheads="1"/>
          </p:cNvSpPr>
          <p:nvPr/>
        </p:nvSpPr>
        <p:spPr bwMode="auto">
          <a:xfrm>
            <a:off x="0" y="1628775"/>
            <a:ext cx="6057900" cy="3960813"/>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矩形 20"/>
          <p:cNvSpPr/>
          <p:nvPr/>
        </p:nvSpPr>
        <p:spPr bwMode="auto">
          <a:xfrm>
            <a:off x="6202363" y="1628775"/>
            <a:ext cx="2941638" cy="39608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1" name="Rectangle 1039"/>
          <p:cNvSpPr>
            <a:spLocks noChangeArrowheads="1"/>
          </p:cNvSpPr>
          <p:nvPr/>
        </p:nvSpPr>
        <p:spPr bwMode="auto">
          <a:xfrm>
            <a:off x="900113" y="223838"/>
            <a:ext cx="39560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判断顺序栈是否为空</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2772" name="Rectangle 1040"/>
          <p:cNvSpPr>
            <a:spLocks noChangeArrowheads="1"/>
          </p:cNvSpPr>
          <p:nvPr/>
        </p:nvSpPr>
        <p:spPr bwMode="auto">
          <a:xfrm>
            <a:off x="477838" y="2352675"/>
            <a:ext cx="5038725"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bool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StackEmpty</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S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true;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else return false;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41990" name="Group 1042"/>
          <p:cNvGrpSpPr/>
          <p:nvPr/>
        </p:nvGrpSpPr>
        <p:grpSpPr>
          <a:xfrm>
            <a:off x="6272213" y="2493963"/>
            <a:ext cx="2300287" cy="2166937"/>
            <a:chOff x="207" y="614"/>
            <a:chExt cx="1449" cy="1365"/>
          </a:xfrm>
        </p:grpSpPr>
        <p:sp>
          <p:nvSpPr>
            <p:cNvPr id="32774" name="Text Box 1043"/>
            <p:cNvSpPr txBox="1">
              <a:spLocks noChangeArrowheads="1"/>
            </p:cNvSpPr>
            <p:nvPr/>
          </p:nvSpPr>
          <p:spPr bwMode="auto">
            <a:xfrm>
              <a:off x="207" y="1729"/>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nvGrpSpPr>
            <p:cNvPr id="41994" name="Group 1044"/>
            <p:cNvGrpSpPr/>
            <p:nvPr/>
          </p:nvGrpSpPr>
          <p:grpSpPr>
            <a:xfrm>
              <a:off x="264" y="614"/>
              <a:ext cx="1392" cy="1306"/>
              <a:chOff x="-240" y="624"/>
              <a:chExt cx="1392" cy="1306"/>
            </a:xfrm>
          </p:grpSpPr>
          <p:sp>
            <p:nvSpPr>
              <p:cNvPr id="32776" name="Rectangle 1045"/>
              <p:cNvSpPr>
                <a:spLocks noChangeArrowheads="1"/>
              </p:cNvSpPr>
              <p:nvPr/>
            </p:nvSpPr>
            <p:spPr bwMode="auto">
              <a:xfrm>
                <a:off x="528" y="624"/>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7" name="Line 1046"/>
              <p:cNvSpPr>
                <a:spLocks noChangeShapeType="1"/>
              </p:cNvSpPr>
              <p:nvPr/>
            </p:nvSpPr>
            <p:spPr bwMode="auto">
              <a:xfrm>
                <a:off x="528" y="129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8" name="Line 1047"/>
              <p:cNvSpPr>
                <a:spLocks noChangeShapeType="1"/>
              </p:cNvSpPr>
              <p:nvPr/>
            </p:nvSpPr>
            <p:spPr bwMode="auto">
              <a:xfrm>
                <a:off x="528" y="1584"/>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9" name="Line 1048"/>
              <p:cNvSpPr>
                <a:spLocks noChangeShapeType="1"/>
              </p:cNvSpPr>
              <p:nvPr/>
            </p:nvSpPr>
            <p:spPr bwMode="auto">
              <a:xfrm>
                <a:off x="528" y="96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0" name="Line 1049"/>
              <p:cNvSpPr>
                <a:spLocks noChangeShapeType="1"/>
              </p:cNvSpPr>
              <p:nvPr/>
            </p:nvSpPr>
            <p:spPr bwMode="auto">
              <a:xfrm>
                <a:off x="288" y="1728"/>
                <a:ext cx="240"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1" name="Line 1050"/>
              <p:cNvSpPr>
                <a:spLocks noChangeShapeType="1"/>
              </p:cNvSpPr>
              <p:nvPr/>
            </p:nvSpPr>
            <p:spPr bwMode="auto">
              <a:xfrm>
                <a:off x="288" y="1872"/>
                <a:ext cx="240"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2" name="Text Box 1051"/>
              <p:cNvSpPr txBox="1">
                <a:spLocks noChangeArrowheads="1"/>
              </p:cNvSpPr>
              <p:nvPr/>
            </p:nvSpPr>
            <p:spPr bwMode="auto">
              <a:xfrm>
                <a:off x="-240" y="161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3" name="Text Box 1052"/>
              <p:cNvSpPr txBox="1">
                <a:spLocks noChangeArrowheads="1"/>
              </p:cNvSpPr>
              <p:nvPr/>
            </p:nvSpPr>
            <p:spPr bwMode="auto">
              <a:xfrm>
                <a:off x="960" y="67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4" name="Text Box 1053"/>
              <p:cNvSpPr txBox="1">
                <a:spLocks noChangeArrowheads="1"/>
              </p:cNvSpPr>
              <p:nvPr/>
            </p:nvSpPr>
            <p:spPr bwMode="auto">
              <a:xfrm>
                <a:off x="960" y="134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5" name="Text Box 1054"/>
              <p:cNvSpPr txBox="1">
                <a:spLocks noChangeArrowheads="1"/>
              </p:cNvSpPr>
              <p:nvPr/>
            </p:nvSpPr>
            <p:spPr bwMode="auto">
              <a:xfrm>
                <a:off x="960" y="100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86" name="Text Box 1055"/>
              <p:cNvSpPr txBox="1">
                <a:spLocks noChangeArrowheads="1"/>
              </p:cNvSpPr>
              <p:nvPr/>
            </p:nvSpPr>
            <p:spPr bwMode="auto">
              <a:xfrm>
                <a:off x="960" y="168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2" name="空心弧 1"/>
          <p:cNvSpPr/>
          <p:nvPr/>
        </p:nvSpPr>
        <p:spPr bwMode="auto">
          <a:xfrm flipV="1">
            <a:off x="5654675" y="5035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空心弧 22"/>
          <p:cNvSpPr/>
          <p:nvPr/>
        </p:nvSpPr>
        <p:spPr bwMode="auto">
          <a:xfrm flipV="1">
            <a:off x="5654675" y="4908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矩形 18"/>
          <p:cNvSpPr>
            <a:spLocks noChangeArrowheads="1"/>
          </p:cNvSpPr>
          <p:nvPr/>
        </p:nvSpPr>
        <p:spPr bwMode="auto">
          <a:xfrm>
            <a:off x="0" y="1628775"/>
            <a:ext cx="6057900" cy="3960813"/>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矩形 19"/>
          <p:cNvSpPr/>
          <p:nvPr/>
        </p:nvSpPr>
        <p:spPr bwMode="auto">
          <a:xfrm>
            <a:off x="6202363" y="1628775"/>
            <a:ext cx="2941638" cy="39608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空心弧 20"/>
          <p:cNvSpPr/>
          <p:nvPr/>
        </p:nvSpPr>
        <p:spPr bwMode="auto">
          <a:xfrm flipV="1">
            <a:off x="5654675" y="5035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空心弧 21"/>
          <p:cNvSpPr/>
          <p:nvPr/>
        </p:nvSpPr>
        <p:spPr bwMode="auto">
          <a:xfrm flipV="1">
            <a:off x="5654675" y="4908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1990"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求顺序栈的长度</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34820" name="Rectangle 10"/>
          <p:cNvSpPr>
            <a:spLocks noChangeArrowheads="1"/>
          </p:cNvSpPr>
          <p:nvPr/>
        </p:nvSpPr>
        <p:spPr bwMode="auto">
          <a:xfrm>
            <a:off x="506413" y="2249488"/>
            <a:ext cx="53673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int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StackLength</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S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return </a:t>
            </a:r>
            <a:r>
              <a:rPr kumimoji="0" lang="en-US" altLang="zh-CN" sz="32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32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44040" name="Group 11"/>
          <p:cNvGrpSpPr/>
          <p:nvPr/>
        </p:nvGrpSpPr>
        <p:grpSpPr>
          <a:xfrm>
            <a:off x="6562725" y="2278063"/>
            <a:ext cx="1828800" cy="2193925"/>
            <a:chOff x="2304" y="1440"/>
            <a:chExt cx="1152" cy="1382"/>
          </a:xfrm>
        </p:grpSpPr>
        <p:sp>
          <p:nvSpPr>
            <p:cNvPr id="34822" name="Text Box 12"/>
            <p:cNvSpPr txBox="1">
              <a:spLocks noChangeArrowheads="1"/>
            </p:cNvSpPr>
            <p:nvPr/>
          </p:nvSpPr>
          <p:spPr bwMode="auto">
            <a:xfrm>
              <a:off x="2304"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sp>
          <p:nvSpPr>
            <p:cNvPr id="34823" name="Text Box 13"/>
            <p:cNvSpPr txBox="1">
              <a:spLocks noChangeArrowheads="1"/>
            </p:cNvSpPr>
            <p:nvPr/>
          </p:nvSpPr>
          <p:spPr bwMode="auto">
            <a:xfrm>
              <a:off x="2352" y="185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4043" name="Group 14"/>
            <p:cNvGrpSpPr/>
            <p:nvPr/>
          </p:nvGrpSpPr>
          <p:grpSpPr>
            <a:xfrm>
              <a:off x="2832" y="1440"/>
              <a:ext cx="624" cy="1296"/>
              <a:chOff x="2832" y="1440"/>
              <a:chExt cx="624" cy="1296"/>
            </a:xfrm>
          </p:grpSpPr>
          <p:sp>
            <p:nvSpPr>
              <p:cNvPr id="34825" name="Rectangle 15"/>
              <p:cNvSpPr>
                <a:spLocks noChangeArrowheads="1"/>
              </p:cNvSpPr>
              <p:nvPr/>
            </p:nvSpPr>
            <p:spPr bwMode="auto">
              <a:xfrm>
                <a:off x="3024"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26" name="Line 16"/>
              <p:cNvSpPr>
                <a:spLocks noChangeShapeType="1"/>
              </p:cNvSpPr>
              <p:nvPr/>
            </p:nvSpPr>
            <p:spPr bwMode="auto">
              <a:xfrm>
                <a:off x="3024"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27" name="Line 17"/>
              <p:cNvSpPr>
                <a:spLocks noChangeShapeType="1"/>
              </p:cNvSpPr>
              <p:nvPr/>
            </p:nvSpPr>
            <p:spPr bwMode="auto">
              <a:xfrm>
                <a:off x="3024"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28" name="Line 18"/>
              <p:cNvSpPr>
                <a:spLocks noChangeShapeType="1"/>
              </p:cNvSpPr>
              <p:nvPr/>
            </p:nvSpPr>
            <p:spPr bwMode="auto">
              <a:xfrm>
                <a:off x="3024"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29" name="Line 19"/>
              <p:cNvSpPr>
                <a:spLocks noChangeShapeType="1"/>
              </p:cNvSpPr>
              <p:nvPr/>
            </p:nvSpPr>
            <p:spPr bwMode="auto">
              <a:xfrm>
                <a:off x="2832"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30" name="Text Box 20"/>
              <p:cNvSpPr txBox="1">
                <a:spLocks noChangeArrowheads="1"/>
              </p:cNvSpPr>
              <p:nvPr/>
            </p:nvSpPr>
            <p:spPr bwMode="auto">
              <a:xfrm>
                <a:off x="3072"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31" name="Line 21"/>
              <p:cNvSpPr>
                <a:spLocks noChangeShapeType="1"/>
              </p:cNvSpPr>
              <p:nvPr/>
            </p:nvSpPr>
            <p:spPr bwMode="auto">
              <a:xfrm>
                <a:off x="2832" y="1968"/>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832" name="Text Box 22"/>
              <p:cNvSpPr txBox="1">
                <a:spLocks noChangeArrowheads="1"/>
              </p:cNvSpPr>
              <p:nvPr/>
            </p:nvSpPr>
            <p:spPr bwMode="auto">
              <a:xfrm>
                <a:off x="3072"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矩形 20"/>
          <p:cNvSpPr>
            <a:spLocks noChangeArrowheads="1"/>
          </p:cNvSpPr>
          <p:nvPr/>
        </p:nvSpPr>
        <p:spPr bwMode="auto">
          <a:xfrm>
            <a:off x="0" y="1628775"/>
            <a:ext cx="6057900" cy="3960813"/>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矩形 21"/>
          <p:cNvSpPr/>
          <p:nvPr/>
        </p:nvSpPr>
        <p:spPr bwMode="auto">
          <a:xfrm>
            <a:off x="6202363" y="1628775"/>
            <a:ext cx="2941638" cy="39608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空心弧 22"/>
          <p:cNvSpPr/>
          <p:nvPr/>
        </p:nvSpPr>
        <p:spPr bwMode="auto">
          <a:xfrm flipV="1">
            <a:off x="5654675" y="5035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013"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清空顺序栈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35843" name="Rectangle 7"/>
          <p:cNvSpPr>
            <a:spLocks noChangeArrowheads="1"/>
          </p:cNvSpPr>
          <p:nvPr/>
        </p:nvSpPr>
        <p:spPr bwMode="auto">
          <a:xfrm>
            <a:off x="536575" y="2251075"/>
            <a:ext cx="5056188"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ClearStack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S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45063" name="Group 9"/>
          <p:cNvGrpSpPr/>
          <p:nvPr/>
        </p:nvGrpSpPr>
        <p:grpSpPr>
          <a:xfrm>
            <a:off x="6356350" y="2525713"/>
            <a:ext cx="2300288" cy="2166937"/>
            <a:chOff x="207" y="614"/>
            <a:chExt cx="1449" cy="1365"/>
          </a:xfrm>
        </p:grpSpPr>
        <p:sp>
          <p:nvSpPr>
            <p:cNvPr id="35846" name="Text Box 10"/>
            <p:cNvSpPr txBox="1">
              <a:spLocks noChangeArrowheads="1"/>
            </p:cNvSpPr>
            <p:nvPr/>
          </p:nvSpPr>
          <p:spPr bwMode="auto">
            <a:xfrm>
              <a:off x="207" y="1729"/>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nvGrpSpPr>
            <p:cNvPr id="45067" name="Group 11"/>
            <p:cNvGrpSpPr/>
            <p:nvPr/>
          </p:nvGrpSpPr>
          <p:grpSpPr>
            <a:xfrm>
              <a:off x="264" y="614"/>
              <a:ext cx="1392" cy="1306"/>
              <a:chOff x="-240" y="624"/>
              <a:chExt cx="1392" cy="1306"/>
            </a:xfrm>
          </p:grpSpPr>
          <p:sp>
            <p:nvSpPr>
              <p:cNvPr id="35848" name="Rectangle 12"/>
              <p:cNvSpPr>
                <a:spLocks noChangeArrowheads="1"/>
              </p:cNvSpPr>
              <p:nvPr/>
            </p:nvSpPr>
            <p:spPr bwMode="auto">
              <a:xfrm>
                <a:off x="528" y="624"/>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9" name="Line 13"/>
              <p:cNvSpPr>
                <a:spLocks noChangeShapeType="1"/>
              </p:cNvSpPr>
              <p:nvPr/>
            </p:nvSpPr>
            <p:spPr bwMode="auto">
              <a:xfrm>
                <a:off x="528" y="129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0" name="Line 14"/>
              <p:cNvSpPr>
                <a:spLocks noChangeShapeType="1"/>
              </p:cNvSpPr>
              <p:nvPr/>
            </p:nvSpPr>
            <p:spPr bwMode="auto">
              <a:xfrm>
                <a:off x="528" y="1584"/>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1" name="Line 15"/>
              <p:cNvSpPr>
                <a:spLocks noChangeShapeType="1"/>
              </p:cNvSpPr>
              <p:nvPr/>
            </p:nvSpPr>
            <p:spPr bwMode="auto">
              <a:xfrm>
                <a:off x="528" y="96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2" name="Line 16"/>
              <p:cNvSpPr>
                <a:spLocks noChangeShapeType="1"/>
              </p:cNvSpPr>
              <p:nvPr/>
            </p:nvSpPr>
            <p:spPr bwMode="auto">
              <a:xfrm>
                <a:off x="288" y="1728"/>
                <a:ext cx="240"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3" name="Line 17"/>
              <p:cNvSpPr>
                <a:spLocks noChangeShapeType="1"/>
              </p:cNvSpPr>
              <p:nvPr/>
            </p:nvSpPr>
            <p:spPr bwMode="auto">
              <a:xfrm>
                <a:off x="288" y="1872"/>
                <a:ext cx="240"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4" name="Text Box 18"/>
              <p:cNvSpPr txBox="1">
                <a:spLocks noChangeArrowheads="1"/>
              </p:cNvSpPr>
              <p:nvPr/>
            </p:nvSpPr>
            <p:spPr bwMode="auto">
              <a:xfrm>
                <a:off x="-240" y="161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5" name="Text Box 19"/>
              <p:cNvSpPr txBox="1">
                <a:spLocks noChangeArrowheads="1"/>
              </p:cNvSpPr>
              <p:nvPr/>
            </p:nvSpPr>
            <p:spPr bwMode="auto">
              <a:xfrm>
                <a:off x="960" y="67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6" name="Text Box 20"/>
              <p:cNvSpPr txBox="1">
                <a:spLocks noChangeArrowheads="1"/>
              </p:cNvSpPr>
              <p:nvPr/>
            </p:nvSpPr>
            <p:spPr bwMode="auto">
              <a:xfrm>
                <a:off x="960" y="134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7" name="Text Box 21"/>
              <p:cNvSpPr txBox="1">
                <a:spLocks noChangeArrowheads="1"/>
              </p:cNvSpPr>
              <p:nvPr/>
            </p:nvSpPr>
            <p:spPr bwMode="auto">
              <a:xfrm>
                <a:off x="960" y="100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8" name="Text Box 22"/>
              <p:cNvSpPr txBox="1">
                <a:spLocks noChangeArrowheads="1"/>
              </p:cNvSpPr>
              <p:nvPr/>
            </p:nvSpPr>
            <p:spPr bwMode="auto">
              <a:xfrm>
                <a:off x="960" y="168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24" name="空心弧 23"/>
          <p:cNvSpPr/>
          <p:nvPr/>
        </p:nvSpPr>
        <p:spPr bwMode="auto">
          <a:xfrm flipV="1">
            <a:off x="5654675" y="5035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5" name="空心弧 24"/>
          <p:cNvSpPr/>
          <p:nvPr/>
        </p:nvSpPr>
        <p:spPr bwMode="auto">
          <a:xfrm flipV="1">
            <a:off x="5654675" y="4908550"/>
            <a:ext cx="950913" cy="387350"/>
          </a:xfrm>
          <a:prstGeom prst="blockArc">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矩形 6"/>
          <p:cNvSpPr>
            <a:spLocks noChangeArrowheads="1"/>
          </p:cNvSpPr>
          <p:nvPr/>
        </p:nvSpPr>
        <p:spPr bwMode="auto">
          <a:xfrm>
            <a:off x="0" y="1125538"/>
            <a:ext cx="9144000" cy="5256213"/>
          </a:xfrm>
          <a:prstGeom prst="rect">
            <a:avLst/>
          </a:pr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867" name="Rectangle 22"/>
          <p:cNvSpPr>
            <a:spLocks noChangeArrowheads="1"/>
          </p:cNvSpPr>
          <p:nvPr/>
        </p:nvSpPr>
        <p:spPr bwMode="auto">
          <a:xfrm>
            <a:off x="468313" y="1125538"/>
            <a:ext cx="77724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DestroyStack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&amp;S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delete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S.stacksize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0;</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S.base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NULL;</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4036"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销毁顺序栈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bwMode="auto">
          <a:xfrm>
            <a:off x="5219700" y="1125538"/>
            <a:ext cx="3924300" cy="2389188"/>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59"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顺序栈进栈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37891" name="Rectangle 4"/>
          <p:cNvSpPr>
            <a:spLocks noChangeArrowheads="1"/>
          </p:cNvSpPr>
          <p:nvPr/>
        </p:nvSpPr>
        <p:spPr bwMode="auto">
          <a:xfrm>
            <a:off x="0" y="1125538"/>
            <a:ext cx="5003800" cy="2389188"/>
          </a:xfrm>
          <a:prstGeom prst="rect">
            <a:avLst/>
          </a:prstGeom>
          <a:solidFill>
            <a:srgbClr val="D4E6F4"/>
          </a:solidFill>
          <a:ln>
            <a:noFill/>
          </a:ln>
        </p:spPr>
        <p:txBody>
          <a:bodyPr anchor="ctr"/>
          <a:lstStyle>
            <a:lvl1pPr marL="609600" indent="-6096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899795" marR="0" lvl="0" indent="-6096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判断是否栈满，若满则出错</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6096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压入栈顶</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6096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栈顶指针加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41031" name="Rectangle 7"/>
          <p:cNvSpPr>
            <a:spLocks noChangeArrowheads="1"/>
          </p:cNvSpPr>
          <p:nvPr/>
        </p:nvSpPr>
        <p:spPr bwMode="auto">
          <a:xfrm>
            <a:off x="323850" y="3711575"/>
            <a:ext cx="58324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Status Push(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e)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S.top</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S.stacksize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栈满</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ERROR;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++=e;</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41032" name="AutoShape 8"/>
          <p:cNvSpPr>
            <a:spLocks noChangeArrowheads="1"/>
          </p:cNvSpPr>
          <p:nvPr/>
        </p:nvSpPr>
        <p:spPr bwMode="auto">
          <a:xfrm>
            <a:off x="5597525" y="4764088"/>
            <a:ext cx="3168650" cy="1346200"/>
          </a:xfrm>
          <a:prstGeom prst="cloudCallout">
            <a:avLst>
              <a:gd name="adj1" fmla="val -148946"/>
              <a:gd name="adj2" fmla="val 8749"/>
            </a:avLst>
          </a:prstGeom>
          <a:solidFill>
            <a:srgbClr val="D4E6F4"/>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ctr"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=e;</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47111" name="Group 9"/>
          <p:cNvGrpSpPr/>
          <p:nvPr/>
        </p:nvGrpSpPr>
        <p:grpSpPr>
          <a:xfrm>
            <a:off x="5978525" y="1320800"/>
            <a:ext cx="1828800" cy="2193925"/>
            <a:chOff x="3456" y="1440"/>
            <a:chExt cx="1152" cy="1382"/>
          </a:xfrm>
        </p:grpSpPr>
        <p:grpSp>
          <p:nvGrpSpPr>
            <p:cNvPr id="47112" name="Group 10"/>
            <p:cNvGrpSpPr/>
            <p:nvPr/>
          </p:nvGrpSpPr>
          <p:grpSpPr>
            <a:xfrm>
              <a:off x="3984" y="1440"/>
              <a:ext cx="624" cy="1296"/>
              <a:chOff x="3984" y="1440"/>
              <a:chExt cx="624" cy="1296"/>
            </a:xfrm>
          </p:grpSpPr>
          <p:sp>
            <p:nvSpPr>
              <p:cNvPr id="37897" name="Rectangle 11"/>
              <p:cNvSpPr>
                <a:spLocks noChangeArrowheads="1"/>
              </p:cNvSpPr>
              <p:nvPr/>
            </p:nvSpPr>
            <p:spPr bwMode="auto">
              <a:xfrm>
                <a:off x="4176"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8" name="Line 12"/>
              <p:cNvSpPr>
                <a:spLocks noChangeShapeType="1"/>
              </p:cNvSpPr>
              <p:nvPr/>
            </p:nvSpPr>
            <p:spPr bwMode="auto">
              <a:xfrm>
                <a:off x="4176"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9" name="Line 13"/>
              <p:cNvSpPr>
                <a:spLocks noChangeShapeType="1"/>
              </p:cNvSpPr>
              <p:nvPr/>
            </p:nvSpPr>
            <p:spPr bwMode="auto">
              <a:xfrm>
                <a:off x="4176"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0" name="Line 14"/>
              <p:cNvSpPr>
                <a:spLocks noChangeShapeType="1"/>
              </p:cNvSpPr>
              <p:nvPr/>
            </p:nvSpPr>
            <p:spPr bwMode="auto">
              <a:xfrm>
                <a:off x="4176"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1" name="Line 15"/>
              <p:cNvSpPr>
                <a:spLocks noChangeShapeType="1"/>
              </p:cNvSpPr>
              <p:nvPr/>
            </p:nvSpPr>
            <p:spPr bwMode="auto">
              <a:xfrm>
                <a:off x="3984"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2" name="Text Box 16"/>
              <p:cNvSpPr txBox="1">
                <a:spLocks noChangeArrowheads="1"/>
              </p:cNvSpPr>
              <p:nvPr/>
            </p:nvSpPr>
            <p:spPr bwMode="auto">
              <a:xfrm>
                <a:off x="422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3" name="Text Box 17"/>
              <p:cNvSpPr txBox="1">
                <a:spLocks noChangeArrowheads="1"/>
              </p:cNvSpPr>
              <p:nvPr/>
            </p:nvSpPr>
            <p:spPr bwMode="auto">
              <a:xfrm>
                <a:off x="4224"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4" name="Text Box 18"/>
              <p:cNvSpPr txBox="1">
                <a:spLocks noChangeArrowheads="1"/>
              </p:cNvSpPr>
              <p:nvPr/>
            </p:nvSpPr>
            <p:spPr bwMode="auto">
              <a:xfrm>
                <a:off x="4224" y="18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C</a:t>
                </a:r>
                <a:endPar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05" name="Line 19"/>
              <p:cNvSpPr>
                <a:spLocks noChangeShapeType="1"/>
              </p:cNvSpPr>
              <p:nvPr/>
            </p:nvSpPr>
            <p:spPr bwMode="auto">
              <a:xfrm>
                <a:off x="3984" y="1584"/>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7906" name="Text Box 20"/>
            <p:cNvSpPr txBox="1">
              <a:spLocks noChangeArrowheads="1"/>
            </p:cNvSpPr>
            <p:nvPr/>
          </p:nvSpPr>
          <p:spPr bwMode="auto">
            <a:xfrm>
              <a:off x="3456" y="1468"/>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7" name="Text Box 21"/>
            <p:cNvSpPr txBox="1">
              <a:spLocks noChangeArrowheads="1"/>
            </p:cNvSpPr>
            <p:nvPr/>
          </p:nvSpPr>
          <p:spPr bwMode="auto">
            <a:xfrm>
              <a:off x="3456" y="25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a:ln>
                  <a:noFill/>
                </a:ln>
                <a:solidFill>
                  <a:schemeClr val="folHlink"/>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1031"/>
                                        </p:tgtEl>
                                        <p:attrNameLst>
                                          <p:attrName>style.visibility</p:attrName>
                                        </p:attrNameLst>
                                      </p:cBhvr>
                                      <p:to>
                                        <p:strVal val="visible"/>
                                      </p:to>
                                    </p:set>
                                    <p:animEffect transition="in" filter="box(in)">
                                      <p:cBhvr>
                                        <p:cTn id="7" dur="500"/>
                                        <p:tgtEl>
                                          <p:spTgt spid="6410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41032"/>
                                        </p:tgtEl>
                                        <p:attrNameLst>
                                          <p:attrName>style.visibility</p:attrName>
                                        </p:attrNameLst>
                                      </p:cBhvr>
                                      <p:to>
                                        <p:strVal val="visible"/>
                                      </p:to>
                                    </p:set>
                                    <p:animEffect transition="in" filter="box(in)">
                                      <p:cBhvr>
                                        <p:cTn id="12" dur="2000"/>
                                        <p:tgtEl>
                                          <p:spTgt spid="64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1" grpId="0"/>
      <p:bldP spid="641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矩形 2"/>
          <p:cNvSpPr>
            <a:spLocks noChangeArrowheads="1"/>
          </p:cNvSpPr>
          <p:nvPr/>
        </p:nvSpPr>
        <p:spPr bwMode="auto">
          <a:xfrm>
            <a:off x="6381750" y="1035050"/>
            <a:ext cx="2762250" cy="2278063"/>
          </a:xfrm>
          <a:prstGeom prst="rect">
            <a:avLst/>
          </a:pr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5" name="Rectangle 4"/>
          <p:cNvSpPr>
            <a:spLocks noChangeArrowheads="1"/>
          </p:cNvSpPr>
          <p:nvPr/>
        </p:nvSpPr>
        <p:spPr bwMode="auto">
          <a:xfrm>
            <a:off x="0" y="1052513"/>
            <a:ext cx="6151563" cy="2247900"/>
          </a:xfrm>
          <a:prstGeom prst="rect">
            <a:avLst/>
          </a:prstGeom>
          <a:solidFill>
            <a:srgbClr val="D4E6F4"/>
          </a:solidFill>
          <a:ln>
            <a:noFill/>
          </a:ln>
        </p:spPr>
        <p:txBody>
          <a:bodyPr anchor="ctr"/>
          <a:lstStyle>
            <a:lvl1pPr marL="609600" indent="-6096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899795" marR="0" lvl="0" indent="-6096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判断是否栈空，若空则出错</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6096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获取栈顶元素</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6096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栈顶指针减</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42054" name="Rectangle 6"/>
          <p:cNvSpPr>
            <a:spLocks noChangeArrowheads="1"/>
          </p:cNvSpPr>
          <p:nvPr/>
        </p:nvSpPr>
        <p:spPr bwMode="auto">
          <a:xfrm>
            <a:off x="230188" y="3544888"/>
            <a:ext cx="86407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Status Pop( </a:t>
            </a:r>
            <a:r>
              <a:rPr kumimoji="0" lang="en-US" altLang="zh-CN" sz="26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6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&amp;e)  </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en-US" altLang="zh-CN" sz="2600" b="0" i="0" u="none" strike="noStrike" kern="1200" cap="none" spc="0" normalizeH="0" baseline="0" noProof="0" dirty="0" err="1">
                <a:ln>
                  <a:noFill/>
                </a:ln>
                <a:solidFill>
                  <a:schemeClr val="tx1"/>
                </a:solidFill>
                <a:effectLst/>
                <a:uLnTx/>
                <a:uFillTx/>
                <a:latin typeface="+mn-lt"/>
                <a:ea typeface="+mn-ea"/>
                <a:cs typeface="+mn-ea"/>
                <a:sym typeface="+mn-lt"/>
              </a:rPr>
              <a:t>S.top</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6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 // </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栈空</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return ERROR; 	</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rgbClr val="FF0000"/>
                </a:solidFill>
                <a:effectLst/>
                <a:uLnTx/>
                <a:uFillTx/>
                <a:latin typeface="+mn-lt"/>
                <a:ea typeface="+mn-ea"/>
                <a:cs typeface="+mn-ea"/>
                <a:sym typeface="+mn-lt"/>
              </a:rPr>
              <a:t>e</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6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6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42055" name="AutoShape 7"/>
          <p:cNvSpPr>
            <a:spLocks noChangeArrowheads="1"/>
          </p:cNvSpPr>
          <p:nvPr/>
        </p:nvSpPr>
        <p:spPr bwMode="auto">
          <a:xfrm>
            <a:off x="5403850" y="4759325"/>
            <a:ext cx="3168650" cy="1368425"/>
          </a:xfrm>
          <a:prstGeom prst="cloudCallout">
            <a:avLst>
              <a:gd name="adj1" fmla="val -138636"/>
              <a:gd name="adj2" fmla="val 6966"/>
            </a:avLst>
          </a:prstGeom>
          <a:solidFill>
            <a:srgbClr val="D4E6F4"/>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ctr"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ctr"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e=*</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48134" name="Group 8"/>
          <p:cNvGrpSpPr/>
          <p:nvPr/>
        </p:nvGrpSpPr>
        <p:grpSpPr>
          <a:xfrm>
            <a:off x="6457950" y="1169988"/>
            <a:ext cx="1887538" cy="2155825"/>
            <a:chOff x="3419" y="1440"/>
            <a:chExt cx="1189" cy="1358"/>
          </a:xfrm>
        </p:grpSpPr>
        <p:grpSp>
          <p:nvGrpSpPr>
            <p:cNvPr id="48136" name="Group 9"/>
            <p:cNvGrpSpPr/>
            <p:nvPr/>
          </p:nvGrpSpPr>
          <p:grpSpPr>
            <a:xfrm>
              <a:off x="3984" y="1440"/>
              <a:ext cx="624" cy="1296"/>
              <a:chOff x="3984" y="1440"/>
              <a:chExt cx="624" cy="1296"/>
            </a:xfrm>
          </p:grpSpPr>
          <p:sp>
            <p:nvSpPr>
              <p:cNvPr id="38921" name="Rectangle 10"/>
              <p:cNvSpPr>
                <a:spLocks noChangeArrowheads="1"/>
              </p:cNvSpPr>
              <p:nvPr/>
            </p:nvSpPr>
            <p:spPr bwMode="auto">
              <a:xfrm>
                <a:off x="4176"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2" name="Line 11"/>
              <p:cNvSpPr>
                <a:spLocks noChangeShapeType="1"/>
              </p:cNvSpPr>
              <p:nvPr/>
            </p:nvSpPr>
            <p:spPr bwMode="auto">
              <a:xfrm>
                <a:off x="4176"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3" name="Line 12"/>
              <p:cNvSpPr>
                <a:spLocks noChangeShapeType="1"/>
              </p:cNvSpPr>
              <p:nvPr/>
            </p:nvSpPr>
            <p:spPr bwMode="auto">
              <a:xfrm>
                <a:off x="4176"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4" name="Line 13"/>
              <p:cNvSpPr>
                <a:spLocks noChangeShapeType="1"/>
              </p:cNvSpPr>
              <p:nvPr/>
            </p:nvSpPr>
            <p:spPr bwMode="auto">
              <a:xfrm>
                <a:off x="4176"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5" name="Line 14"/>
              <p:cNvSpPr>
                <a:spLocks noChangeShapeType="1"/>
              </p:cNvSpPr>
              <p:nvPr/>
            </p:nvSpPr>
            <p:spPr bwMode="auto">
              <a:xfrm>
                <a:off x="3984"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6" name="Text Box 15"/>
              <p:cNvSpPr txBox="1">
                <a:spLocks noChangeArrowheads="1"/>
              </p:cNvSpPr>
              <p:nvPr/>
            </p:nvSpPr>
            <p:spPr bwMode="auto">
              <a:xfrm>
                <a:off x="422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7" name="Text Box 16"/>
              <p:cNvSpPr txBox="1">
                <a:spLocks noChangeArrowheads="1"/>
              </p:cNvSpPr>
              <p:nvPr/>
            </p:nvSpPr>
            <p:spPr bwMode="auto">
              <a:xfrm>
                <a:off x="4224"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928" name="Text Box 17"/>
              <p:cNvSpPr txBox="1">
                <a:spLocks noChangeArrowheads="1"/>
              </p:cNvSpPr>
              <p:nvPr/>
            </p:nvSpPr>
            <p:spPr bwMode="auto">
              <a:xfrm>
                <a:off x="4224" y="18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9" name="Line 18"/>
              <p:cNvSpPr>
                <a:spLocks noChangeShapeType="1"/>
              </p:cNvSpPr>
              <p:nvPr/>
            </p:nvSpPr>
            <p:spPr bwMode="auto">
              <a:xfrm>
                <a:off x="3984" y="1584"/>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8930" name="Text Box 19"/>
            <p:cNvSpPr txBox="1">
              <a:spLocks noChangeArrowheads="1"/>
            </p:cNvSpPr>
            <p:nvPr/>
          </p:nvSpPr>
          <p:spPr bwMode="auto">
            <a:xfrm>
              <a:off x="3456" y="1468"/>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1" name="Text Box 20"/>
            <p:cNvSpPr txBox="1">
              <a:spLocks noChangeArrowheads="1"/>
            </p:cNvSpPr>
            <p:nvPr/>
          </p:nvSpPr>
          <p:spPr bwMode="auto">
            <a:xfrm>
              <a:off x="3419" y="2548"/>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dirty="0">
                <a:ln>
                  <a:noFill/>
                </a:ln>
                <a:solidFill>
                  <a:schemeClr val="folHlink"/>
                </a:solidFill>
                <a:effectLst/>
                <a:uLnTx/>
                <a:uFillTx/>
                <a:latin typeface="+mn-lt"/>
                <a:ea typeface="+mn-ea"/>
                <a:cs typeface="+mn-ea"/>
                <a:sym typeface="+mn-lt"/>
              </a:endParaRPr>
            </a:p>
          </p:txBody>
        </p:sp>
      </p:grpSp>
      <p:sp>
        <p:nvSpPr>
          <p:cNvPr id="46087"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顺序栈出栈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2054"/>
                                        </p:tgtEl>
                                        <p:attrNameLst>
                                          <p:attrName>style.visibility</p:attrName>
                                        </p:attrNameLst>
                                      </p:cBhvr>
                                      <p:to>
                                        <p:strVal val="visible"/>
                                      </p:to>
                                    </p:set>
                                    <p:animEffect transition="in" filter="box(in)">
                                      <p:cBhvr>
                                        <p:cTn id="7" dur="500"/>
                                        <p:tgtEl>
                                          <p:spTgt spid="6420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42055"/>
                                        </p:tgtEl>
                                        <p:attrNameLst>
                                          <p:attrName>style.visibility</p:attrName>
                                        </p:attrNameLst>
                                      </p:cBhvr>
                                      <p:to>
                                        <p:strVal val="visible"/>
                                      </p:to>
                                    </p:set>
                                    <p:animEffect transition="in" filter="box(in)">
                                      <p:cBhvr>
                                        <p:cTn id="12" dur="2000"/>
                                        <p:tgtEl>
                                          <p:spTgt spid="64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4" grpId="0"/>
      <p:bldP spid="6420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矩形 26"/>
          <p:cNvSpPr/>
          <p:nvPr/>
        </p:nvSpPr>
        <p:spPr bwMode="auto">
          <a:xfrm>
            <a:off x="6835775" y="1125538"/>
            <a:ext cx="2308225" cy="2389188"/>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07"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取顺序栈栈顶元素</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39939" name="Rectangle 10"/>
          <p:cNvSpPr>
            <a:spLocks noChangeArrowheads="1"/>
          </p:cNvSpPr>
          <p:nvPr/>
        </p:nvSpPr>
        <p:spPr bwMode="auto">
          <a:xfrm>
            <a:off x="0" y="1128713"/>
            <a:ext cx="6694488" cy="2386013"/>
          </a:xfrm>
          <a:prstGeom prst="rect">
            <a:avLst/>
          </a:prstGeom>
          <a:solidFill>
            <a:srgbClr val="CCCCFF"/>
          </a:solidFill>
          <a:ln>
            <a:noFill/>
          </a:ln>
        </p:spPr>
        <p:txBody>
          <a:bodyPr/>
          <a:lstStyle>
            <a:lvl1pPr marL="609600" indent="-6096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899795" marR="0" lvl="0" indent="-6096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arenBoth"/>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判断是否空栈，若空则返回错误</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6096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arenBoth"/>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否则通过栈顶指针获取栈顶元素</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6348" name="Rectangle 12"/>
          <p:cNvSpPr>
            <a:spLocks noChangeArrowheads="1"/>
          </p:cNvSpPr>
          <p:nvPr/>
        </p:nvSpPr>
        <p:spPr bwMode="auto">
          <a:xfrm>
            <a:off x="290513" y="3716338"/>
            <a:ext cx="842486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GetTop</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SqStack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S,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&amp;e)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S.top</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S.base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return ERROR; 	//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栈空</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e = *( </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 1 );</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6349" name="AutoShape 13"/>
          <p:cNvSpPr>
            <a:spLocks noChangeArrowheads="1"/>
          </p:cNvSpPr>
          <p:nvPr/>
        </p:nvSpPr>
        <p:spPr bwMode="auto">
          <a:xfrm>
            <a:off x="3114675" y="5084763"/>
            <a:ext cx="5245100" cy="1423988"/>
          </a:xfrm>
          <a:prstGeom prst="cloudCallout">
            <a:avLst>
              <a:gd name="adj1" fmla="val -50398"/>
              <a:gd name="adj2" fmla="val -40843"/>
            </a:avLst>
          </a:prstGeom>
          <a:solidFill>
            <a:srgbClr val="CCCCFF"/>
          </a:solidFill>
          <a:ln>
            <a:noFill/>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e = *(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S.top</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 ???</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49159" name="Group 14"/>
          <p:cNvGrpSpPr/>
          <p:nvPr/>
        </p:nvGrpSpPr>
        <p:grpSpPr>
          <a:xfrm>
            <a:off x="6727825" y="1171575"/>
            <a:ext cx="1936750" cy="2179638"/>
            <a:chOff x="3388" y="1440"/>
            <a:chExt cx="1220" cy="1373"/>
          </a:xfrm>
        </p:grpSpPr>
        <p:grpSp>
          <p:nvGrpSpPr>
            <p:cNvPr id="49166" name="Group 15"/>
            <p:cNvGrpSpPr/>
            <p:nvPr/>
          </p:nvGrpSpPr>
          <p:grpSpPr>
            <a:xfrm>
              <a:off x="3984" y="1440"/>
              <a:ext cx="624" cy="1296"/>
              <a:chOff x="3984" y="1440"/>
              <a:chExt cx="624" cy="1296"/>
            </a:xfrm>
          </p:grpSpPr>
          <p:sp>
            <p:nvSpPr>
              <p:cNvPr id="39945" name="Rectangle 16"/>
              <p:cNvSpPr>
                <a:spLocks noChangeArrowheads="1"/>
              </p:cNvSpPr>
              <p:nvPr/>
            </p:nvSpPr>
            <p:spPr bwMode="auto">
              <a:xfrm>
                <a:off x="4176" y="1440"/>
                <a:ext cx="432" cy="1296"/>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46" name="Line 17"/>
              <p:cNvSpPr>
                <a:spLocks noChangeShapeType="1"/>
              </p:cNvSpPr>
              <p:nvPr/>
            </p:nvSpPr>
            <p:spPr bwMode="auto">
              <a:xfrm>
                <a:off x="4176" y="211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47" name="Line 18"/>
              <p:cNvSpPr>
                <a:spLocks noChangeShapeType="1"/>
              </p:cNvSpPr>
              <p:nvPr/>
            </p:nvSpPr>
            <p:spPr bwMode="auto">
              <a:xfrm>
                <a:off x="4176" y="2400"/>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48" name="Line 19"/>
              <p:cNvSpPr>
                <a:spLocks noChangeShapeType="1"/>
              </p:cNvSpPr>
              <p:nvPr/>
            </p:nvSpPr>
            <p:spPr bwMode="auto">
              <a:xfrm>
                <a:off x="4176" y="1776"/>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49" name="Line 20"/>
              <p:cNvSpPr>
                <a:spLocks noChangeShapeType="1"/>
              </p:cNvSpPr>
              <p:nvPr/>
            </p:nvSpPr>
            <p:spPr bwMode="auto">
              <a:xfrm>
                <a:off x="3984" y="2688"/>
                <a:ext cx="192" cy="0"/>
              </a:xfrm>
              <a:prstGeom prst="line">
                <a:avLst/>
              </a:prstGeom>
              <a:noFill/>
              <a:ln w="19050">
                <a:solidFill>
                  <a:schemeClr val="fo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50" name="Text Box 21"/>
              <p:cNvSpPr txBox="1">
                <a:spLocks noChangeArrowheads="1"/>
              </p:cNvSpPr>
              <p:nvPr/>
            </p:nvSpPr>
            <p:spPr bwMode="auto">
              <a:xfrm>
                <a:off x="422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51" name="Text Box 22"/>
              <p:cNvSpPr txBox="1">
                <a:spLocks noChangeArrowheads="1"/>
              </p:cNvSpPr>
              <p:nvPr/>
            </p:nvSpPr>
            <p:spPr bwMode="auto">
              <a:xfrm>
                <a:off x="4224"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52" name="Text Box 23"/>
              <p:cNvSpPr txBox="1">
                <a:spLocks noChangeArrowheads="1"/>
              </p:cNvSpPr>
              <p:nvPr/>
            </p:nvSpPr>
            <p:spPr bwMode="auto">
              <a:xfrm>
                <a:off x="4224" y="18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53" name="Line 24"/>
              <p:cNvSpPr>
                <a:spLocks noChangeShapeType="1"/>
              </p:cNvSpPr>
              <p:nvPr/>
            </p:nvSpPr>
            <p:spPr bwMode="auto">
              <a:xfrm>
                <a:off x="3984" y="1584"/>
                <a:ext cx="19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9954" name="Text Box 25"/>
            <p:cNvSpPr txBox="1">
              <a:spLocks noChangeArrowheads="1"/>
            </p:cNvSpPr>
            <p:nvPr/>
          </p:nvSpPr>
          <p:spPr bwMode="auto">
            <a:xfrm>
              <a:off x="3456" y="1468"/>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top</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955" name="Text Box 26"/>
            <p:cNvSpPr txBox="1">
              <a:spLocks noChangeArrowheads="1"/>
            </p:cNvSpPr>
            <p:nvPr/>
          </p:nvSpPr>
          <p:spPr bwMode="auto">
            <a:xfrm>
              <a:off x="3388" y="2563"/>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folHlink"/>
                  </a:solidFill>
                  <a:effectLst/>
                  <a:uLnTx/>
                  <a:uFillTx/>
                  <a:latin typeface="+mn-lt"/>
                  <a:ea typeface="+mn-ea"/>
                  <a:cs typeface="+mn-ea"/>
                  <a:sym typeface="+mn-lt"/>
                </a:rPr>
                <a:t>base</a:t>
              </a:r>
              <a:endParaRPr kumimoji="0" lang="en-US" altLang="zh-CN" sz="2000" b="1" i="0" u="none" strike="noStrike" kern="1200" cap="none" spc="0" normalizeH="0" baseline="0" noProof="0" dirty="0">
                <a:ln>
                  <a:noFill/>
                </a:ln>
                <a:solidFill>
                  <a:schemeClr val="folHlink"/>
                </a:solidFill>
                <a:effectLst/>
                <a:uLnTx/>
                <a:uFillTx/>
                <a:latin typeface="+mn-lt"/>
                <a:ea typeface="+mn-ea"/>
                <a:cs typeface="+mn-ea"/>
                <a:sym typeface="+mn-lt"/>
              </a:endParaRPr>
            </a:p>
          </p:txBody>
        </p:sp>
      </p:grpSp>
      <p:sp>
        <p:nvSpPr>
          <p:cNvPr id="47112" name="矩形 2"/>
          <p:cNvSpPr>
            <a:spLocks noChangeArrowheads="1"/>
          </p:cNvSpPr>
          <p:nvPr/>
        </p:nvSpPr>
        <p:spPr bwMode="auto">
          <a:xfrm>
            <a:off x="0" y="2268538"/>
            <a:ext cx="6694488" cy="460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13" name="矩形 22"/>
          <p:cNvSpPr>
            <a:spLocks noChangeArrowheads="1"/>
          </p:cNvSpPr>
          <p:nvPr/>
        </p:nvSpPr>
        <p:spPr bwMode="auto">
          <a:xfrm>
            <a:off x="0" y="2457450"/>
            <a:ext cx="6694488" cy="460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14" name="矩形 23"/>
          <p:cNvSpPr>
            <a:spLocks noChangeArrowheads="1"/>
          </p:cNvSpPr>
          <p:nvPr/>
        </p:nvSpPr>
        <p:spPr bwMode="auto">
          <a:xfrm>
            <a:off x="0" y="2616200"/>
            <a:ext cx="6694488" cy="444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15" name="矩形 24"/>
          <p:cNvSpPr>
            <a:spLocks noChangeArrowheads="1"/>
          </p:cNvSpPr>
          <p:nvPr/>
        </p:nvSpPr>
        <p:spPr bwMode="auto">
          <a:xfrm>
            <a:off x="0" y="2794000"/>
            <a:ext cx="6694488" cy="460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16" name="矩形 25"/>
          <p:cNvSpPr>
            <a:spLocks noChangeArrowheads="1"/>
          </p:cNvSpPr>
          <p:nvPr/>
        </p:nvSpPr>
        <p:spPr bwMode="auto">
          <a:xfrm>
            <a:off x="0" y="3000375"/>
            <a:ext cx="6694488" cy="444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17" name="矩形 27"/>
          <p:cNvSpPr>
            <a:spLocks noChangeArrowheads="1"/>
          </p:cNvSpPr>
          <p:nvPr/>
        </p:nvSpPr>
        <p:spPr bwMode="auto">
          <a:xfrm>
            <a:off x="0" y="3233738"/>
            <a:ext cx="6694488" cy="460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6348"/>
                                        </p:tgtEl>
                                        <p:attrNameLst>
                                          <p:attrName>style.visibility</p:attrName>
                                        </p:attrNameLst>
                                      </p:cBhvr>
                                      <p:to>
                                        <p:strVal val="visible"/>
                                      </p:to>
                                    </p:set>
                                    <p:animEffect transition="in" filter="box(in)">
                                      <p:cBhvr>
                                        <p:cTn id="7" dur="500"/>
                                        <p:tgtEl>
                                          <p:spTgt spid="52634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26349"/>
                                        </p:tgtEl>
                                        <p:attrNameLst>
                                          <p:attrName>style.visibility</p:attrName>
                                        </p:attrNameLst>
                                      </p:cBhvr>
                                      <p:to>
                                        <p:strVal val="visible"/>
                                      </p:to>
                                    </p:set>
                                    <p:animEffect transition="in" filter="box(in)">
                                      <p:cBhvr>
                                        <p:cTn id="12" dur="2000"/>
                                        <p:tgtEl>
                                          <p:spTgt spid="526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8" grpId="0"/>
      <p:bldP spid="5263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9654" name="Rectangle 6"/>
          <p:cNvSpPr>
            <a:spLocks noChangeArrowheads="1"/>
          </p:cNvSpPr>
          <p:nvPr/>
        </p:nvSpPr>
        <p:spPr bwMode="auto">
          <a:xfrm>
            <a:off x="466725" y="3783013"/>
            <a:ext cx="6626225" cy="1250950"/>
          </a:xfrm>
          <a:prstGeom prst="rect">
            <a:avLst/>
          </a:prstGeom>
          <a:solidFill>
            <a:srgbClr val="D4E6F4"/>
          </a:solidFill>
          <a:ln w="38100">
            <a:noFill/>
            <a:miter lim="800000"/>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435612</a:t>
            </a:r>
            <a:r>
              <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rPr>
              <a:t>中到了</a:t>
            </a: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12</a:t>
            </a:r>
            <a:r>
              <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rPr>
              <a:t>顺序不能实现；</a:t>
            </a:r>
            <a:endPar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135426</a:t>
            </a:r>
            <a:r>
              <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rPr>
              <a:t>可以实现。</a:t>
            </a:r>
            <a:endPar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40964" name="Rectangle 7"/>
          <p:cNvSpPr>
            <a:spLocks noChangeArrowheads="1"/>
          </p:cNvSpPr>
          <p:nvPr/>
        </p:nvSpPr>
        <p:spPr bwMode="auto">
          <a:xfrm>
            <a:off x="2500313" y="1835150"/>
            <a:ext cx="6310313" cy="1346200"/>
          </a:xfrm>
          <a:prstGeom prst="rect">
            <a:avLst/>
          </a:prstGeom>
          <a:noFill/>
          <a:ln w="28575">
            <a:solidFill>
              <a:schemeClr val="bg2">
                <a:lumMod val="40000"/>
                <a:lumOff val="60000"/>
              </a:schemeClr>
            </a:solidFill>
            <a:miter lim="800000"/>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53975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1.</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如果一个栈的输入序列为</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123456</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，能否得到</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435612</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和</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135426</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的出栈序列？</a:t>
            </a:r>
            <a:endPar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40965" name="Rectangle 8"/>
          <p:cNvSpPr>
            <a:spLocks noChangeArrowheads="1"/>
          </p:cNvSpPr>
          <p:nvPr/>
        </p:nvSpPr>
        <p:spPr bwMode="auto">
          <a:xfrm>
            <a:off x="903288" y="16033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 name="Freeform 5"/>
          <p:cNvSpPr/>
          <p:nvPr/>
        </p:nvSpPr>
        <p:spPr bwMode="auto">
          <a:xfrm>
            <a:off x="466725" y="1412875"/>
            <a:ext cx="1155700" cy="1768475"/>
          </a:xfrm>
          <a:custGeom>
            <a:avLst/>
            <a:gdLst>
              <a:gd name="T0" fmla="*/ 281 w 293"/>
              <a:gd name="T1" fmla="*/ 166 h 450"/>
              <a:gd name="T2" fmla="*/ 293 w 293"/>
              <a:gd name="T3" fmla="*/ 154 h 450"/>
              <a:gd name="T4" fmla="*/ 281 w 293"/>
              <a:gd name="T5" fmla="*/ 142 h 450"/>
              <a:gd name="T6" fmla="*/ 270 w 293"/>
              <a:gd name="T7" fmla="*/ 142 h 450"/>
              <a:gd name="T8" fmla="*/ 270 w 293"/>
              <a:gd name="T9" fmla="*/ 24 h 450"/>
              <a:gd name="T10" fmla="*/ 281 w 293"/>
              <a:gd name="T11" fmla="*/ 24 h 450"/>
              <a:gd name="T12" fmla="*/ 293 w 293"/>
              <a:gd name="T13" fmla="*/ 12 h 450"/>
              <a:gd name="T14" fmla="*/ 281 w 293"/>
              <a:gd name="T15" fmla="*/ 0 h 450"/>
              <a:gd name="T16" fmla="*/ 12 w 293"/>
              <a:gd name="T17" fmla="*/ 0 h 450"/>
              <a:gd name="T18" fmla="*/ 0 w 293"/>
              <a:gd name="T19" fmla="*/ 12 h 450"/>
              <a:gd name="T20" fmla="*/ 12 w 293"/>
              <a:gd name="T21" fmla="*/ 24 h 450"/>
              <a:gd name="T22" fmla="*/ 22 w 293"/>
              <a:gd name="T23" fmla="*/ 24 h 450"/>
              <a:gd name="T24" fmla="*/ 22 w 293"/>
              <a:gd name="T25" fmla="*/ 142 h 450"/>
              <a:gd name="T26" fmla="*/ 12 w 293"/>
              <a:gd name="T27" fmla="*/ 142 h 450"/>
              <a:gd name="T28" fmla="*/ 0 w 293"/>
              <a:gd name="T29" fmla="*/ 154 h 450"/>
              <a:gd name="T30" fmla="*/ 12 w 293"/>
              <a:gd name="T31" fmla="*/ 166 h 450"/>
              <a:gd name="T32" fmla="*/ 22 w 293"/>
              <a:gd name="T33" fmla="*/ 166 h 450"/>
              <a:gd name="T34" fmla="*/ 22 w 293"/>
              <a:gd name="T35" fmla="*/ 284 h 450"/>
              <a:gd name="T36" fmla="*/ 12 w 293"/>
              <a:gd name="T37" fmla="*/ 284 h 450"/>
              <a:gd name="T38" fmla="*/ 0 w 293"/>
              <a:gd name="T39" fmla="*/ 296 h 450"/>
              <a:gd name="T40" fmla="*/ 12 w 293"/>
              <a:gd name="T41" fmla="*/ 308 h 450"/>
              <a:gd name="T42" fmla="*/ 22 w 293"/>
              <a:gd name="T43" fmla="*/ 308 h 450"/>
              <a:gd name="T44" fmla="*/ 22 w 293"/>
              <a:gd name="T45" fmla="*/ 426 h 450"/>
              <a:gd name="T46" fmla="*/ 12 w 293"/>
              <a:gd name="T47" fmla="*/ 426 h 450"/>
              <a:gd name="T48" fmla="*/ 0 w 293"/>
              <a:gd name="T49" fmla="*/ 438 h 450"/>
              <a:gd name="T50" fmla="*/ 12 w 293"/>
              <a:gd name="T51" fmla="*/ 450 h 450"/>
              <a:gd name="T52" fmla="*/ 281 w 293"/>
              <a:gd name="T53" fmla="*/ 450 h 450"/>
              <a:gd name="T54" fmla="*/ 293 w 293"/>
              <a:gd name="T55" fmla="*/ 438 h 450"/>
              <a:gd name="T56" fmla="*/ 281 w 293"/>
              <a:gd name="T57" fmla="*/ 426 h 450"/>
              <a:gd name="T58" fmla="*/ 270 w 293"/>
              <a:gd name="T59" fmla="*/ 426 h 450"/>
              <a:gd name="T60" fmla="*/ 270 w 293"/>
              <a:gd name="T61" fmla="*/ 308 h 450"/>
              <a:gd name="T62" fmla="*/ 281 w 293"/>
              <a:gd name="T63" fmla="*/ 308 h 450"/>
              <a:gd name="T64" fmla="*/ 293 w 293"/>
              <a:gd name="T65" fmla="*/ 296 h 450"/>
              <a:gd name="T66" fmla="*/ 281 w 293"/>
              <a:gd name="T67" fmla="*/ 284 h 450"/>
              <a:gd name="T68" fmla="*/ 270 w 293"/>
              <a:gd name="T69" fmla="*/ 284 h 450"/>
              <a:gd name="T70" fmla="*/ 270 w 293"/>
              <a:gd name="T71" fmla="*/ 166 h 450"/>
              <a:gd name="T72" fmla="*/ 281 w 293"/>
              <a:gd name="T73" fmla="*/ 16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450">
                <a:moveTo>
                  <a:pt x="281" y="166"/>
                </a:moveTo>
                <a:cubicBezTo>
                  <a:pt x="287" y="166"/>
                  <a:pt x="293" y="161"/>
                  <a:pt x="293" y="154"/>
                </a:cubicBezTo>
                <a:cubicBezTo>
                  <a:pt x="293" y="147"/>
                  <a:pt x="287" y="142"/>
                  <a:pt x="281" y="142"/>
                </a:cubicBezTo>
                <a:cubicBezTo>
                  <a:pt x="270" y="142"/>
                  <a:pt x="270" y="142"/>
                  <a:pt x="270" y="142"/>
                </a:cubicBezTo>
                <a:cubicBezTo>
                  <a:pt x="270" y="24"/>
                  <a:pt x="270" y="24"/>
                  <a:pt x="270" y="24"/>
                </a:cubicBezTo>
                <a:cubicBezTo>
                  <a:pt x="281" y="24"/>
                  <a:pt x="281" y="24"/>
                  <a:pt x="281" y="24"/>
                </a:cubicBezTo>
                <a:cubicBezTo>
                  <a:pt x="287" y="24"/>
                  <a:pt x="293" y="19"/>
                  <a:pt x="293" y="12"/>
                </a:cubicBezTo>
                <a:cubicBezTo>
                  <a:pt x="293" y="5"/>
                  <a:pt x="287" y="0"/>
                  <a:pt x="281" y="0"/>
                </a:cubicBezTo>
                <a:cubicBezTo>
                  <a:pt x="12" y="0"/>
                  <a:pt x="12" y="0"/>
                  <a:pt x="12" y="0"/>
                </a:cubicBezTo>
                <a:cubicBezTo>
                  <a:pt x="5" y="0"/>
                  <a:pt x="0" y="5"/>
                  <a:pt x="0" y="12"/>
                </a:cubicBezTo>
                <a:cubicBezTo>
                  <a:pt x="0" y="19"/>
                  <a:pt x="5" y="24"/>
                  <a:pt x="12" y="24"/>
                </a:cubicBezTo>
                <a:cubicBezTo>
                  <a:pt x="22" y="24"/>
                  <a:pt x="22" y="24"/>
                  <a:pt x="22" y="24"/>
                </a:cubicBezTo>
                <a:cubicBezTo>
                  <a:pt x="22" y="142"/>
                  <a:pt x="22" y="142"/>
                  <a:pt x="22" y="142"/>
                </a:cubicBezTo>
                <a:cubicBezTo>
                  <a:pt x="12" y="142"/>
                  <a:pt x="12" y="142"/>
                  <a:pt x="12" y="142"/>
                </a:cubicBezTo>
                <a:cubicBezTo>
                  <a:pt x="5" y="142"/>
                  <a:pt x="0" y="147"/>
                  <a:pt x="0" y="154"/>
                </a:cubicBezTo>
                <a:cubicBezTo>
                  <a:pt x="0" y="161"/>
                  <a:pt x="5" y="166"/>
                  <a:pt x="12" y="166"/>
                </a:cubicBezTo>
                <a:cubicBezTo>
                  <a:pt x="22" y="166"/>
                  <a:pt x="22" y="166"/>
                  <a:pt x="22" y="166"/>
                </a:cubicBezTo>
                <a:cubicBezTo>
                  <a:pt x="22" y="284"/>
                  <a:pt x="22" y="284"/>
                  <a:pt x="22" y="284"/>
                </a:cubicBezTo>
                <a:cubicBezTo>
                  <a:pt x="12" y="284"/>
                  <a:pt x="12" y="284"/>
                  <a:pt x="12" y="284"/>
                </a:cubicBezTo>
                <a:cubicBezTo>
                  <a:pt x="5" y="284"/>
                  <a:pt x="0" y="289"/>
                  <a:pt x="0" y="296"/>
                </a:cubicBezTo>
                <a:cubicBezTo>
                  <a:pt x="0" y="303"/>
                  <a:pt x="5" y="308"/>
                  <a:pt x="12" y="308"/>
                </a:cubicBezTo>
                <a:cubicBezTo>
                  <a:pt x="22" y="308"/>
                  <a:pt x="22" y="308"/>
                  <a:pt x="22" y="308"/>
                </a:cubicBezTo>
                <a:cubicBezTo>
                  <a:pt x="22" y="426"/>
                  <a:pt x="22" y="426"/>
                  <a:pt x="22" y="426"/>
                </a:cubicBezTo>
                <a:cubicBezTo>
                  <a:pt x="12" y="426"/>
                  <a:pt x="12" y="426"/>
                  <a:pt x="12" y="426"/>
                </a:cubicBezTo>
                <a:cubicBezTo>
                  <a:pt x="5" y="426"/>
                  <a:pt x="0" y="431"/>
                  <a:pt x="0" y="438"/>
                </a:cubicBezTo>
                <a:cubicBezTo>
                  <a:pt x="0" y="444"/>
                  <a:pt x="5" y="450"/>
                  <a:pt x="12" y="450"/>
                </a:cubicBezTo>
                <a:cubicBezTo>
                  <a:pt x="281" y="450"/>
                  <a:pt x="281" y="450"/>
                  <a:pt x="281" y="450"/>
                </a:cubicBezTo>
                <a:cubicBezTo>
                  <a:pt x="287" y="450"/>
                  <a:pt x="293" y="444"/>
                  <a:pt x="293" y="438"/>
                </a:cubicBezTo>
                <a:cubicBezTo>
                  <a:pt x="293" y="431"/>
                  <a:pt x="287" y="426"/>
                  <a:pt x="281" y="426"/>
                </a:cubicBezTo>
                <a:cubicBezTo>
                  <a:pt x="270" y="426"/>
                  <a:pt x="270" y="426"/>
                  <a:pt x="270" y="426"/>
                </a:cubicBezTo>
                <a:cubicBezTo>
                  <a:pt x="270" y="308"/>
                  <a:pt x="270" y="308"/>
                  <a:pt x="270" y="308"/>
                </a:cubicBezTo>
                <a:cubicBezTo>
                  <a:pt x="281" y="308"/>
                  <a:pt x="281" y="308"/>
                  <a:pt x="281" y="308"/>
                </a:cubicBezTo>
                <a:cubicBezTo>
                  <a:pt x="287" y="308"/>
                  <a:pt x="293" y="303"/>
                  <a:pt x="293" y="296"/>
                </a:cubicBezTo>
                <a:cubicBezTo>
                  <a:pt x="293" y="289"/>
                  <a:pt x="287" y="284"/>
                  <a:pt x="281" y="284"/>
                </a:cubicBezTo>
                <a:cubicBezTo>
                  <a:pt x="270" y="284"/>
                  <a:pt x="270" y="284"/>
                  <a:pt x="270" y="284"/>
                </a:cubicBezTo>
                <a:cubicBezTo>
                  <a:pt x="270" y="166"/>
                  <a:pt x="270" y="166"/>
                  <a:pt x="270" y="166"/>
                </a:cubicBezTo>
                <a:lnTo>
                  <a:pt x="281" y="166"/>
                </a:lnTo>
                <a:close/>
              </a:path>
            </a:pathLst>
          </a:custGeom>
          <a:solidFill>
            <a:srgbClr val="D4E6F4"/>
          </a:solidFill>
          <a:ln>
            <a:noFill/>
          </a:ln>
        </p:spPr>
        <p:txBody>
          <a:bodyPr/>
          <a:lstStyle/>
          <a:p>
            <a:pPr marL="0" marR="0" lvl="0" indent="0" algn="l" defTabSz="855980"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srgbClr val="FAFAFA"/>
              </a:solidFill>
              <a:effectLst/>
              <a:uLnTx/>
              <a:uFillTx/>
              <a:latin typeface="+mn-lt"/>
              <a:ea typeface="+mn-ea"/>
              <a:cs typeface="+mn-ea"/>
              <a:sym typeface="+mn-lt"/>
            </a:endParaRPr>
          </a:p>
        </p:txBody>
      </p:sp>
      <p:sp>
        <p:nvSpPr>
          <p:cNvPr id="12" name="Freeform 5"/>
          <p:cNvSpPr/>
          <p:nvPr/>
        </p:nvSpPr>
        <p:spPr bwMode="auto">
          <a:xfrm>
            <a:off x="1708150" y="1835150"/>
            <a:ext cx="877888" cy="1346200"/>
          </a:xfrm>
          <a:custGeom>
            <a:avLst/>
            <a:gdLst>
              <a:gd name="T0" fmla="*/ 281 w 293"/>
              <a:gd name="T1" fmla="*/ 166 h 450"/>
              <a:gd name="T2" fmla="*/ 293 w 293"/>
              <a:gd name="T3" fmla="*/ 154 h 450"/>
              <a:gd name="T4" fmla="*/ 281 w 293"/>
              <a:gd name="T5" fmla="*/ 142 h 450"/>
              <a:gd name="T6" fmla="*/ 270 w 293"/>
              <a:gd name="T7" fmla="*/ 142 h 450"/>
              <a:gd name="T8" fmla="*/ 270 w 293"/>
              <a:gd name="T9" fmla="*/ 24 h 450"/>
              <a:gd name="T10" fmla="*/ 281 w 293"/>
              <a:gd name="T11" fmla="*/ 24 h 450"/>
              <a:gd name="T12" fmla="*/ 293 w 293"/>
              <a:gd name="T13" fmla="*/ 12 h 450"/>
              <a:gd name="T14" fmla="*/ 281 w 293"/>
              <a:gd name="T15" fmla="*/ 0 h 450"/>
              <a:gd name="T16" fmla="*/ 12 w 293"/>
              <a:gd name="T17" fmla="*/ 0 h 450"/>
              <a:gd name="T18" fmla="*/ 0 w 293"/>
              <a:gd name="T19" fmla="*/ 12 h 450"/>
              <a:gd name="T20" fmla="*/ 12 w 293"/>
              <a:gd name="T21" fmla="*/ 24 h 450"/>
              <a:gd name="T22" fmla="*/ 22 w 293"/>
              <a:gd name="T23" fmla="*/ 24 h 450"/>
              <a:gd name="T24" fmla="*/ 22 w 293"/>
              <a:gd name="T25" fmla="*/ 142 h 450"/>
              <a:gd name="T26" fmla="*/ 12 w 293"/>
              <a:gd name="T27" fmla="*/ 142 h 450"/>
              <a:gd name="T28" fmla="*/ 0 w 293"/>
              <a:gd name="T29" fmla="*/ 154 h 450"/>
              <a:gd name="T30" fmla="*/ 12 w 293"/>
              <a:gd name="T31" fmla="*/ 166 h 450"/>
              <a:gd name="T32" fmla="*/ 22 w 293"/>
              <a:gd name="T33" fmla="*/ 166 h 450"/>
              <a:gd name="T34" fmla="*/ 22 w 293"/>
              <a:gd name="T35" fmla="*/ 284 h 450"/>
              <a:gd name="T36" fmla="*/ 12 w 293"/>
              <a:gd name="T37" fmla="*/ 284 h 450"/>
              <a:gd name="T38" fmla="*/ 0 w 293"/>
              <a:gd name="T39" fmla="*/ 296 h 450"/>
              <a:gd name="T40" fmla="*/ 12 w 293"/>
              <a:gd name="T41" fmla="*/ 308 h 450"/>
              <a:gd name="T42" fmla="*/ 22 w 293"/>
              <a:gd name="T43" fmla="*/ 308 h 450"/>
              <a:gd name="T44" fmla="*/ 22 w 293"/>
              <a:gd name="T45" fmla="*/ 426 h 450"/>
              <a:gd name="T46" fmla="*/ 12 w 293"/>
              <a:gd name="T47" fmla="*/ 426 h 450"/>
              <a:gd name="T48" fmla="*/ 0 w 293"/>
              <a:gd name="T49" fmla="*/ 438 h 450"/>
              <a:gd name="T50" fmla="*/ 12 w 293"/>
              <a:gd name="T51" fmla="*/ 450 h 450"/>
              <a:gd name="T52" fmla="*/ 281 w 293"/>
              <a:gd name="T53" fmla="*/ 450 h 450"/>
              <a:gd name="T54" fmla="*/ 293 w 293"/>
              <a:gd name="T55" fmla="*/ 438 h 450"/>
              <a:gd name="T56" fmla="*/ 281 w 293"/>
              <a:gd name="T57" fmla="*/ 426 h 450"/>
              <a:gd name="T58" fmla="*/ 270 w 293"/>
              <a:gd name="T59" fmla="*/ 426 h 450"/>
              <a:gd name="T60" fmla="*/ 270 w 293"/>
              <a:gd name="T61" fmla="*/ 308 h 450"/>
              <a:gd name="T62" fmla="*/ 281 w 293"/>
              <a:gd name="T63" fmla="*/ 308 h 450"/>
              <a:gd name="T64" fmla="*/ 293 w 293"/>
              <a:gd name="T65" fmla="*/ 296 h 450"/>
              <a:gd name="T66" fmla="*/ 281 w 293"/>
              <a:gd name="T67" fmla="*/ 284 h 450"/>
              <a:gd name="T68" fmla="*/ 270 w 293"/>
              <a:gd name="T69" fmla="*/ 284 h 450"/>
              <a:gd name="T70" fmla="*/ 270 w 293"/>
              <a:gd name="T71" fmla="*/ 166 h 450"/>
              <a:gd name="T72" fmla="*/ 281 w 293"/>
              <a:gd name="T73" fmla="*/ 16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450">
                <a:moveTo>
                  <a:pt x="281" y="166"/>
                </a:moveTo>
                <a:cubicBezTo>
                  <a:pt x="287" y="166"/>
                  <a:pt x="293" y="161"/>
                  <a:pt x="293" y="154"/>
                </a:cubicBezTo>
                <a:cubicBezTo>
                  <a:pt x="293" y="147"/>
                  <a:pt x="287" y="142"/>
                  <a:pt x="281" y="142"/>
                </a:cubicBezTo>
                <a:cubicBezTo>
                  <a:pt x="270" y="142"/>
                  <a:pt x="270" y="142"/>
                  <a:pt x="270" y="142"/>
                </a:cubicBezTo>
                <a:cubicBezTo>
                  <a:pt x="270" y="24"/>
                  <a:pt x="270" y="24"/>
                  <a:pt x="270" y="24"/>
                </a:cubicBezTo>
                <a:cubicBezTo>
                  <a:pt x="281" y="24"/>
                  <a:pt x="281" y="24"/>
                  <a:pt x="281" y="24"/>
                </a:cubicBezTo>
                <a:cubicBezTo>
                  <a:pt x="287" y="24"/>
                  <a:pt x="293" y="19"/>
                  <a:pt x="293" y="12"/>
                </a:cubicBezTo>
                <a:cubicBezTo>
                  <a:pt x="293" y="5"/>
                  <a:pt x="287" y="0"/>
                  <a:pt x="281" y="0"/>
                </a:cubicBezTo>
                <a:cubicBezTo>
                  <a:pt x="12" y="0"/>
                  <a:pt x="12" y="0"/>
                  <a:pt x="12" y="0"/>
                </a:cubicBezTo>
                <a:cubicBezTo>
                  <a:pt x="5" y="0"/>
                  <a:pt x="0" y="5"/>
                  <a:pt x="0" y="12"/>
                </a:cubicBezTo>
                <a:cubicBezTo>
                  <a:pt x="0" y="19"/>
                  <a:pt x="5" y="24"/>
                  <a:pt x="12" y="24"/>
                </a:cubicBezTo>
                <a:cubicBezTo>
                  <a:pt x="22" y="24"/>
                  <a:pt x="22" y="24"/>
                  <a:pt x="22" y="24"/>
                </a:cubicBezTo>
                <a:cubicBezTo>
                  <a:pt x="22" y="142"/>
                  <a:pt x="22" y="142"/>
                  <a:pt x="22" y="142"/>
                </a:cubicBezTo>
                <a:cubicBezTo>
                  <a:pt x="12" y="142"/>
                  <a:pt x="12" y="142"/>
                  <a:pt x="12" y="142"/>
                </a:cubicBezTo>
                <a:cubicBezTo>
                  <a:pt x="5" y="142"/>
                  <a:pt x="0" y="147"/>
                  <a:pt x="0" y="154"/>
                </a:cubicBezTo>
                <a:cubicBezTo>
                  <a:pt x="0" y="161"/>
                  <a:pt x="5" y="166"/>
                  <a:pt x="12" y="166"/>
                </a:cubicBezTo>
                <a:cubicBezTo>
                  <a:pt x="22" y="166"/>
                  <a:pt x="22" y="166"/>
                  <a:pt x="22" y="166"/>
                </a:cubicBezTo>
                <a:cubicBezTo>
                  <a:pt x="22" y="284"/>
                  <a:pt x="22" y="284"/>
                  <a:pt x="22" y="284"/>
                </a:cubicBezTo>
                <a:cubicBezTo>
                  <a:pt x="12" y="284"/>
                  <a:pt x="12" y="284"/>
                  <a:pt x="12" y="284"/>
                </a:cubicBezTo>
                <a:cubicBezTo>
                  <a:pt x="5" y="284"/>
                  <a:pt x="0" y="289"/>
                  <a:pt x="0" y="296"/>
                </a:cubicBezTo>
                <a:cubicBezTo>
                  <a:pt x="0" y="303"/>
                  <a:pt x="5" y="308"/>
                  <a:pt x="12" y="308"/>
                </a:cubicBezTo>
                <a:cubicBezTo>
                  <a:pt x="22" y="308"/>
                  <a:pt x="22" y="308"/>
                  <a:pt x="22" y="308"/>
                </a:cubicBezTo>
                <a:cubicBezTo>
                  <a:pt x="22" y="426"/>
                  <a:pt x="22" y="426"/>
                  <a:pt x="22" y="426"/>
                </a:cubicBezTo>
                <a:cubicBezTo>
                  <a:pt x="12" y="426"/>
                  <a:pt x="12" y="426"/>
                  <a:pt x="12" y="426"/>
                </a:cubicBezTo>
                <a:cubicBezTo>
                  <a:pt x="5" y="426"/>
                  <a:pt x="0" y="431"/>
                  <a:pt x="0" y="438"/>
                </a:cubicBezTo>
                <a:cubicBezTo>
                  <a:pt x="0" y="444"/>
                  <a:pt x="5" y="450"/>
                  <a:pt x="12" y="450"/>
                </a:cubicBezTo>
                <a:cubicBezTo>
                  <a:pt x="281" y="450"/>
                  <a:pt x="281" y="450"/>
                  <a:pt x="281" y="450"/>
                </a:cubicBezTo>
                <a:cubicBezTo>
                  <a:pt x="287" y="450"/>
                  <a:pt x="293" y="444"/>
                  <a:pt x="293" y="438"/>
                </a:cubicBezTo>
                <a:cubicBezTo>
                  <a:pt x="293" y="431"/>
                  <a:pt x="287" y="426"/>
                  <a:pt x="281" y="426"/>
                </a:cubicBezTo>
                <a:cubicBezTo>
                  <a:pt x="270" y="426"/>
                  <a:pt x="270" y="426"/>
                  <a:pt x="270" y="426"/>
                </a:cubicBezTo>
                <a:cubicBezTo>
                  <a:pt x="270" y="308"/>
                  <a:pt x="270" y="308"/>
                  <a:pt x="270" y="308"/>
                </a:cubicBezTo>
                <a:cubicBezTo>
                  <a:pt x="281" y="308"/>
                  <a:pt x="281" y="308"/>
                  <a:pt x="281" y="308"/>
                </a:cubicBezTo>
                <a:cubicBezTo>
                  <a:pt x="287" y="308"/>
                  <a:pt x="293" y="303"/>
                  <a:pt x="293" y="296"/>
                </a:cubicBezTo>
                <a:cubicBezTo>
                  <a:pt x="293" y="289"/>
                  <a:pt x="287" y="284"/>
                  <a:pt x="281" y="284"/>
                </a:cubicBezTo>
                <a:cubicBezTo>
                  <a:pt x="270" y="284"/>
                  <a:pt x="270" y="284"/>
                  <a:pt x="270" y="284"/>
                </a:cubicBezTo>
                <a:cubicBezTo>
                  <a:pt x="270" y="166"/>
                  <a:pt x="270" y="166"/>
                  <a:pt x="270" y="166"/>
                </a:cubicBezTo>
                <a:lnTo>
                  <a:pt x="281" y="166"/>
                </a:lnTo>
                <a:close/>
              </a:path>
            </a:pathLst>
          </a:custGeom>
          <a:solidFill>
            <a:srgbClr val="44546A">
              <a:lumMod val="60000"/>
              <a:lumOff val="40000"/>
            </a:srgbClr>
          </a:solidFill>
          <a:ln>
            <a:noFill/>
          </a:ln>
        </p:spPr>
        <p:txBody>
          <a:bodyPr/>
          <a:lstStyle/>
          <a:p>
            <a:pPr marL="0" marR="0" lvl="0" indent="0" algn="l" defTabSz="855980" rtl="0" eaLnBrk="1" fontAlgn="auto" latinLnBrk="0" hangingPunct="1">
              <a:lnSpc>
                <a:spcPct val="100000"/>
              </a:lnSpc>
              <a:spcBef>
                <a:spcPts val="0"/>
              </a:spcBef>
              <a:spcAft>
                <a:spcPts val="0"/>
              </a:spcAft>
              <a:buClrTx/>
              <a:buSzTx/>
              <a:buFontTx/>
              <a:buNone/>
              <a:defRPr/>
            </a:pPr>
            <a:endParaRPr kumimoji="0" lang="bg-BG" sz="1685" b="0" i="0" u="none" strike="noStrike" kern="0" cap="none" spc="0" normalizeH="0" baseline="0" noProof="0">
              <a:ln>
                <a:noFill/>
              </a:ln>
              <a:solidFill>
                <a:srgbClr val="FAFAFA"/>
              </a:solidFill>
              <a:effectLst/>
              <a:uLnTx/>
              <a:uFillTx/>
              <a:latin typeface="+mn-lt"/>
              <a:ea typeface="+mn-ea"/>
              <a:cs typeface="+mn-ea"/>
              <a:sym typeface="+mn-lt"/>
            </a:endParaRPr>
          </a:p>
        </p:txBody>
      </p:sp>
      <p:sp>
        <p:nvSpPr>
          <p:cNvPr id="13" name="Freeform 866"/>
          <p:cNvSpPr>
            <a:spLocks noEditPoints="1"/>
          </p:cNvSpPr>
          <p:nvPr/>
        </p:nvSpPr>
        <p:spPr bwMode="auto">
          <a:xfrm>
            <a:off x="1944688" y="2289175"/>
            <a:ext cx="403225" cy="354013"/>
          </a:xfrm>
          <a:custGeom>
            <a:avLst/>
            <a:gdLst>
              <a:gd name="T0" fmla="*/ 491 w 494"/>
              <a:gd name="T1" fmla="*/ 409 h 435"/>
              <a:gd name="T2" fmla="*/ 262 w 494"/>
              <a:gd name="T3" fmla="*/ 9 h 435"/>
              <a:gd name="T4" fmla="*/ 247 w 494"/>
              <a:gd name="T5" fmla="*/ 0 h 435"/>
              <a:gd name="T6" fmla="*/ 232 w 494"/>
              <a:gd name="T7" fmla="*/ 9 h 435"/>
              <a:gd name="T8" fmla="*/ 4 w 494"/>
              <a:gd name="T9" fmla="*/ 409 h 435"/>
              <a:gd name="T10" fmla="*/ 4 w 494"/>
              <a:gd name="T11" fmla="*/ 427 h 435"/>
              <a:gd name="T12" fmla="*/ 19 w 494"/>
              <a:gd name="T13" fmla="*/ 435 h 435"/>
              <a:gd name="T14" fmla="*/ 475 w 494"/>
              <a:gd name="T15" fmla="*/ 435 h 435"/>
              <a:gd name="T16" fmla="*/ 490 w 494"/>
              <a:gd name="T17" fmla="*/ 427 h 435"/>
              <a:gd name="T18" fmla="*/ 490 w 494"/>
              <a:gd name="T19" fmla="*/ 409 h 435"/>
              <a:gd name="T20" fmla="*/ 491 w 494"/>
              <a:gd name="T21" fmla="*/ 409 h 435"/>
              <a:gd name="T22" fmla="*/ 275 w 494"/>
              <a:gd name="T23" fmla="*/ 384 h 435"/>
              <a:gd name="T24" fmla="*/ 219 w 494"/>
              <a:gd name="T25" fmla="*/ 384 h 435"/>
              <a:gd name="T26" fmla="*/ 219 w 494"/>
              <a:gd name="T27" fmla="*/ 333 h 435"/>
              <a:gd name="T28" fmla="*/ 275 w 494"/>
              <a:gd name="T29" fmla="*/ 333 h 435"/>
              <a:gd name="T30" fmla="*/ 275 w 494"/>
              <a:gd name="T31" fmla="*/ 384 h 435"/>
              <a:gd name="T32" fmla="*/ 275 w 494"/>
              <a:gd name="T33" fmla="*/ 295 h 435"/>
              <a:gd name="T34" fmla="*/ 219 w 494"/>
              <a:gd name="T35" fmla="*/ 295 h 435"/>
              <a:gd name="T36" fmla="*/ 219 w 494"/>
              <a:gd name="T37" fmla="*/ 141 h 435"/>
              <a:gd name="T38" fmla="*/ 275 w 494"/>
              <a:gd name="T39" fmla="*/ 141 h 435"/>
              <a:gd name="T40" fmla="*/ 275 w 494"/>
              <a:gd name="T41" fmla="*/ 29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35">
                <a:moveTo>
                  <a:pt x="491" y="409"/>
                </a:moveTo>
                <a:cubicBezTo>
                  <a:pt x="262" y="9"/>
                  <a:pt x="262" y="9"/>
                  <a:pt x="262" y="9"/>
                </a:cubicBezTo>
                <a:cubicBezTo>
                  <a:pt x="259" y="4"/>
                  <a:pt x="253" y="0"/>
                  <a:pt x="247" y="0"/>
                </a:cubicBezTo>
                <a:cubicBezTo>
                  <a:pt x="241" y="0"/>
                  <a:pt x="235" y="4"/>
                  <a:pt x="232" y="9"/>
                </a:cubicBezTo>
                <a:cubicBezTo>
                  <a:pt x="4" y="409"/>
                  <a:pt x="4" y="409"/>
                  <a:pt x="4" y="409"/>
                </a:cubicBezTo>
                <a:cubicBezTo>
                  <a:pt x="0" y="415"/>
                  <a:pt x="0" y="421"/>
                  <a:pt x="4" y="427"/>
                </a:cubicBezTo>
                <a:cubicBezTo>
                  <a:pt x="7" y="432"/>
                  <a:pt x="13" y="435"/>
                  <a:pt x="19" y="435"/>
                </a:cubicBezTo>
                <a:cubicBezTo>
                  <a:pt x="475" y="435"/>
                  <a:pt x="475" y="435"/>
                  <a:pt x="475" y="435"/>
                </a:cubicBezTo>
                <a:cubicBezTo>
                  <a:pt x="481" y="435"/>
                  <a:pt x="487" y="432"/>
                  <a:pt x="490" y="427"/>
                </a:cubicBezTo>
                <a:cubicBezTo>
                  <a:pt x="493" y="421"/>
                  <a:pt x="494" y="415"/>
                  <a:pt x="490" y="409"/>
                </a:cubicBezTo>
                <a:lnTo>
                  <a:pt x="491" y="409"/>
                </a:lnTo>
                <a:close/>
                <a:moveTo>
                  <a:pt x="275" y="384"/>
                </a:moveTo>
                <a:cubicBezTo>
                  <a:pt x="219" y="384"/>
                  <a:pt x="219" y="384"/>
                  <a:pt x="219" y="384"/>
                </a:cubicBezTo>
                <a:cubicBezTo>
                  <a:pt x="219" y="333"/>
                  <a:pt x="219" y="333"/>
                  <a:pt x="219" y="333"/>
                </a:cubicBezTo>
                <a:cubicBezTo>
                  <a:pt x="275" y="333"/>
                  <a:pt x="275" y="333"/>
                  <a:pt x="275" y="333"/>
                </a:cubicBezTo>
                <a:lnTo>
                  <a:pt x="275" y="384"/>
                </a:lnTo>
                <a:close/>
                <a:moveTo>
                  <a:pt x="275" y="295"/>
                </a:moveTo>
                <a:cubicBezTo>
                  <a:pt x="219" y="295"/>
                  <a:pt x="219" y="295"/>
                  <a:pt x="219" y="295"/>
                </a:cubicBezTo>
                <a:cubicBezTo>
                  <a:pt x="219" y="141"/>
                  <a:pt x="219" y="141"/>
                  <a:pt x="219" y="141"/>
                </a:cubicBezTo>
                <a:cubicBezTo>
                  <a:pt x="275" y="141"/>
                  <a:pt x="275" y="141"/>
                  <a:pt x="275" y="141"/>
                </a:cubicBezTo>
                <a:lnTo>
                  <a:pt x="275" y="295"/>
                </a:lnTo>
                <a:close/>
              </a:path>
            </a:pathLst>
          </a:custGeom>
          <a:solidFill>
            <a:srgbClr val="FAFAFA"/>
          </a:solidFill>
          <a:ln>
            <a:noFill/>
          </a:ln>
        </p:spPr>
        <p:txBody>
          <a:bodyPr/>
          <a:lstStyle/>
          <a:p>
            <a:pPr marL="0" marR="0" lvl="0" indent="0" algn="l" defTabSz="855980" rtl="0" eaLnBrk="1" fontAlgn="auto" latinLnBrk="0" hangingPunct="1">
              <a:lnSpc>
                <a:spcPct val="100000"/>
              </a:lnSpc>
              <a:spcBef>
                <a:spcPts val="0"/>
              </a:spcBef>
              <a:spcAft>
                <a:spcPts val="0"/>
              </a:spcAft>
              <a:buClrTx/>
              <a:buSzTx/>
              <a:buFontTx/>
              <a:buNone/>
              <a:defRPr/>
            </a:pPr>
            <a:endParaRPr kumimoji="0" lang="en-US" sz="1685" b="0" i="0" u="none" strike="noStrike" kern="0" cap="none" spc="0" normalizeH="0" baseline="0" noProof="0">
              <a:ln>
                <a:noFill/>
              </a:ln>
              <a:solidFill>
                <a:srgbClr val="FAFAFA"/>
              </a:solidFill>
              <a:effectLst/>
              <a:uLnTx/>
              <a:uFillTx/>
              <a:latin typeface="+mn-lt"/>
              <a:ea typeface="+mn-ea"/>
              <a:cs typeface="+mn-ea"/>
              <a:sym typeface="+mn-lt"/>
            </a:endParaRPr>
          </a:p>
        </p:txBody>
      </p:sp>
      <p:sp>
        <p:nvSpPr>
          <p:cNvPr id="14" name="Freeform 866"/>
          <p:cNvSpPr>
            <a:spLocks noEditPoints="1"/>
          </p:cNvSpPr>
          <p:nvPr/>
        </p:nvSpPr>
        <p:spPr bwMode="auto">
          <a:xfrm>
            <a:off x="771525" y="2014538"/>
            <a:ext cx="533400" cy="468313"/>
          </a:xfrm>
          <a:custGeom>
            <a:avLst/>
            <a:gdLst>
              <a:gd name="T0" fmla="*/ 491 w 494"/>
              <a:gd name="T1" fmla="*/ 409 h 435"/>
              <a:gd name="T2" fmla="*/ 262 w 494"/>
              <a:gd name="T3" fmla="*/ 9 h 435"/>
              <a:gd name="T4" fmla="*/ 247 w 494"/>
              <a:gd name="T5" fmla="*/ 0 h 435"/>
              <a:gd name="T6" fmla="*/ 232 w 494"/>
              <a:gd name="T7" fmla="*/ 9 h 435"/>
              <a:gd name="T8" fmla="*/ 4 w 494"/>
              <a:gd name="T9" fmla="*/ 409 h 435"/>
              <a:gd name="T10" fmla="*/ 4 w 494"/>
              <a:gd name="T11" fmla="*/ 427 h 435"/>
              <a:gd name="T12" fmla="*/ 19 w 494"/>
              <a:gd name="T13" fmla="*/ 435 h 435"/>
              <a:gd name="T14" fmla="*/ 475 w 494"/>
              <a:gd name="T15" fmla="*/ 435 h 435"/>
              <a:gd name="T16" fmla="*/ 490 w 494"/>
              <a:gd name="T17" fmla="*/ 427 h 435"/>
              <a:gd name="T18" fmla="*/ 490 w 494"/>
              <a:gd name="T19" fmla="*/ 409 h 435"/>
              <a:gd name="T20" fmla="*/ 491 w 494"/>
              <a:gd name="T21" fmla="*/ 409 h 435"/>
              <a:gd name="T22" fmla="*/ 275 w 494"/>
              <a:gd name="T23" fmla="*/ 384 h 435"/>
              <a:gd name="T24" fmla="*/ 219 w 494"/>
              <a:gd name="T25" fmla="*/ 384 h 435"/>
              <a:gd name="T26" fmla="*/ 219 w 494"/>
              <a:gd name="T27" fmla="*/ 333 h 435"/>
              <a:gd name="T28" fmla="*/ 275 w 494"/>
              <a:gd name="T29" fmla="*/ 333 h 435"/>
              <a:gd name="T30" fmla="*/ 275 w 494"/>
              <a:gd name="T31" fmla="*/ 384 h 435"/>
              <a:gd name="T32" fmla="*/ 275 w 494"/>
              <a:gd name="T33" fmla="*/ 295 h 435"/>
              <a:gd name="T34" fmla="*/ 219 w 494"/>
              <a:gd name="T35" fmla="*/ 295 h 435"/>
              <a:gd name="T36" fmla="*/ 219 w 494"/>
              <a:gd name="T37" fmla="*/ 141 h 435"/>
              <a:gd name="T38" fmla="*/ 275 w 494"/>
              <a:gd name="T39" fmla="*/ 141 h 435"/>
              <a:gd name="T40" fmla="*/ 275 w 494"/>
              <a:gd name="T41" fmla="*/ 29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35">
                <a:moveTo>
                  <a:pt x="491" y="409"/>
                </a:moveTo>
                <a:cubicBezTo>
                  <a:pt x="262" y="9"/>
                  <a:pt x="262" y="9"/>
                  <a:pt x="262" y="9"/>
                </a:cubicBezTo>
                <a:cubicBezTo>
                  <a:pt x="259" y="4"/>
                  <a:pt x="253" y="0"/>
                  <a:pt x="247" y="0"/>
                </a:cubicBezTo>
                <a:cubicBezTo>
                  <a:pt x="241" y="0"/>
                  <a:pt x="235" y="4"/>
                  <a:pt x="232" y="9"/>
                </a:cubicBezTo>
                <a:cubicBezTo>
                  <a:pt x="4" y="409"/>
                  <a:pt x="4" y="409"/>
                  <a:pt x="4" y="409"/>
                </a:cubicBezTo>
                <a:cubicBezTo>
                  <a:pt x="0" y="415"/>
                  <a:pt x="0" y="421"/>
                  <a:pt x="4" y="427"/>
                </a:cubicBezTo>
                <a:cubicBezTo>
                  <a:pt x="7" y="432"/>
                  <a:pt x="13" y="435"/>
                  <a:pt x="19" y="435"/>
                </a:cubicBezTo>
                <a:cubicBezTo>
                  <a:pt x="475" y="435"/>
                  <a:pt x="475" y="435"/>
                  <a:pt x="475" y="435"/>
                </a:cubicBezTo>
                <a:cubicBezTo>
                  <a:pt x="481" y="435"/>
                  <a:pt x="487" y="432"/>
                  <a:pt x="490" y="427"/>
                </a:cubicBezTo>
                <a:cubicBezTo>
                  <a:pt x="493" y="421"/>
                  <a:pt x="494" y="415"/>
                  <a:pt x="490" y="409"/>
                </a:cubicBezTo>
                <a:lnTo>
                  <a:pt x="491" y="409"/>
                </a:lnTo>
                <a:close/>
                <a:moveTo>
                  <a:pt x="275" y="384"/>
                </a:moveTo>
                <a:cubicBezTo>
                  <a:pt x="219" y="384"/>
                  <a:pt x="219" y="384"/>
                  <a:pt x="219" y="384"/>
                </a:cubicBezTo>
                <a:cubicBezTo>
                  <a:pt x="219" y="333"/>
                  <a:pt x="219" y="333"/>
                  <a:pt x="219" y="333"/>
                </a:cubicBezTo>
                <a:cubicBezTo>
                  <a:pt x="275" y="333"/>
                  <a:pt x="275" y="333"/>
                  <a:pt x="275" y="333"/>
                </a:cubicBezTo>
                <a:lnTo>
                  <a:pt x="275" y="384"/>
                </a:lnTo>
                <a:close/>
                <a:moveTo>
                  <a:pt x="275" y="295"/>
                </a:moveTo>
                <a:cubicBezTo>
                  <a:pt x="219" y="295"/>
                  <a:pt x="219" y="295"/>
                  <a:pt x="219" y="295"/>
                </a:cubicBezTo>
                <a:cubicBezTo>
                  <a:pt x="219" y="141"/>
                  <a:pt x="219" y="141"/>
                  <a:pt x="219" y="141"/>
                </a:cubicBezTo>
                <a:cubicBezTo>
                  <a:pt x="275" y="141"/>
                  <a:pt x="275" y="141"/>
                  <a:pt x="275" y="141"/>
                </a:cubicBezTo>
                <a:lnTo>
                  <a:pt x="275" y="295"/>
                </a:lnTo>
                <a:close/>
              </a:path>
            </a:pathLst>
          </a:custGeom>
          <a:solidFill>
            <a:srgbClr val="FAFAFA"/>
          </a:solidFill>
          <a:ln>
            <a:noFill/>
          </a:ln>
        </p:spPr>
        <p:txBody>
          <a:bodyPr/>
          <a:lstStyle/>
          <a:p>
            <a:pPr marL="0" marR="0" lvl="0" indent="0" algn="l" defTabSz="855980" rtl="0" eaLnBrk="1" fontAlgn="auto" latinLnBrk="0" hangingPunct="1">
              <a:lnSpc>
                <a:spcPct val="100000"/>
              </a:lnSpc>
              <a:spcBef>
                <a:spcPts val="0"/>
              </a:spcBef>
              <a:spcAft>
                <a:spcPts val="0"/>
              </a:spcAft>
              <a:buClrTx/>
              <a:buSzTx/>
              <a:buFontTx/>
              <a:buNone/>
              <a:defRPr/>
            </a:pPr>
            <a:endParaRPr kumimoji="0" lang="en-US" sz="1685" b="0" i="0" u="none" strike="noStrike" kern="0" cap="none" spc="0" normalizeH="0" baseline="0" noProof="0">
              <a:ln>
                <a:noFill/>
              </a:ln>
              <a:solidFill>
                <a:srgbClr val="FAFAFA"/>
              </a:solidFill>
              <a:effectLst/>
              <a:uLnTx/>
              <a:uFillTx/>
              <a:latin typeface="+mn-lt"/>
              <a:ea typeface="+mn-ea"/>
              <a:cs typeface="+mn-ea"/>
              <a:sym typeface="+mn-lt"/>
            </a:endParaRPr>
          </a:p>
        </p:txBody>
      </p:sp>
      <p:grpSp>
        <p:nvGrpSpPr>
          <p:cNvPr id="3" name="组合 2"/>
          <p:cNvGrpSpPr/>
          <p:nvPr/>
        </p:nvGrpSpPr>
        <p:grpSpPr>
          <a:xfrm>
            <a:off x="7308850" y="3783013"/>
            <a:ext cx="1501775" cy="1250950"/>
            <a:chOff x="7308304" y="3782597"/>
            <a:chExt cx="1502951" cy="1250950"/>
          </a:xfrm>
        </p:grpSpPr>
        <p:sp>
          <p:nvSpPr>
            <p:cNvPr id="48139" name="矩形 1"/>
            <p:cNvSpPr>
              <a:spLocks noChangeArrowheads="1"/>
            </p:cNvSpPr>
            <p:nvPr/>
          </p:nvSpPr>
          <p:spPr bwMode="auto">
            <a:xfrm>
              <a:off x="7308304" y="3782597"/>
              <a:ext cx="1502951" cy="1250950"/>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Freeform 5"/>
            <p:cNvSpPr>
              <a:spLocks noEditPoints="1"/>
            </p:cNvSpPr>
            <p:nvPr/>
          </p:nvSpPr>
          <p:spPr bwMode="auto">
            <a:xfrm>
              <a:off x="7885018" y="4123909"/>
              <a:ext cx="378121" cy="485775"/>
            </a:xfrm>
            <a:custGeom>
              <a:avLst/>
              <a:gdLst>
                <a:gd name="T0" fmla="*/ 378 w 1292"/>
                <a:gd name="T1" fmla="*/ 569 h 1648"/>
                <a:gd name="T2" fmla="*/ 438 w 1292"/>
                <a:gd name="T3" fmla="*/ 509 h 1648"/>
                <a:gd name="T4" fmla="*/ 438 w 1292"/>
                <a:gd name="T5" fmla="*/ 328 h 1648"/>
                <a:gd name="T6" fmla="*/ 646 w 1292"/>
                <a:gd name="T7" fmla="*/ 120 h 1648"/>
                <a:gd name="T8" fmla="*/ 854 w 1292"/>
                <a:gd name="T9" fmla="*/ 328 h 1648"/>
                <a:gd name="T10" fmla="*/ 854 w 1292"/>
                <a:gd name="T11" fmla="*/ 509 h 1648"/>
                <a:gd name="T12" fmla="*/ 914 w 1292"/>
                <a:gd name="T13" fmla="*/ 569 h 1648"/>
                <a:gd name="T14" fmla="*/ 974 w 1292"/>
                <a:gd name="T15" fmla="*/ 509 h 1648"/>
                <a:gd name="T16" fmla="*/ 974 w 1292"/>
                <a:gd name="T17" fmla="*/ 328 h 1648"/>
                <a:gd name="T18" fmla="*/ 646 w 1292"/>
                <a:gd name="T19" fmla="*/ 0 h 1648"/>
                <a:gd name="T20" fmla="*/ 318 w 1292"/>
                <a:gd name="T21" fmla="*/ 328 h 1648"/>
                <a:gd name="T22" fmla="*/ 318 w 1292"/>
                <a:gd name="T23" fmla="*/ 509 h 1648"/>
                <a:gd name="T24" fmla="*/ 378 w 1292"/>
                <a:gd name="T25" fmla="*/ 569 h 1648"/>
                <a:gd name="T26" fmla="*/ 1292 w 1292"/>
                <a:gd name="T27" fmla="*/ 1648 h 1648"/>
                <a:gd name="T28" fmla="*/ 0 w 1292"/>
                <a:gd name="T29" fmla="*/ 1648 h 1648"/>
                <a:gd name="T30" fmla="*/ 123 w 1292"/>
                <a:gd name="T31" fmla="*/ 521 h 1648"/>
                <a:gd name="T32" fmla="*/ 227 w 1292"/>
                <a:gd name="T33" fmla="*/ 521 h 1648"/>
                <a:gd name="T34" fmla="*/ 378 w 1292"/>
                <a:gd name="T35" fmla="*/ 661 h 1648"/>
                <a:gd name="T36" fmla="*/ 529 w 1292"/>
                <a:gd name="T37" fmla="*/ 521 h 1648"/>
                <a:gd name="T38" fmla="*/ 763 w 1292"/>
                <a:gd name="T39" fmla="*/ 521 h 1648"/>
                <a:gd name="T40" fmla="*/ 914 w 1292"/>
                <a:gd name="T41" fmla="*/ 661 h 1648"/>
                <a:gd name="T42" fmla="*/ 1065 w 1292"/>
                <a:gd name="T43" fmla="*/ 521 h 1648"/>
                <a:gd name="T44" fmla="*/ 1170 w 1292"/>
                <a:gd name="T45" fmla="*/ 521 h 1648"/>
                <a:gd name="T46" fmla="*/ 1292 w 1292"/>
                <a:gd name="T47"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2" h="1648">
                  <a:moveTo>
                    <a:pt x="378" y="569"/>
                  </a:moveTo>
                  <a:cubicBezTo>
                    <a:pt x="411" y="569"/>
                    <a:pt x="438" y="542"/>
                    <a:pt x="438" y="509"/>
                  </a:cubicBezTo>
                  <a:cubicBezTo>
                    <a:pt x="438" y="328"/>
                    <a:pt x="438" y="328"/>
                    <a:pt x="438" y="328"/>
                  </a:cubicBezTo>
                  <a:cubicBezTo>
                    <a:pt x="438" y="213"/>
                    <a:pt x="531" y="120"/>
                    <a:pt x="646" y="120"/>
                  </a:cubicBezTo>
                  <a:cubicBezTo>
                    <a:pt x="761" y="120"/>
                    <a:pt x="854" y="213"/>
                    <a:pt x="854" y="328"/>
                  </a:cubicBezTo>
                  <a:cubicBezTo>
                    <a:pt x="854" y="509"/>
                    <a:pt x="854" y="509"/>
                    <a:pt x="854" y="509"/>
                  </a:cubicBezTo>
                  <a:cubicBezTo>
                    <a:pt x="854" y="542"/>
                    <a:pt x="881" y="569"/>
                    <a:pt x="914" y="569"/>
                  </a:cubicBezTo>
                  <a:cubicBezTo>
                    <a:pt x="947" y="569"/>
                    <a:pt x="974" y="542"/>
                    <a:pt x="974" y="509"/>
                  </a:cubicBezTo>
                  <a:cubicBezTo>
                    <a:pt x="974" y="328"/>
                    <a:pt x="974" y="328"/>
                    <a:pt x="974" y="328"/>
                  </a:cubicBezTo>
                  <a:cubicBezTo>
                    <a:pt x="974" y="147"/>
                    <a:pt x="827" y="0"/>
                    <a:pt x="646" y="0"/>
                  </a:cubicBezTo>
                  <a:cubicBezTo>
                    <a:pt x="465" y="0"/>
                    <a:pt x="318" y="147"/>
                    <a:pt x="318" y="328"/>
                  </a:cubicBezTo>
                  <a:cubicBezTo>
                    <a:pt x="318" y="509"/>
                    <a:pt x="318" y="509"/>
                    <a:pt x="318" y="509"/>
                  </a:cubicBezTo>
                  <a:cubicBezTo>
                    <a:pt x="318" y="542"/>
                    <a:pt x="345" y="569"/>
                    <a:pt x="378" y="569"/>
                  </a:cubicBezTo>
                  <a:close/>
                  <a:moveTo>
                    <a:pt x="1292" y="1648"/>
                  </a:moveTo>
                  <a:cubicBezTo>
                    <a:pt x="0" y="1648"/>
                    <a:pt x="0" y="1648"/>
                    <a:pt x="0" y="1648"/>
                  </a:cubicBezTo>
                  <a:cubicBezTo>
                    <a:pt x="123" y="521"/>
                    <a:pt x="123" y="521"/>
                    <a:pt x="123" y="521"/>
                  </a:cubicBezTo>
                  <a:cubicBezTo>
                    <a:pt x="227" y="521"/>
                    <a:pt x="227" y="521"/>
                    <a:pt x="227" y="521"/>
                  </a:cubicBezTo>
                  <a:cubicBezTo>
                    <a:pt x="233" y="599"/>
                    <a:pt x="298" y="661"/>
                    <a:pt x="378" y="661"/>
                  </a:cubicBezTo>
                  <a:cubicBezTo>
                    <a:pt x="458" y="661"/>
                    <a:pt x="523" y="599"/>
                    <a:pt x="529" y="521"/>
                  </a:cubicBezTo>
                  <a:cubicBezTo>
                    <a:pt x="763" y="521"/>
                    <a:pt x="763" y="521"/>
                    <a:pt x="763" y="521"/>
                  </a:cubicBezTo>
                  <a:cubicBezTo>
                    <a:pt x="769" y="599"/>
                    <a:pt x="834" y="661"/>
                    <a:pt x="914" y="661"/>
                  </a:cubicBezTo>
                  <a:cubicBezTo>
                    <a:pt x="994" y="661"/>
                    <a:pt x="1059" y="599"/>
                    <a:pt x="1065" y="521"/>
                  </a:cubicBezTo>
                  <a:cubicBezTo>
                    <a:pt x="1170" y="521"/>
                    <a:pt x="1170" y="521"/>
                    <a:pt x="1170" y="521"/>
                  </a:cubicBezTo>
                  <a:lnTo>
                    <a:pt x="1292" y="1648"/>
                  </a:lnTo>
                  <a:close/>
                </a:path>
              </a:pathLst>
            </a:custGeom>
            <a:solidFill>
              <a:schemeClr val="bg1"/>
            </a:solidFill>
            <a:ln>
              <a:noFill/>
            </a:ln>
          </p:spPr>
          <p:txBody>
            <a:bodyPr/>
            <a:lstStyle/>
            <a:p>
              <a:pPr marL="0" marR="0" lvl="0" indent="0" algn="l" defTabSz="85598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bg-BG" sz="1685" b="1" i="0" u="none" strike="noStrike" kern="1200" cap="none" spc="0" normalizeH="0" baseline="0" noProof="0" dirty="0">
                <a:ln>
                  <a:noFill/>
                </a:ln>
                <a:solidFill>
                  <a:schemeClr val="bg1"/>
                </a:solidFill>
                <a:effectLst/>
                <a:uLnTx/>
                <a:uFillTx/>
                <a:latin typeface="+mn-lt"/>
                <a:ea typeface="+mn-ea"/>
                <a:cs typeface="+mn-ea"/>
                <a:sym typeface="+mn-lt"/>
              </a:endParaRPr>
            </a:p>
          </p:txBody>
        </p:sp>
      </p:grpSp>
      <p:sp>
        <p:nvSpPr>
          <p:cNvPr id="1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96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9654">
                                            <p:txEl>
                                              <p:charRg st="0" end="1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9654">
                                            <p:txEl>
                                              <p:charRg st="19" end="3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4" grpId="0" animBg="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练习</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41988" name="Rectangle 8"/>
          <p:cNvSpPr>
            <a:spLocks noChangeArrowheads="1"/>
          </p:cNvSpPr>
          <p:nvPr/>
        </p:nvSpPr>
        <p:spPr bwMode="auto">
          <a:xfrm>
            <a:off x="6372225" y="1412875"/>
            <a:ext cx="2771775" cy="2079625"/>
          </a:xfrm>
          <a:prstGeom prst="rect">
            <a:avLst/>
          </a:prstGeom>
          <a:solidFill>
            <a:srgbClr val="E2D9EB"/>
          </a:solidFill>
          <a:ln w="38100">
            <a:noFill/>
            <a:miter lim="800000"/>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Ａ．</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Ｂ．</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Ｃ．</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n-i+1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Ｄ．不确定</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1990" name="Rectangle 11"/>
          <p:cNvSpPr>
            <a:spLocks noChangeArrowheads="1"/>
          </p:cNvSpPr>
          <p:nvPr/>
        </p:nvSpPr>
        <p:spPr bwMode="auto">
          <a:xfrm>
            <a:off x="0" y="1412875"/>
            <a:ext cx="6227763" cy="2079625"/>
          </a:xfrm>
          <a:prstGeom prst="rect">
            <a:avLst/>
          </a:prstGeom>
          <a:solidFill>
            <a:srgbClr val="D4E6F4"/>
          </a:solidFill>
          <a:ln>
            <a:noFill/>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若已知一个栈的入栈序列是</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，其输出序列为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p3</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pn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p1=n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pi</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为</a:t>
            </a:r>
            <a:endParaRPr kumimoji="0" lang="zh-CN" altLang="en-US" sz="24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540682" name="Text Box 10"/>
          <p:cNvSpPr txBox="1">
            <a:spLocks noChangeArrowheads="1"/>
          </p:cNvSpPr>
          <p:nvPr/>
        </p:nvSpPr>
        <p:spPr bwMode="auto">
          <a:xfrm>
            <a:off x="882650" y="2789238"/>
            <a:ext cx="574675" cy="461963"/>
          </a:xfrm>
          <a:prstGeom prst="rect">
            <a:avLst/>
          </a:prstGeom>
          <a:no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Ｃ</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15" name="Rectangle 10"/>
          <p:cNvSpPr>
            <a:spLocks noChangeArrowheads="1"/>
          </p:cNvSpPr>
          <p:nvPr/>
        </p:nvSpPr>
        <p:spPr bwMode="auto">
          <a:xfrm>
            <a:off x="2843213" y="4043363"/>
            <a:ext cx="6300788" cy="2078038"/>
          </a:xfrm>
          <a:prstGeom prst="rect">
            <a:avLst/>
          </a:prstGeom>
          <a:solidFill>
            <a:srgbClr val="D4E6F4"/>
          </a:solidFill>
          <a:ln>
            <a:noFill/>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在一个具有</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个单元的顺序栈中，假设以地址高端作为栈底，以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top</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作为栈顶指针，则当作进栈处理时，</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top</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的变化为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 name="Rectangle 8"/>
          <p:cNvSpPr>
            <a:spLocks noChangeArrowheads="1"/>
          </p:cNvSpPr>
          <p:nvPr/>
        </p:nvSpPr>
        <p:spPr bwMode="auto">
          <a:xfrm>
            <a:off x="0" y="4043363"/>
            <a:ext cx="2700338" cy="2078038"/>
          </a:xfrm>
          <a:prstGeom prst="rect">
            <a:avLst/>
          </a:prstGeom>
          <a:solidFill>
            <a:srgbClr val="E2D9EB"/>
          </a:solidFill>
          <a:ln w="38100">
            <a:noFill/>
            <a:miter lim="800000"/>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Ａ． </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top</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不变</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Ｂ． </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top=0</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Ｃ． </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top++ </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62992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Ｄ． </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top--</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17" name="Text Box 9"/>
          <p:cNvSpPr txBox="1">
            <a:spLocks noChangeArrowheads="1"/>
          </p:cNvSpPr>
          <p:nvPr/>
        </p:nvSpPr>
        <p:spPr bwMode="auto">
          <a:xfrm>
            <a:off x="6675438" y="5370513"/>
            <a:ext cx="574675" cy="523875"/>
          </a:xfrm>
          <a:prstGeom prst="rect">
            <a:avLst/>
          </a:prstGeom>
          <a:noFill/>
          <a:ln>
            <a:noFill/>
          </a:ln>
        </p:spPr>
        <p:txBody>
          <a:bodyPr anchor="ct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D</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40682"/>
                                        </p:tgtEl>
                                        <p:attrNameLst>
                                          <p:attrName>style.visibility</p:attrName>
                                        </p:attrNameLst>
                                      </p:cBhvr>
                                      <p:to>
                                        <p:strVal val="visible"/>
                                      </p:to>
                                    </p:set>
                                    <p:anim calcmode="lin" valueType="num">
                                      <p:cBhvr additive="base">
                                        <p:cTn id="7" dur="5000" fill="hold"/>
                                        <p:tgtEl>
                                          <p:spTgt spid="540682"/>
                                        </p:tgtEl>
                                        <p:attrNameLst>
                                          <p:attrName>ppt_x</p:attrName>
                                        </p:attrNameLst>
                                      </p:cBhvr>
                                      <p:tavLst>
                                        <p:tav tm="0">
                                          <p:val>
                                            <p:strVal val="#ppt_x"/>
                                          </p:val>
                                        </p:tav>
                                        <p:tav tm="100000">
                                          <p:val>
                                            <p:strVal val="#ppt_x"/>
                                          </p:val>
                                        </p:tav>
                                      </p:tavLst>
                                    </p:anim>
                                    <p:anim calcmode="lin" valueType="num">
                                      <p:cBhvr additive="base">
                                        <p:cTn id="8" dur="5000" fill="hold"/>
                                        <p:tgtEl>
                                          <p:spTgt spid="54068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0" fill="hold"/>
                                        <p:tgtEl>
                                          <p:spTgt spid="17"/>
                                        </p:tgtEl>
                                        <p:attrNameLst>
                                          <p:attrName>ppt_x</p:attrName>
                                        </p:attrNameLst>
                                      </p:cBhvr>
                                      <p:tavLst>
                                        <p:tav tm="0">
                                          <p:val>
                                            <p:strVal val="#ppt_x"/>
                                          </p:val>
                                        </p:tav>
                                        <p:tav tm="100000">
                                          <p:val>
                                            <p:strVal val="#ppt_x"/>
                                          </p:val>
                                        </p:tav>
                                      </p:tavLst>
                                    </p:anim>
                                    <p:anim calcmode="lin" valueType="num">
                                      <p:cBhvr additive="base">
                                        <p:cTn id="14" dur="50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82"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4932363" y="2728913"/>
            <a:ext cx="4052888" cy="373538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299" name="标题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链栈的表示</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49156" name="Rectangle 5"/>
          <p:cNvSpPr>
            <a:spLocks noChangeArrowheads="1"/>
          </p:cNvSpPr>
          <p:nvPr/>
        </p:nvSpPr>
        <p:spPr bwMode="auto">
          <a:xfrm>
            <a:off x="185738" y="1217613"/>
            <a:ext cx="8799513" cy="1235075"/>
          </a:xfrm>
          <a:prstGeom prst="rect">
            <a:avLst/>
          </a:prstGeom>
          <a:solidFill>
            <a:srgbClr val="D4E6F4"/>
          </a:solidFill>
          <a:ln>
            <a:noFill/>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20000"/>
              </a:spcBef>
              <a:spcAft>
                <a:spcPct val="0"/>
              </a:spcAft>
              <a:buClr>
                <a:srgbClr val="FF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运算是受限的单链表，只能在链表头部进行操作，故没有必要附加头结点。栈顶指针就是链表的头指针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9157" name="Rectangle 37"/>
          <p:cNvSpPr>
            <a:spLocks noChangeArrowheads="1"/>
          </p:cNvSpPr>
          <p:nvPr/>
        </p:nvSpPr>
        <p:spPr bwMode="auto">
          <a:xfrm>
            <a:off x="209550" y="2728913"/>
            <a:ext cx="4621213" cy="3735388"/>
          </a:xfrm>
          <a:prstGeom prst="rect">
            <a:avLst/>
          </a:prstGeom>
          <a:solidFill>
            <a:schemeClr val="accent1">
              <a:lumMod val="40000"/>
              <a:lumOff val="60000"/>
            </a:schemeClr>
          </a:solidFill>
          <a:ln w="38100">
            <a:noFill/>
            <a:miter lim="800000"/>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typedef  struct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data;</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struct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*next;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S;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38"/>
          <p:cNvGrpSpPr/>
          <p:nvPr/>
        </p:nvGrpSpPr>
        <p:grpSpPr>
          <a:xfrm>
            <a:off x="5148263" y="2852738"/>
            <a:ext cx="3810000" cy="3314700"/>
            <a:chOff x="3792" y="864"/>
            <a:chExt cx="2400" cy="1564"/>
          </a:xfrm>
        </p:grpSpPr>
        <p:sp>
          <p:nvSpPr>
            <p:cNvPr id="49159" name="Rectangle 39"/>
            <p:cNvSpPr>
              <a:spLocks noChangeArrowheads="1"/>
            </p:cNvSpPr>
            <p:nvPr/>
          </p:nvSpPr>
          <p:spPr bwMode="auto">
            <a:xfrm>
              <a:off x="4512" y="1132"/>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0" name="Line 40"/>
            <p:cNvSpPr>
              <a:spLocks noChangeShapeType="1"/>
            </p:cNvSpPr>
            <p:nvPr/>
          </p:nvSpPr>
          <p:spPr bwMode="auto">
            <a:xfrm>
              <a:off x="4896" y="113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1" name="Text Box 41"/>
            <p:cNvSpPr txBox="1">
              <a:spLocks noChangeArrowheads="1"/>
            </p:cNvSpPr>
            <p:nvPr/>
          </p:nvSpPr>
          <p:spPr bwMode="auto">
            <a:xfrm>
              <a:off x="4464" y="864"/>
              <a:ext cx="81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chemeClr val="tx1"/>
                  </a:solidFill>
                  <a:effectLst/>
                  <a:uLnTx/>
                  <a:uFillTx/>
                  <a:latin typeface="+mn-lt"/>
                  <a:ea typeface="+mn-ea"/>
                  <a:cs typeface="+mn-ea"/>
                  <a:sym typeface="+mn-lt"/>
                </a:rPr>
                <a:t> </a:t>
              </a:r>
              <a:r>
                <a:rPr kumimoji="0" lang="en-US" altLang="zh-CN" sz="1600" b="1" i="0" u="none" strike="noStrike" kern="1200" cap="none" spc="0" normalizeH="0" baseline="0" noProof="0">
                  <a:ln>
                    <a:noFill/>
                  </a:ln>
                  <a:solidFill>
                    <a:schemeClr val="tx1"/>
                  </a:solidFill>
                  <a:effectLst/>
                  <a:uLnTx/>
                  <a:uFillTx/>
                  <a:latin typeface="+mn-lt"/>
                  <a:ea typeface="+mn-ea"/>
                  <a:cs typeface="+mn-ea"/>
                  <a:sym typeface="+mn-lt"/>
                </a:rPr>
                <a:t>data   next</a:t>
              </a:r>
              <a:endParaRPr kumimoji="0" lang="en-US" altLang="zh-CN" sz="16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2" name="Text Box 42"/>
            <p:cNvSpPr txBox="1">
              <a:spLocks noChangeArrowheads="1"/>
            </p:cNvSpPr>
            <p:nvPr/>
          </p:nvSpPr>
          <p:spPr bwMode="auto">
            <a:xfrm>
              <a:off x="5328" y="1112"/>
              <a:ext cx="81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chemeClr val="tx1"/>
                  </a:solidFill>
                  <a:effectLst/>
                  <a:uLnTx/>
                  <a:uFillTx/>
                  <a:latin typeface="+mn-lt"/>
                  <a:ea typeface="+mn-ea"/>
                  <a:cs typeface="+mn-ea"/>
                  <a:sym typeface="+mn-lt"/>
                </a:rPr>
                <a:t> 栈顶</a:t>
              </a:r>
              <a:endParaRPr kumimoji="0" lang="zh-CN" altLang="en-US" sz="16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3" name="Text Box 43"/>
            <p:cNvSpPr txBox="1">
              <a:spLocks noChangeArrowheads="1"/>
            </p:cNvSpPr>
            <p:nvPr/>
          </p:nvSpPr>
          <p:spPr bwMode="auto">
            <a:xfrm>
              <a:off x="5376" y="2236"/>
              <a:ext cx="81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chemeClr val="tx1"/>
                  </a:solidFill>
                  <a:effectLst/>
                  <a:uLnTx/>
                  <a:uFillTx/>
                  <a:latin typeface="+mn-lt"/>
                  <a:ea typeface="+mn-ea"/>
                  <a:cs typeface="+mn-ea"/>
                  <a:sym typeface="+mn-lt"/>
                </a:rPr>
                <a:t>栈底</a:t>
              </a:r>
              <a:endParaRPr kumimoji="0" lang="zh-CN" altLang="en-US" sz="16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4" name="Rectangle 44"/>
            <p:cNvSpPr>
              <a:spLocks noChangeArrowheads="1"/>
            </p:cNvSpPr>
            <p:nvPr/>
          </p:nvSpPr>
          <p:spPr bwMode="auto">
            <a:xfrm>
              <a:off x="4512" y="1516"/>
              <a:ext cx="768" cy="193"/>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5" name="Line 45"/>
            <p:cNvSpPr>
              <a:spLocks noChangeShapeType="1"/>
            </p:cNvSpPr>
            <p:nvPr/>
          </p:nvSpPr>
          <p:spPr bwMode="auto">
            <a:xfrm>
              <a:off x="4896" y="1516"/>
              <a:ext cx="0" cy="19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6" name="Rectangle 46"/>
            <p:cNvSpPr>
              <a:spLocks noChangeArrowheads="1"/>
            </p:cNvSpPr>
            <p:nvPr/>
          </p:nvSpPr>
          <p:spPr bwMode="auto">
            <a:xfrm>
              <a:off x="4512" y="223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7" name="Line 47"/>
            <p:cNvSpPr>
              <a:spLocks noChangeShapeType="1"/>
            </p:cNvSpPr>
            <p:nvPr/>
          </p:nvSpPr>
          <p:spPr bwMode="auto">
            <a:xfrm>
              <a:off x="4896" y="223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8" name="Line 48"/>
            <p:cNvSpPr>
              <a:spLocks noChangeShapeType="1"/>
            </p:cNvSpPr>
            <p:nvPr/>
          </p:nvSpPr>
          <p:spPr bwMode="auto">
            <a:xfrm>
              <a:off x="5088" y="1346"/>
              <a:ext cx="0" cy="163"/>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9" name="Line 49"/>
            <p:cNvSpPr>
              <a:spLocks noChangeShapeType="1"/>
            </p:cNvSpPr>
            <p:nvPr/>
          </p:nvSpPr>
          <p:spPr bwMode="auto">
            <a:xfrm>
              <a:off x="5088" y="1728"/>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0" name="Line 50"/>
            <p:cNvSpPr>
              <a:spLocks noChangeShapeType="1"/>
            </p:cNvSpPr>
            <p:nvPr/>
          </p:nvSpPr>
          <p:spPr bwMode="auto">
            <a:xfrm>
              <a:off x="5088" y="2016"/>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1" name="Text Box 51"/>
            <p:cNvSpPr txBox="1">
              <a:spLocks noChangeArrowheads="1"/>
            </p:cNvSpPr>
            <p:nvPr/>
          </p:nvSpPr>
          <p:spPr bwMode="auto">
            <a:xfrm>
              <a:off x="4944" y="2208"/>
              <a:ext cx="28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16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2" name="Line 52"/>
            <p:cNvSpPr>
              <a:spLocks noChangeShapeType="1"/>
            </p:cNvSpPr>
            <p:nvPr/>
          </p:nvSpPr>
          <p:spPr bwMode="auto">
            <a:xfrm>
              <a:off x="4032" y="1248"/>
              <a:ext cx="48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3" name="Text Box 53"/>
            <p:cNvSpPr txBox="1">
              <a:spLocks noChangeArrowheads="1"/>
            </p:cNvSpPr>
            <p:nvPr/>
          </p:nvSpPr>
          <p:spPr bwMode="auto">
            <a:xfrm>
              <a:off x="3792" y="1152"/>
              <a:ext cx="28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16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矩形 50"/>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9476B6"/>
              </a:solidFill>
              <a:effectLst/>
              <a:uLnTx/>
              <a:uFillTx/>
              <a:latin typeface="+mn-lt"/>
              <a:ea typeface="+mn-ea"/>
              <a:cs typeface="+mn-ea"/>
              <a:sym typeface="+mn-lt"/>
            </a:endParaRPr>
          </a:p>
        </p:txBody>
      </p:sp>
      <p:pic>
        <p:nvPicPr>
          <p:cNvPr id="16387" name="图片 2"/>
          <p:cNvPicPr>
            <a:picLocks noChangeAspect="1"/>
          </p:cNvPicPr>
          <p:nvPr/>
        </p:nvPicPr>
        <p:blipFill>
          <a:blip r:embed="rId1"/>
          <a:srcRect l="1575" t="11116"/>
          <a:stretch>
            <a:fillRect/>
          </a:stretch>
        </p:blipFill>
        <p:spPr>
          <a:xfrm>
            <a:off x="-4762" y="0"/>
            <a:ext cx="9124950" cy="1627188"/>
          </a:xfrm>
          <a:prstGeom prst="rect">
            <a:avLst/>
          </a:prstGeom>
          <a:noFill/>
          <a:ln w="9525">
            <a:noFill/>
          </a:ln>
        </p:spPr>
      </p:pic>
      <p:sp>
        <p:nvSpPr>
          <p:cNvPr id="63" name="矩形 62"/>
          <p:cNvSpPr/>
          <p:nvPr/>
        </p:nvSpPr>
        <p:spPr bwMode="auto">
          <a:xfrm>
            <a:off x="23813" y="9525"/>
            <a:ext cx="9151938" cy="1609725"/>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64"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5" name="矩形 24"/>
          <p:cNvSpPr/>
          <p:nvPr/>
        </p:nvSpPr>
        <p:spPr>
          <a:xfrm>
            <a:off x="1060450" y="2079625"/>
            <a:ext cx="7832725" cy="1562100"/>
          </a:xfrm>
          <a:prstGeom prst="rect">
            <a:avLst/>
          </a:prstGeom>
        </p:spPr>
        <p:txBody>
          <a:bodyPr>
            <a:spAutoFit/>
          </a:bodyPr>
          <a:lstStyle/>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掌握栈和队列的</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特点</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，并能在相应的应用问题中正确选用</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熟练掌握栈的</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两种存储结构</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的基本操作实现算法，特别应注意</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栈满和栈空</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的条件</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8" name="矩形 27"/>
          <p:cNvSpPr/>
          <p:nvPr/>
        </p:nvSpPr>
        <p:spPr>
          <a:xfrm>
            <a:off x="1060450" y="3641725"/>
            <a:ext cx="8064500" cy="2120900"/>
          </a:xfrm>
          <a:prstGeom prst="rect">
            <a:avLst/>
          </a:prstGeom>
        </p:spPr>
        <p:txBody>
          <a:bodyPr>
            <a:spAutoFit/>
          </a:bodyPr>
          <a:lstStyle/>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熟练掌握</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循环队列和链队列</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的基本操作实现算法，特别注意</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队满和队空</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的条件</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理解</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递归算法</a:t>
            </a: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执行过程中栈的状态变化过程</a:t>
            </a:r>
            <a:endParaRPr kumimoji="1"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掌握</a:t>
            </a:r>
            <a:r>
              <a:rPr kumimoji="1" lang="zh-CN" altLang="en-US" sz="2400" b="0" i="0" u="none" strike="noStrike" kern="1200" cap="none" spc="0" normalizeH="0" baseline="0" noProof="0" dirty="0">
                <a:ln>
                  <a:noFill/>
                </a:ln>
                <a:solidFill>
                  <a:srgbClr val="6C4C8F"/>
                </a:solidFill>
                <a:effectLst/>
                <a:uLnTx/>
                <a:uFillTx/>
                <a:latin typeface="+mn-lt"/>
                <a:ea typeface="+mn-ea"/>
                <a:cs typeface="+mn-ea"/>
                <a:sym typeface="+mn-lt"/>
              </a:rPr>
              <a:t>表达式求值 方法</a:t>
            </a:r>
            <a:endParaRPr kumimoji="1"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grpSp>
        <p:nvGrpSpPr>
          <p:cNvPr id="16392" name="组合 28"/>
          <p:cNvGrpSpPr/>
          <p:nvPr/>
        </p:nvGrpSpPr>
        <p:grpSpPr>
          <a:xfrm>
            <a:off x="423863" y="2090738"/>
            <a:ext cx="590550" cy="627062"/>
            <a:chOff x="6242320" y="1105727"/>
            <a:chExt cx="589786" cy="626517"/>
          </a:xfrm>
        </p:grpSpPr>
        <p:sp>
          <p:nvSpPr>
            <p:cNvPr id="12310" name="TextBox 6"/>
            <p:cNvSpPr txBox="1">
              <a:spLocks noChangeArrowheads="1"/>
            </p:cNvSpPr>
            <p:nvPr/>
          </p:nvSpPr>
          <p:spPr bwMode="auto">
            <a:xfrm>
              <a:off x="6327934" y="1105727"/>
              <a:ext cx="447096" cy="49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9900"/>
                  </a:solidFill>
                  <a:effectLst/>
                  <a:uLnTx/>
                  <a:uFillTx/>
                  <a:latin typeface="+mn-lt"/>
                  <a:ea typeface="+mn-ea"/>
                  <a:cs typeface="+mn-ea"/>
                  <a:sym typeface="+mn-lt"/>
                </a:rPr>
                <a:t>01</a:t>
              </a:r>
              <a:endParaRPr kumimoji="0" lang="zh-CN" altLang="en-US" sz="3200" b="0"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2311" name="文本框 22"/>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3" name="组合 45"/>
          <p:cNvGrpSpPr/>
          <p:nvPr/>
        </p:nvGrpSpPr>
        <p:grpSpPr>
          <a:xfrm>
            <a:off x="423863" y="2686050"/>
            <a:ext cx="590550" cy="631825"/>
            <a:chOff x="6242320" y="2373233"/>
            <a:chExt cx="589786" cy="631741"/>
          </a:xfrm>
        </p:grpSpPr>
        <p:sp>
          <p:nvSpPr>
            <p:cNvPr id="12308" name="TextBox 6"/>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2309" name="文本框 23"/>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4" name="组合 48"/>
          <p:cNvGrpSpPr/>
          <p:nvPr/>
        </p:nvGrpSpPr>
        <p:grpSpPr>
          <a:xfrm>
            <a:off x="423863" y="3644900"/>
            <a:ext cx="590550" cy="620713"/>
            <a:chOff x="6242320" y="3640739"/>
            <a:chExt cx="589786" cy="620418"/>
          </a:xfrm>
        </p:grpSpPr>
        <p:sp>
          <p:nvSpPr>
            <p:cNvPr id="12306" name="TextBox 6"/>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6AEDD"/>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srgbClr val="76AEDD"/>
                </a:solidFill>
                <a:effectLst/>
                <a:uLnTx/>
                <a:uFillTx/>
                <a:latin typeface="+mn-lt"/>
                <a:ea typeface="+mn-ea"/>
                <a:cs typeface="+mn-ea"/>
                <a:sym typeface="+mn-lt"/>
              </a:endParaRPr>
            </a:p>
          </p:txBody>
        </p:sp>
        <p:sp>
          <p:nvSpPr>
            <p:cNvPr id="12307" name="文本框 24"/>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5" name="组合 51"/>
          <p:cNvGrpSpPr/>
          <p:nvPr/>
        </p:nvGrpSpPr>
        <p:grpSpPr>
          <a:xfrm>
            <a:off x="423863" y="4652963"/>
            <a:ext cx="590550" cy="608012"/>
            <a:chOff x="6250444" y="4908245"/>
            <a:chExt cx="589786" cy="609656"/>
          </a:xfrm>
        </p:grpSpPr>
        <p:sp>
          <p:nvSpPr>
            <p:cNvPr id="12304" name="TextBox 6"/>
            <p:cNvSpPr txBox="1">
              <a:spLocks noChangeArrowheads="1"/>
            </p:cNvSpPr>
            <p:nvPr/>
          </p:nvSpPr>
          <p:spPr bwMode="auto">
            <a:xfrm>
              <a:off x="6326545" y="4908245"/>
              <a:ext cx="448681" cy="49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lumMod val="50000"/>
                      <a:lumOff val="50000"/>
                    </a:srgbClr>
                  </a:solidFill>
                  <a:effectLst/>
                  <a:uLnTx/>
                  <a:uFillTx/>
                  <a:latin typeface="+mn-lt"/>
                  <a:ea typeface="+mn-ea"/>
                  <a:cs typeface="+mn-ea"/>
                  <a:sym typeface="+mn-lt"/>
                </a:rPr>
                <a:t>04</a:t>
              </a:r>
              <a:endParaRPr kumimoji="0" lang="zh-CN" altLang="en-US" sz="3200" b="0" i="0" u="none" strike="noStrike" kern="1200" cap="none" spc="0" normalizeH="0" baseline="0" noProof="0" dirty="0">
                <a:ln>
                  <a:noFill/>
                </a:ln>
                <a:solidFill>
                  <a:srgbClr val="000000">
                    <a:lumMod val="50000"/>
                    <a:lumOff val="50000"/>
                  </a:srgbClr>
                </a:solidFill>
                <a:effectLst/>
                <a:uLnTx/>
                <a:uFillTx/>
                <a:latin typeface="+mn-lt"/>
                <a:ea typeface="+mn-ea"/>
                <a:cs typeface="+mn-ea"/>
                <a:sym typeface="+mn-lt"/>
              </a:endParaRPr>
            </a:p>
          </p:txBody>
        </p:sp>
        <p:sp>
          <p:nvSpPr>
            <p:cNvPr id="12305" name="文本框 25"/>
            <p:cNvSpPr txBox="1">
              <a:spLocks noChangeArrowheads="1"/>
            </p:cNvSpPr>
            <p:nvPr/>
          </p:nvSpPr>
          <p:spPr bwMode="auto">
            <a:xfrm>
              <a:off x="6250444" y="5301417"/>
              <a:ext cx="589786" cy="2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6" name="组合 54"/>
          <p:cNvGrpSpPr/>
          <p:nvPr/>
        </p:nvGrpSpPr>
        <p:grpSpPr>
          <a:xfrm>
            <a:off x="423863" y="5184775"/>
            <a:ext cx="590550" cy="609600"/>
            <a:chOff x="6250444" y="4908245"/>
            <a:chExt cx="589786" cy="609094"/>
          </a:xfrm>
        </p:grpSpPr>
        <p:sp>
          <p:nvSpPr>
            <p:cNvPr id="12302" name="TextBox 6"/>
            <p:cNvSpPr txBox="1">
              <a:spLocks noChangeArrowheads="1"/>
            </p:cNvSpPr>
            <p:nvPr/>
          </p:nvSpPr>
          <p:spPr bwMode="auto">
            <a:xfrm>
              <a:off x="6326545" y="4908245"/>
              <a:ext cx="448681"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05</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2303" name="文本框 25"/>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7" name="组合 3"/>
          <p:cNvGrpSpPr/>
          <p:nvPr/>
        </p:nvGrpSpPr>
        <p:grpSpPr>
          <a:xfrm>
            <a:off x="3684588" y="336550"/>
            <a:ext cx="1830387" cy="1831975"/>
            <a:chOff x="3117668" y="234317"/>
            <a:chExt cx="2127323" cy="2127323"/>
          </a:xfrm>
        </p:grpSpPr>
        <p:sp>
          <p:nvSpPr>
            <p:cNvPr id="46" name="椭圆 45"/>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47" name="椭圆 46"/>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ea"/>
                <a:sym typeface="+mn-lt"/>
              </a:endParaRPr>
            </a:p>
          </p:txBody>
        </p:sp>
        <p:grpSp>
          <p:nvGrpSpPr>
            <p:cNvPr id="16402" name="组合 47"/>
            <p:cNvGrpSpPr/>
            <p:nvPr/>
          </p:nvGrpSpPr>
          <p:grpSpPr>
            <a:xfrm>
              <a:off x="3250509" y="768989"/>
              <a:ext cx="1800200" cy="1001573"/>
              <a:chOff x="3896925" y="1033243"/>
              <a:chExt cx="1350150" cy="751179"/>
            </a:xfrm>
          </p:grpSpPr>
          <p:sp>
            <p:nvSpPr>
              <p:cNvPr id="49" name="TextBox 7"/>
              <p:cNvSpPr txBox="1"/>
              <p:nvPr/>
            </p:nvSpPr>
            <p:spPr>
              <a:xfrm>
                <a:off x="4256708" y="1399568"/>
                <a:ext cx="690504" cy="384356"/>
              </a:xfrm>
              <a:prstGeom prst="rect">
                <a:avLst/>
              </a:prstGeom>
              <a:noFill/>
            </p:spPr>
            <p:txBody>
              <a:bodyPr lIns="0" tIns="0" rIns="0" bIns="0" anchor="b">
                <a:normAutofit/>
              </a:bodyPr>
              <a:lstStyle/>
              <a:p>
                <a:pPr marR="0" algn="dist" defTabSz="914400">
                  <a:buClrTx/>
                  <a:buSzTx/>
                  <a:buFontTx/>
                  <a:buNone/>
                  <a:defRPr/>
                </a:pPr>
                <a:r>
                  <a:rPr kumimoji="0" lang="en-US" altLang="zh-CN" sz="2135" b="0" kern="1200" cap="none" spc="0" normalizeH="0" baseline="0" noProof="0" dirty="0">
                    <a:solidFill>
                      <a:srgbClr val="000000"/>
                    </a:solidFill>
                    <a:latin typeface="+mn-lt"/>
                    <a:ea typeface="+mn-ea"/>
                    <a:cs typeface="+mn-ea"/>
                    <a:sym typeface="+mn-lt"/>
                  </a:rPr>
                  <a:t>target</a:t>
                </a:r>
                <a:endParaRPr kumimoji="0" lang="en-US" altLang="zh-CN" sz="2135" b="0" kern="1200" cap="none" spc="0" normalizeH="0" baseline="0" noProof="0" dirty="0">
                  <a:solidFill>
                    <a:srgbClr val="000000"/>
                  </a:solidFill>
                  <a:latin typeface="+mn-lt"/>
                  <a:ea typeface="+mn-ea"/>
                  <a:cs typeface="+mn-ea"/>
                  <a:sym typeface="+mn-lt"/>
                </a:endParaRPr>
              </a:p>
            </p:txBody>
          </p:sp>
          <p:sp>
            <p:nvSpPr>
              <p:cNvPr id="50" name="Rectangle 9"/>
              <p:cNvSpPr/>
              <p:nvPr/>
            </p:nvSpPr>
            <p:spPr>
              <a:xfrm>
                <a:off x="3896926" y="1033186"/>
                <a:ext cx="1350565" cy="692670"/>
              </a:xfrm>
              <a:prstGeom prst="rect">
                <a:avLst/>
              </a:prstGeom>
            </p:spPr>
            <p:txBody>
              <a:bodyP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735" b="1" i="0" u="none" strike="noStrike" kern="1200" cap="none" spc="0" normalizeH="0" baseline="0" noProof="0" dirty="0">
                    <a:ln>
                      <a:noFill/>
                    </a:ln>
                    <a:solidFill>
                      <a:srgbClr val="000000"/>
                    </a:solidFill>
                    <a:effectLst/>
                    <a:uLnTx/>
                    <a:uFillTx/>
                    <a:latin typeface="+mn-lt"/>
                    <a:ea typeface="+mn-ea"/>
                    <a:cs typeface="+mn-ea"/>
                    <a:sym typeface="+mn-lt"/>
                  </a:rPr>
                  <a:t>目标</a:t>
                </a:r>
                <a:endParaRPr kumimoji="0" lang="zh-CN" altLang="en-US" sz="3735" b="1" i="0" u="none" strike="noStrike" kern="1200" cap="none" spc="0" normalizeH="0" baseline="0" noProof="0" dirty="0">
                  <a:ln>
                    <a:noFill/>
                  </a:ln>
                  <a:solidFill>
                    <a:srgbClr val="000000"/>
                  </a:solidFill>
                  <a:effectLst/>
                  <a:uLnTx/>
                  <a:uFillTx/>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矩形 3"/>
          <p:cNvSpPr>
            <a:spLocks noChangeArrowheads="1"/>
          </p:cNvSpPr>
          <p:nvPr/>
        </p:nvSpPr>
        <p:spPr bwMode="auto">
          <a:xfrm>
            <a:off x="-3175" y="2924175"/>
            <a:ext cx="9144000" cy="2665413"/>
          </a:xfrm>
          <a:prstGeom prst="rect">
            <a:avLst/>
          </a:prstGeom>
          <a:solidFill>
            <a:srgbClr val="E2D9EB"/>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0" name="Rectangle 37"/>
          <p:cNvSpPr>
            <a:spLocks noChangeArrowheads="1"/>
          </p:cNvSpPr>
          <p:nvPr/>
        </p:nvSpPr>
        <p:spPr bwMode="auto">
          <a:xfrm>
            <a:off x="534988" y="3154363"/>
            <a:ext cx="6513513"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void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InitStack</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&amp;S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S=NULL;</a:t>
            </a:r>
            <a:endPar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38"/>
          <p:cNvGrpSpPr/>
          <p:nvPr/>
        </p:nvGrpSpPr>
        <p:grpSpPr>
          <a:xfrm>
            <a:off x="830263" y="1779588"/>
            <a:ext cx="2867025" cy="531812"/>
            <a:chOff x="705" y="3388"/>
            <a:chExt cx="1023" cy="248"/>
          </a:xfrm>
        </p:grpSpPr>
        <p:sp>
          <p:nvSpPr>
            <p:cNvPr id="50182" name="Text Box 39"/>
            <p:cNvSpPr txBox="1">
              <a:spLocks noChangeArrowheads="1"/>
            </p:cNvSpPr>
            <p:nvPr/>
          </p:nvSpPr>
          <p:spPr bwMode="auto">
            <a:xfrm>
              <a:off x="1440" y="3388"/>
              <a:ext cx="288" cy="245"/>
            </a:xfrm>
            <a:prstGeom prst="rect">
              <a:avLst/>
            </a:prstGeom>
            <a:solidFill>
              <a:srgbClr val="D4E6F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0183" name="Line 40"/>
            <p:cNvSpPr>
              <a:spLocks noChangeShapeType="1"/>
            </p:cNvSpPr>
            <p:nvPr/>
          </p:nvSpPr>
          <p:spPr bwMode="auto">
            <a:xfrm>
              <a:off x="1023" y="3528"/>
              <a:ext cx="389"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4" name="Text Box 41"/>
            <p:cNvSpPr txBox="1">
              <a:spLocks noChangeArrowheads="1"/>
            </p:cNvSpPr>
            <p:nvPr/>
          </p:nvSpPr>
          <p:spPr bwMode="auto">
            <a:xfrm>
              <a:off x="705" y="3391"/>
              <a:ext cx="288" cy="245"/>
            </a:xfrm>
            <a:prstGeom prst="rect">
              <a:avLst/>
            </a:prstGeom>
            <a:solidFill>
              <a:srgbClr val="D4E6F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6325" name="标题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链栈的初始化</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矩形 6"/>
          <p:cNvSpPr>
            <a:spLocks noChangeArrowheads="1"/>
          </p:cNvSpPr>
          <p:nvPr/>
        </p:nvSpPr>
        <p:spPr bwMode="auto">
          <a:xfrm>
            <a:off x="-3175" y="1989138"/>
            <a:ext cx="9144000" cy="2952750"/>
          </a:xfrm>
          <a:prstGeom prst="rect">
            <a:avLst/>
          </a:prstGeom>
          <a:solidFill>
            <a:srgbClr val="E2D9EB"/>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47"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判断链栈是否为空</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
        <p:nvSpPr>
          <p:cNvPr id="51204" name="Rectangle 5"/>
          <p:cNvSpPr>
            <a:spLocks noChangeArrowheads="1"/>
          </p:cNvSpPr>
          <p:nvPr/>
        </p:nvSpPr>
        <p:spPr bwMode="auto">
          <a:xfrm>
            <a:off x="395288" y="2133600"/>
            <a:ext cx="76327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Status </a:t>
            </a:r>
            <a:r>
              <a:rPr kumimoji="0" lang="en-US" altLang="zh-CN" sz="3200" b="0" i="0" u="none" strike="noStrike" kern="1200" cap="none" spc="0" normalizeH="0" baseline="0" noProof="0" dirty="0" err="1">
                <a:ln>
                  <a:noFill/>
                </a:ln>
                <a:solidFill>
                  <a:srgbClr val="000000"/>
                </a:solidFill>
                <a:effectLst/>
                <a:uLnTx/>
                <a:uFillTx/>
                <a:latin typeface="+mn-lt"/>
                <a:ea typeface="+mn-ea"/>
                <a:cs typeface="+mn-ea"/>
                <a:sym typeface="+mn-lt"/>
              </a:rPr>
              <a:t>StackEmpty</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 S)</a:t>
            </a:r>
            <a:b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   if (S</a:t>
            </a: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==NULL</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 return TRUE;</a:t>
            </a:r>
            <a:b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   else return</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FALSE;</a:t>
            </a:r>
            <a:b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br>
            <a:endPar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8" name="Rectangle 125"/>
          <p:cNvSpPr>
            <a:spLocks noChangeArrowheads="1"/>
          </p:cNvSpPr>
          <p:nvPr/>
        </p:nvSpPr>
        <p:spPr bwMode="auto">
          <a:xfrm>
            <a:off x="682625" y="2259013"/>
            <a:ext cx="5797550" cy="3429000"/>
          </a:xfrm>
          <a:prstGeom prst="rect">
            <a:avLst/>
          </a:prstGeom>
          <a:solidFill>
            <a:srgbClr val="D4E6F4"/>
          </a:solid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Status Push(</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e)</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p=new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生成新结点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 </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if (!p) exit(OVERFLOW);</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p-&gt;data=e; p-&gt;next=S; S=p;</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OK;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p:txBody>
      </p:sp>
      <p:grpSp>
        <p:nvGrpSpPr>
          <p:cNvPr id="60419" name="Group 142"/>
          <p:cNvGrpSpPr/>
          <p:nvPr/>
        </p:nvGrpSpPr>
        <p:grpSpPr>
          <a:xfrm>
            <a:off x="3998913" y="1555750"/>
            <a:ext cx="4152900" cy="2200275"/>
            <a:chOff x="2616" y="2027"/>
            <a:chExt cx="2616" cy="1386"/>
          </a:xfrm>
        </p:grpSpPr>
        <p:sp>
          <p:nvSpPr>
            <p:cNvPr id="52230" name="Rectangle 126"/>
            <p:cNvSpPr>
              <a:spLocks noChangeArrowheads="1"/>
            </p:cNvSpPr>
            <p:nvPr/>
          </p:nvSpPr>
          <p:spPr bwMode="auto">
            <a:xfrm>
              <a:off x="3120"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231" name="Line 127"/>
            <p:cNvSpPr>
              <a:spLocks noChangeShapeType="1"/>
            </p:cNvSpPr>
            <p:nvPr/>
          </p:nvSpPr>
          <p:spPr bwMode="auto">
            <a:xfrm>
              <a:off x="3504"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2" name="Line 128"/>
            <p:cNvSpPr>
              <a:spLocks noChangeShapeType="1"/>
            </p:cNvSpPr>
            <p:nvPr/>
          </p:nvSpPr>
          <p:spPr bwMode="auto">
            <a:xfrm>
              <a:off x="2880" y="2182"/>
              <a:ext cx="240" cy="0"/>
            </a:xfrm>
            <a:prstGeom prst="line">
              <a:avLst/>
            </a:prstGeom>
            <a:noFill/>
            <a:ln w="3810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3" name="Text Box 129"/>
            <p:cNvSpPr txBox="1">
              <a:spLocks noChangeArrowheads="1"/>
            </p:cNvSpPr>
            <p:nvPr/>
          </p:nvSpPr>
          <p:spPr bwMode="auto">
            <a:xfrm>
              <a:off x="2616" y="202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p</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2234" name="Rectangle 130"/>
            <p:cNvSpPr>
              <a:spLocks noChangeArrowheads="1"/>
            </p:cNvSpPr>
            <p:nvPr/>
          </p:nvSpPr>
          <p:spPr bwMode="auto">
            <a:xfrm>
              <a:off x="4464"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5" name="Line 131"/>
            <p:cNvSpPr>
              <a:spLocks noChangeShapeType="1"/>
            </p:cNvSpPr>
            <p:nvPr/>
          </p:nvSpPr>
          <p:spPr bwMode="auto">
            <a:xfrm>
              <a:off x="4848"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6" name="Rectangle 132"/>
            <p:cNvSpPr>
              <a:spLocks noChangeArrowheads="1"/>
            </p:cNvSpPr>
            <p:nvPr/>
          </p:nvSpPr>
          <p:spPr bwMode="auto">
            <a:xfrm>
              <a:off x="4464" y="245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7" name="Line 133"/>
            <p:cNvSpPr>
              <a:spLocks noChangeShapeType="1"/>
            </p:cNvSpPr>
            <p:nvPr/>
          </p:nvSpPr>
          <p:spPr bwMode="auto">
            <a:xfrm>
              <a:off x="4848" y="245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8" name="Rectangle 134"/>
            <p:cNvSpPr>
              <a:spLocks noChangeArrowheads="1"/>
            </p:cNvSpPr>
            <p:nvPr/>
          </p:nvSpPr>
          <p:spPr bwMode="auto">
            <a:xfrm>
              <a:off x="4464" y="317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9" name="Line 135"/>
            <p:cNvSpPr>
              <a:spLocks noChangeShapeType="1"/>
            </p:cNvSpPr>
            <p:nvPr/>
          </p:nvSpPr>
          <p:spPr bwMode="auto">
            <a:xfrm>
              <a:off x="4848" y="317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40" name="Line 136"/>
            <p:cNvSpPr>
              <a:spLocks noChangeShapeType="1"/>
            </p:cNvSpPr>
            <p:nvPr/>
          </p:nvSpPr>
          <p:spPr bwMode="auto">
            <a:xfrm>
              <a:off x="5040" y="2285"/>
              <a:ext cx="0" cy="155"/>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41" name="Line 137"/>
            <p:cNvSpPr>
              <a:spLocks noChangeShapeType="1"/>
            </p:cNvSpPr>
            <p:nvPr/>
          </p:nvSpPr>
          <p:spPr bwMode="auto">
            <a:xfrm>
              <a:off x="5040" y="266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42" name="Line 138"/>
            <p:cNvSpPr>
              <a:spLocks noChangeShapeType="1"/>
            </p:cNvSpPr>
            <p:nvPr/>
          </p:nvSpPr>
          <p:spPr bwMode="auto">
            <a:xfrm>
              <a:off x="5040" y="2950"/>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43" name="Text Box 139"/>
            <p:cNvSpPr txBox="1">
              <a:spLocks noChangeArrowheads="1"/>
            </p:cNvSpPr>
            <p:nvPr/>
          </p:nvSpPr>
          <p:spPr bwMode="auto">
            <a:xfrm>
              <a:off x="4896" y="3142"/>
              <a:ext cx="2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2244" name="Line 140"/>
            <p:cNvSpPr>
              <a:spLocks noChangeShapeType="1"/>
            </p:cNvSpPr>
            <p:nvPr/>
          </p:nvSpPr>
          <p:spPr bwMode="auto">
            <a:xfrm>
              <a:off x="4200" y="2171"/>
              <a:ext cx="240" cy="0"/>
            </a:xfrm>
            <a:prstGeom prst="line">
              <a:avLst/>
            </a:prstGeom>
            <a:noFill/>
            <a:ln w="3810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45" name="Text Box 141"/>
            <p:cNvSpPr txBox="1">
              <a:spLocks noChangeArrowheads="1"/>
            </p:cNvSpPr>
            <p:nvPr/>
          </p:nvSpPr>
          <p:spPr bwMode="auto">
            <a:xfrm>
              <a:off x="3984" y="202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S</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sp>
        <p:nvSpPr>
          <p:cNvPr id="58372"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链栈进栈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42" name="Group 6"/>
          <p:cNvGrpSpPr/>
          <p:nvPr/>
        </p:nvGrpSpPr>
        <p:grpSpPr>
          <a:xfrm>
            <a:off x="4122738" y="1520825"/>
            <a:ext cx="4038600" cy="2286000"/>
            <a:chOff x="2688" y="1990"/>
            <a:chExt cx="2544" cy="1440"/>
          </a:xfrm>
        </p:grpSpPr>
        <p:sp>
          <p:nvSpPr>
            <p:cNvPr id="53253" name="Rectangle 7"/>
            <p:cNvSpPr>
              <a:spLocks noChangeArrowheads="1"/>
            </p:cNvSpPr>
            <p:nvPr/>
          </p:nvSpPr>
          <p:spPr bwMode="auto">
            <a:xfrm>
              <a:off x="3120"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4" name="Line 8"/>
            <p:cNvSpPr>
              <a:spLocks noChangeShapeType="1"/>
            </p:cNvSpPr>
            <p:nvPr/>
          </p:nvSpPr>
          <p:spPr bwMode="auto">
            <a:xfrm>
              <a:off x="3504"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5" name="Line 9"/>
            <p:cNvSpPr>
              <a:spLocks noChangeShapeType="1"/>
            </p:cNvSpPr>
            <p:nvPr/>
          </p:nvSpPr>
          <p:spPr bwMode="auto">
            <a:xfrm>
              <a:off x="2880" y="2182"/>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6" name="Text Box 10"/>
            <p:cNvSpPr txBox="1">
              <a:spLocks noChangeArrowheads="1"/>
            </p:cNvSpPr>
            <p:nvPr/>
          </p:nvSpPr>
          <p:spPr bwMode="auto">
            <a:xfrm>
              <a:off x="2688" y="206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p</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7" name="Rectangle 11"/>
            <p:cNvSpPr>
              <a:spLocks noChangeArrowheads="1"/>
            </p:cNvSpPr>
            <p:nvPr/>
          </p:nvSpPr>
          <p:spPr bwMode="auto">
            <a:xfrm>
              <a:off x="4464"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8" name="Line 12"/>
            <p:cNvSpPr>
              <a:spLocks noChangeShapeType="1"/>
            </p:cNvSpPr>
            <p:nvPr/>
          </p:nvSpPr>
          <p:spPr bwMode="auto">
            <a:xfrm>
              <a:off x="4848"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9" name="Rectangle 13"/>
            <p:cNvSpPr>
              <a:spLocks noChangeArrowheads="1"/>
            </p:cNvSpPr>
            <p:nvPr/>
          </p:nvSpPr>
          <p:spPr bwMode="auto">
            <a:xfrm>
              <a:off x="4464" y="245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0" name="Line 14"/>
            <p:cNvSpPr>
              <a:spLocks noChangeShapeType="1"/>
            </p:cNvSpPr>
            <p:nvPr/>
          </p:nvSpPr>
          <p:spPr bwMode="auto">
            <a:xfrm>
              <a:off x="4848" y="245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1" name="Rectangle 15"/>
            <p:cNvSpPr>
              <a:spLocks noChangeArrowheads="1"/>
            </p:cNvSpPr>
            <p:nvPr/>
          </p:nvSpPr>
          <p:spPr bwMode="auto">
            <a:xfrm>
              <a:off x="4464" y="317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2" name="Line 16"/>
            <p:cNvSpPr>
              <a:spLocks noChangeShapeType="1"/>
            </p:cNvSpPr>
            <p:nvPr/>
          </p:nvSpPr>
          <p:spPr bwMode="auto">
            <a:xfrm>
              <a:off x="4848" y="317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3" name="Line 17"/>
            <p:cNvSpPr>
              <a:spLocks noChangeShapeType="1"/>
            </p:cNvSpPr>
            <p:nvPr/>
          </p:nvSpPr>
          <p:spPr bwMode="auto">
            <a:xfrm>
              <a:off x="5040" y="2230"/>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4" name="Line 18"/>
            <p:cNvSpPr>
              <a:spLocks noChangeShapeType="1"/>
            </p:cNvSpPr>
            <p:nvPr/>
          </p:nvSpPr>
          <p:spPr bwMode="auto">
            <a:xfrm>
              <a:off x="5040" y="266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5" name="Line 19"/>
            <p:cNvSpPr>
              <a:spLocks noChangeShapeType="1"/>
            </p:cNvSpPr>
            <p:nvPr/>
          </p:nvSpPr>
          <p:spPr bwMode="auto">
            <a:xfrm>
              <a:off x="5040" y="2950"/>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6" name="Text Box 20"/>
            <p:cNvSpPr txBox="1">
              <a:spLocks noChangeArrowheads="1"/>
            </p:cNvSpPr>
            <p:nvPr/>
          </p:nvSpPr>
          <p:spPr bwMode="auto">
            <a:xfrm>
              <a:off x="4896" y="314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7" name="Line 21"/>
            <p:cNvSpPr>
              <a:spLocks noChangeShapeType="1"/>
            </p:cNvSpPr>
            <p:nvPr/>
          </p:nvSpPr>
          <p:spPr bwMode="auto">
            <a:xfrm>
              <a:off x="4224" y="2106"/>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8" name="Text Box 22"/>
            <p:cNvSpPr txBox="1">
              <a:spLocks noChangeArrowheads="1"/>
            </p:cNvSpPr>
            <p:nvPr/>
          </p:nvSpPr>
          <p:spPr bwMode="auto">
            <a:xfrm>
              <a:off x="4032" y="19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3269" name="Text Box 23"/>
          <p:cNvSpPr txBox="1">
            <a:spLocks noChangeArrowheads="1"/>
          </p:cNvSpPr>
          <p:nvPr/>
        </p:nvSpPr>
        <p:spPr bwMode="auto">
          <a:xfrm flipH="1">
            <a:off x="4808538" y="15208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e</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53270" name="Rectangle 24"/>
          <p:cNvSpPr>
            <a:spLocks noChangeArrowheads="1"/>
          </p:cNvSpPr>
          <p:nvPr/>
        </p:nvSpPr>
        <p:spPr bwMode="auto">
          <a:xfrm>
            <a:off x="849313" y="2251075"/>
            <a:ext cx="5635625" cy="3552825"/>
          </a:xfrm>
          <a:prstGeom prst="rect">
            <a:avLst/>
          </a:prstGeom>
          <a:solidFill>
            <a:srgbClr val="E2D9EB"/>
          </a:solid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Status Push(</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e)</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p=new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生成新结点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 </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if (!p) exit(OVERFLOW);</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p-&gt;data=e; p-&gt;next=S; S=p;</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OK;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59397"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链栈进栈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链栈进栈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grpSp>
        <p:nvGrpSpPr>
          <p:cNvPr id="62467" name="Group 6"/>
          <p:cNvGrpSpPr/>
          <p:nvPr/>
        </p:nvGrpSpPr>
        <p:grpSpPr>
          <a:xfrm>
            <a:off x="4110038" y="1636713"/>
            <a:ext cx="4038600" cy="2286000"/>
            <a:chOff x="2688" y="1990"/>
            <a:chExt cx="2544" cy="1440"/>
          </a:xfrm>
        </p:grpSpPr>
        <p:sp>
          <p:nvSpPr>
            <p:cNvPr id="54277" name="Rectangle 7"/>
            <p:cNvSpPr>
              <a:spLocks noChangeArrowheads="1"/>
            </p:cNvSpPr>
            <p:nvPr/>
          </p:nvSpPr>
          <p:spPr bwMode="auto">
            <a:xfrm>
              <a:off x="3120"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8" name="Line 8"/>
            <p:cNvSpPr>
              <a:spLocks noChangeShapeType="1"/>
            </p:cNvSpPr>
            <p:nvPr/>
          </p:nvSpPr>
          <p:spPr bwMode="auto">
            <a:xfrm>
              <a:off x="3504"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9" name="Line 9"/>
            <p:cNvSpPr>
              <a:spLocks noChangeShapeType="1"/>
            </p:cNvSpPr>
            <p:nvPr/>
          </p:nvSpPr>
          <p:spPr bwMode="auto">
            <a:xfrm>
              <a:off x="2880" y="2182"/>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0" name="Text Box 10"/>
            <p:cNvSpPr txBox="1">
              <a:spLocks noChangeArrowheads="1"/>
            </p:cNvSpPr>
            <p:nvPr/>
          </p:nvSpPr>
          <p:spPr bwMode="auto">
            <a:xfrm>
              <a:off x="2688" y="206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p</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1" name="Rectangle 11"/>
            <p:cNvSpPr>
              <a:spLocks noChangeArrowheads="1"/>
            </p:cNvSpPr>
            <p:nvPr/>
          </p:nvSpPr>
          <p:spPr bwMode="auto">
            <a:xfrm>
              <a:off x="4464"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2" name="Line 12"/>
            <p:cNvSpPr>
              <a:spLocks noChangeShapeType="1"/>
            </p:cNvSpPr>
            <p:nvPr/>
          </p:nvSpPr>
          <p:spPr bwMode="auto">
            <a:xfrm>
              <a:off x="4848"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3" name="Rectangle 13"/>
            <p:cNvSpPr>
              <a:spLocks noChangeArrowheads="1"/>
            </p:cNvSpPr>
            <p:nvPr/>
          </p:nvSpPr>
          <p:spPr bwMode="auto">
            <a:xfrm>
              <a:off x="4464" y="245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4" name="Line 14"/>
            <p:cNvSpPr>
              <a:spLocks noChangeShapeType="1"/>
            </p:cNvSpPr>
            <p:nvPr/>
          </p:nvSpPr>
          <p:spPr bwMode="auto">
            <a:xfrm>
              <a:off x="4848" y="245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5" name="Rectangle 15"/>
            <p:cNvSpPr>
              <a:spLocks noChangeArrowheads="1"/>
            </p:cNvSpPr>
            <p:nvPr/>
          </p:nvSpPr>
          <p:spPr bwMode="auto">
            <a:xfrm>
              <a:off x="4464" y="317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6" name="Line 16"/>
            <p:cNvSpPr>
              <a:spLocks noChangeShapeType="1"/>
            </p:cNvSpPr>
            <p:nvPr/>
          </p:nvSpPr>
          <p:spPr bwMode="auto">
            <a:xfrm>
              <a:off x="4848" y="317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7" name="Line 17"/>
            <p:cNvSpPr>
              <a:spLocks noChangeShapeType="1"/>
            </p:cNvSpPr>
            <p:nvPr/>
          </p:nvSpPr>
          <p:spPr bwMode="auto">
            <a:xfrm>
              <a:off x="5040" y="2230"/>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8" name="Line 18"/>
            <p:cNvSpPr>
              <a:spLocks noChangeShapeType="1"/>
            </p:cNvSpPr>
            <p:nvPr/>
          </p:nvSpPr>
          <p:spPr bwMode="auto">
            <a:xfrm>
              <a:off x="5040" y="266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9" name="Line 19"/>
            <p:cNvSpPr>
              <a:spLocks noChangeShapeType="1"/>
            </p:cNvSpPr>
            <p:nvPr/>
          </p:nvSpPr>
          <p:spPr bwMode="auto">
            <a:xfrm>
              <a:off x="5040" y="2950"/>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0" name="Text Box 20"/>
            <p:cNvSpPr txBox="1">
              <a:spLocks noChangeArrowheads="1"/>
            </p:cNvSpPr>
            <p:nvPr/>
          </p:nvSpPr>
          <p:spPr bwMode="auto">
            <a:xfrm>
              <a:off x="4896" y="314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1" name="Line 21"/>
            <p:cNvSpPr>
              <a:spLocks noChangeShapeType="1"/>
            </p:cNvSpPr>
            <p:nvPr/>
          </p:nvSpPr>
          <p:spPr bwMode="auto">
            <a:xfrm>
              <a:off x="4224" y="2106"/>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2" name="Text Box 22"/>
            <p:cNvSpPr txBox="1">
              <a:spLocks noChangeArrowheads="1"/>
            </p:cNvSpPr>
            <p:nvPr/>
          </p:nvSpPr>
          <p:spPr bwMode="auto">
            <a:xfrm>
              <a:off x="4032" y="19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293" name="Line 23"/>
          <p:cNvSpPr>
            <a:spLocks noChangeShapeType="1"/>
          </p:cNvSpPr>
          <p:nvPr/>
        </p:nvSpPr>
        <p:spPr bwMode="auto">
          <a:xfrm>
            <a:off x="5786438" y="2017713"/>
            <a:ext cx="1143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4" name="Text Box 24"/>
          <p:cNvSpPr txBox="1">
            <a:spLocks noChangeArrowheads="1"/>
          </p:cNvSpPr>
          <p:nvPr/>
        </p:nvSpPr>
        <p:spPr bwMode="auto">
          <a:xfrm flipH="1">
            <a:off x="4795838" y="1636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e</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54295" name="Rectangle 25"/>
          <p:cNvSpPr>
            <a:spLocks noChangeArrowheads="1"/>
          </p:cNvSpPr>
          <p:nvPr/>
        </p:nvSpPr>
        <p:spPr bwMode="auto">
          <a:xfrm>
            <a:off x="858838" y="2422525"/>
            <a:ext cx="5694363" cy="3552825"/>
          </a:xfrm>
          <a:prstGeom prst="rect">
            <a:avLst/>
          </a:prstGeom>
          <a:solidFill>
            <a:srgbClr val="D4E6F4"/>
          </a:solid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Status Push(</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e)</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p=new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生成新结点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 </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if (!p) exit(OVERFLOW);</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p-&gt;data=e; p-&gt;next=S; S=p;</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OK;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3490" name="Group 6"/>
          <p:cNvGrpSpPr/>
          <p:nvPr/>
        </p:nvGrpSpPr>
        <p:grpSpPr>
          <a:xfrm>
            <a:off x="4256088" y="1506538"/>
            <a:ext cx="4038600" cy="2286000"/>
            <a:chOff x="2688" y="1990"/>
            <a:chExt cx="2544" cy="1440"/>
          </a:xfrm>
        </p:grpSpPr>
        <p:sp>
          <p:nvSpPr>
            <p:cNvPr id="55301" name="Rectangle 7"/>
            <p:cNvSpPr>
              <a:spLocks noChangeArrowheads="1"/>
            </p:cNvSpPr>
            <p:nvPr/>
          </p:nvSpPr>
          <p:spPr bwMode="auto">
            <a:xfrm>
              <a:off x="3120"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2" name="Line 8"/>
            <p:cNvSpPr>
              <a:spLocks noChangeShapeType="1"/>
            </p:cNvSpPr>
            <p:nvPr/>
          </p:nvSpPr>
          <p:spPr bwMode="auto">
            <a:xfrm>
              <a:off x="3504"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3" name="Line 9"/>
            <p:cNvSpPr>
              <a:spLocks noChangeShapeType="1"/>
            </p:cNvSpPr>
            <p:nvPr/>
          </p:nvSpPr>
          <p:spPr bwMode="auto">
            <a:xfrm>
              <a:off x="2880" y="2182"/>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4" name="Text Box 10"/>
            <p:cNvSpPr txBox="1">
              <a:spLocks noChangeArrowheads="1"/>
            </p:cNvSpPr>
            <p:nvPr/>
          </p:nvSpPr>
          <p:spPr bwMode="auto">
            <a:xfrm>
              <a:off x="2688" y="206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p</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5" name="Rectangle 11"/>
            <p:cNvSpPr>
              <a:spLocks noChangeArrowheads="1"/>
            </p:cNvSpPr>
            <p:nvPr/>
          </p:nvSpPr>
          <p:spPr bwMode="auto">
            <a:xfrm>
              <a:off x="4464" y="2066"/>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6" name="Line 12"/>
            <p:cNvSpPr>
              <a:spLocks noChangeShapeType="1"/>
            </p:cNvSpPr>
            <p:nvPr/>
          </p:nvSpPr>
          <p:spPr bwMode="auto">
            <a:xfrm>
              <a:off x="4848" y="206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7" name="Rectangle 13"/>
            <p:cNvSpPr>
              <a:spLocks noChangeArrowheads="1"/>
            </p:cNvSpPr>
            <p:nvPr/>
          </p:nvSpPr>
          <p:spPr bwMode="auto">
            <a:xfrm>
              <a:off x="4464" y="245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8" name="Line 14"/>
            <p:cNvSpPr>
              <a:spLocks noChangeShapeType="1"/>
            </p:cNvSpPr>
            <p:nvPr/>
          </p:nvSpPr>
          <p:spPr bwMode="auto">
            <a:xfrm>
              <a:off x="4848" y="245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9" name="Rectangle 15"/>
            <p:cNvSpPr>
              <a:spLocks noChangeArrowheads="1"/>
            </p:cNvSpPr>
            <p:nvPr/>
          </p:nvSpPr>
          <p:spPr bwMode="auto">
            <a:xfrm>
              <a:off x="4464" y="3170"/>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0" name="Line 16"/>
            <p:cNvSpPr>
              <a:spLocks noChangeShapeType="1"/>
            </p:cNvSpPr>
            <p:nvPr/>
          </p:nvSpPr>
          <p:spPr bwMode="auto">
            <a:xfrm>
              <a:off x="4848" y="317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1" name="Line 17"/>
            <p:cNvSpPr>
              <a:spLocks noChangeShapeType="1"/>
            </p:cNvSpPr>
            <p:nvPr/>
          </p:nvSpPr>
          <p:spPr bwMode="auto">
            <a:xfrm>
              <a:off x="5040" y="2230"/>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2" name="Line 18"/>
            <p:cNvSpPr>
              <a:spLocks noChangeShapeType="1"/>
            </p:cNvSpPr>
            <p:nvPr/>
          </p:nvSpPr>
          <p:spPr bwMode="auto">
            <a:xfrm>
              <a:off x="5040" y="266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3" name="Line 19"/>
            <p:cNvSpPr>
              <a:spLocks noChangeShapeType="1"/>
            </p:cNvSpPr>
            <p:nvPr/>
          </p:nvSpPr>
          <p:spPr bwMode="auto">
            <a:xfrm>
              <a:off x="5040" y="2950"/>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4" name="Text Box 20"/>
            <p:cNvSpPr txBox="1">
              <a:spLocks noChangeArrowheads="1"/>
            </p:cNvSpPr>
            <p:nvPr/>
          </p:nvSpPr>
          <p:spPr bwMode="auto">
            <a:xfrm>
              <a:off x="4896" y="314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5" name="Line 21"/>
            <p:cNvSpPr>
              <a:spLocks noChangeShapeType="1"/>
            </p:cNvSpPr>
            <p:nvPr/>
          </p:nvSpPr>
          <p:spPr bwMode="auto">
            <a:xfrm>
              <a:off x="4224" y="2106"/>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6" name="Text Box 22"/>
            <p:cNvSpPr txBox="1">
              <a:spLocks noChangeArrowheads="1"/>
            </p:cNvSpPr>
            <p:nvPr/>
          </p:nvSpPr>
          <p:spPr bwMode="auto">
            <a:xfrm>
              <a:off x="4032" y="19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5317" name="Line 23"/>
          <p:cNvSpPr>
            <a:spLocks noChangeShapeType="1"/>
          </p:cNvSpPr>
          <p:nvPr/>
        </p:nvSpPr>
        <p:spPr bwMode="auto">
          <a:xfrm>
            <a:off x="5932488" y="1887538"/>
            <a:ext cx="1143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8" name="Text Box 24"/>
          <p:cNvSpPr txBox="1">
            <a:spLocks noChangeArrowheads="1"/>
          </p:cNvSpPr>
          <p:nvPr/>
        </p:nvSpPr>
        <p:spPr bwMode="auto">
          <a:xfrm flipH="1">
            <a:off x="4941888" y="150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e</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55319" name="Line 26"/>
          <p:cNvSpPr>
            <a:spLocks noChangeShapeType="1"/>
          </p:cNvSpPr>
          <p:nvPr/>
        </p:nvSpPr>
        <p:spPr bwMode="auto">
          <a:xfrm>
            <a:off x="4560888" y="1619250"/>
            <a:ext cx="381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20" name="Text Box 27"/>
          <p:cNvSpPr txBox="1">
            <a:spLocks noChangeArrowheads="1"/>
          </p:cNvSpPr>
          <p:nvPr/>
        </p:nvSpPr>
        <p:spPr bwMode="auto">
          <a:xfrm>
            <a:off x="4256088" y="1435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55321" name="Rectangle 28"/>
          <p:cNvSpPr>
            <a:spLocks noChangeArrowheads="1"/>
          </p:cNvSpPr>
          <p:nvPr/>
        </p:nvSpPr>
        <p:spPr bwMode="auto">
          <a:xfrm>
            <a:off x="765175" y="2400300"/>
            <a:ext cx="5770563" cy="3554413"/>
          </a:xfrm>
          <a:prstGeom prst="rect">
            <a:avLst/>
          </a:prstGeom>
          <a:solidFill>
            <a:srgbClr val="D4E6F4"/>
          </a:solid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Status Push(</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e)</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p=new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StackNode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生成新结点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 </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if (!p) exit(OVERFLOW);</a:t>
            </a:r>
            <a:b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p-&gt;data=e; p-&gt;next=S; S=p;</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OK;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61448"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链栈进栈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链栈出栈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grpSp>
        <p:nvGrpSpPr>
          <p:cNvPr id="64515" name="Group 59"/>
          <p:cNvGrpSpPr/>
          <p:nvPr/>
        </p:nvGrpSpPr>
        <p:grpSpPr>
          <a:xfrm>
            <a:off x="6369050" y="1449388"/>
            <a:ext cx="1905000" cy="2493962"/>
            <a:chOff x="1680" y="2878"/>
            <a:chExt cx="1200" cy="1355"/>
          </a:xfrm>
        </p:grpSpPr>
        <p:sp>
          <p:nvSpPr>
            <p:cNvPr id="56325" name="Rectangle 60"/>
            <p:cNvSpPr>
              <a:spLocks noChangeArrowheads="1"/>
            </p:cNvSpPr>
            <p:nvPr/>
          </p:nvSpPr>
          <p:spPr bwMode="auto">
            <a:xfrm>
              <a:off x="2112" y="2908"/>
              <a:ext cx="768" cy="191"/>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26" name="Line 61"/>
            <p:cNvSpPr>
              <a:spLocks noChangeShapeType="1"/>
            </p:cNvSpPr>
            <p:nvPr/>
          </p:nvSpPr>
          <p:spPr bwMode="auto">
            <a:xfrm>
              <a:off x="2496" y="2908"/>
              <a:ext cx="0" cy="19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27" name="Rectangle 62"/>
            <p:cNvSpPr>
              <a:spLocks noChangeArrowheads="1"/>
            </p:cNvSpPr>
            <p:nvPr/>
          </p:nvSpPr>
          <p:spPr bwMode="auto">
            <a:xfrm>
              <a:off x="2112" y="3292"/>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28" name="Line 63"/>
            <p:cNvSpPr>
              <a:spLocks noChangeShapeType="1"/>
            </p:cNvSpPr>
            <p:nvPr/>
          </p:nvSpPr>
          <p:spPr bwMode="auto">
            <a:xfrm>
              <a:off x="2496" y="329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29" name="Rectangle 64"/>
            <p:cNvSpPr>
              <a:spLocks noChangeArrowheads="1"/>
            </p:cNvSpPr>
            <p:nvPr/>
          </p:nvSpPr>
          <p:spPr bwMode="auto">
            <a:xfrm>
              <a:off x="2112" y="4012"/>
              <a:ext cx="768" cy="191"/>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0" name="Line 65"/>
            <p:cNvSpPr>
              <a:spLocks noChangeShapeType="1"/>
            </p:cNvSpPr>
            <p:nvPr/>
          </p:nvSpPr>
          <p:spPr bwMode="auto">
            <a:xfrm>
              <a:off x="2496" y="4012"/>
              <a:ext cx="0" cy="19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1" name="Line 66"/>
            <p:cNvSpPr>
              <a:spLocks noChangeShapeType="1"/>
            </p:cNvSpPr>
            <p:nvPr/>
          </p:nvSpPr>
          <p:spPr bwMode="auto">
            <a:xfrm>
              <a:off x="2688" y="307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2" name="Line 67"/>
            <p:cNvSpPr>
              <a:spLocks noChangeShapeType="1"/>
            </p:cNvSpPr>
            <p:nvPr/>
          </p:nvSpPr>
          <p:spPr bwMode="auto">
            <a:xfrm>
              <a:off x="2688" y="3504"/>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3" name="Line 68"/>
            <p:cNvSpPr>
              <a:spLocks noChangeShapeType="1"/>
            </p:cNvSpPr>
            <p:nvPr/>
          </p:nvSpPr>
          <p:spPr bwMode="auto">
            <a:xfrm>
              <a:off x="2688" y="3792"/>
              <a:ext cx="0" cy="191"/>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4" name="Text Box 69"/>
            <p:cNvSpPr txBox="1">
              <a:spLocks noChangeArrowheads="1"/>
            </p:cNvSpPr>
            <p:nvPr/>
          </p:nvSpPr>
          <p:spPr bwMode="auto">
            <a:xfrm>
              <a:off x="2544" y="3984"/>
              <a:ext cx="2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5" name="Line 70"/>
            <p:cNvSpPr>
              <a:spLocks noChangeShapeType="1"/>
            </p:cNvSpPr>
            <p:nvPr/>
          </p:nvSpPr>
          <p:spPr bwMode="auto">
            <a:xfrm>
              <a:off x="1872" y="3024"/>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6" name="Text Box 71"/>
            <p:cNvSpPr txBox="1">
              <a:spLocks noChangeArrowheads="1"/>
            </p:cNvSpPr>
            <p:nvPr/>
          </p:nvSpPr>
          <p:spPr bwMode="auto">
            <a:xfrm>
              <a:off x="1680" y="2908"/>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337" name="Text Box 72"/>
            <p:cNvSpPr txBox="1">
              <a:spLocks noChangeArrowheads="1"/>
            </p:cNvSpPr>
            <p:nvPr/>
          </p:nvSpPr>
          <p:spPr bwMode="auto">
            <a:xfrm>
              <a:off x="2112" y="2878"/>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56338" name="Text Box 73"/>
          <p:cNvSpPr txBox="1">
            <a:spLocks noChangeArrowheads="1"/>
          </p:cNvSpPr>
          <p:nvPr/>
        </p:nvSpPr>
        <p:spPr bwMode="auto">
          <a:xfrm flipH="1">
            <a:off x="4768850" y="1544638"/>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e = ‘A’</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6339" name="Text Box 74"/>
          <p:cNvSpPr txBox="1">
            <a:spLocks noChangeArrowheads="1"/>
          </p:cNvSpPr>
          <p:nvPr/>
        </p:nvSpPr>
        <p:spPr bwMode="auto">
          <a:xfrm>
            <a:off x="844550" y="2230438"/>
            <a:ext cx="5905500" cy="3848100"/>
          </a:xfrm>
          <a:prstGeom prst="rect">
            <a:avLst/>
          </a:prstGeom>
          <a:solidFill>
            <a:srgbClr val="E2D9EB"/>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Status Pop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&amp;</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S,SElemType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&amp;</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if (S==NULL) return</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ERROR;</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e = S-&gt; data;</a:t>
            </a: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p = S;   S =  S-&gt; next;</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delete p;   return OK;</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rPr>
              <a:t>  }  </a:t>
            </a:r>
            <a:endParaRPr kumimoji="0" lang="en-US" altLang="zh-CN"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5538" name="Group 6"/>
          <p:cNvGrpSpPr/>
          <p:nvPr/>
        </p:nvGrpSpPr>
        <p:grpSpPr>
          <a:xfrm>
            <a:off x="6370638" y="1276350"/>
            <a:ext cx="1905000" cy="2438400"/>
            <a:chOff x="1680" y="2908"/>
            <a:chExt cx="1200" cy="1325"/>
          </a:xfrm>
        </p:grpSpPr>
        <p:sp>
          <p:nvSpPr>
            <p:cNvPr id="57349" name="Rectangle 7"/>
            <p:cNvSpPr>
              <a:spLocks noChangeArrowheads="1"/>
            </p:cNvSpPr>
            <p:nvPr/>
          </p:nvSpPr>
          <p:spPr bwMode="auto">
            <a:xfrm>
              <a:off x="2112" y="2908"/>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0" name="Line 8"/>
            <p:cNvSpPr>
              <a:spLocks noChangeShapeType="1"/>
            </p:cNvSpPr>
            <p:nvPr/>
          </p:nvSpPr>
          <p:spPr bwMode="auto">
            <a:xfrm>
              <a:off x="2496" y="290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1" name="Rectangle 9"/>
            <p:cNvSpPr>
              <a:spLocks noChangeArrowheads="1"/>
            </p:cNvSpPr>
            <p:nvPr/>
          </p:nvSpPr>
          <p:spPr bwMode="auto">
            <a:xfrm>
              <a:off x="2112" y="3292"/>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2" name="Line 10"/>
            <p:cNvSpPr>
              <a:spLocks noChangeShapeType="1"/>
            </p:cNvSpPr>
            <p:nvPr/>
          </p:nvSpPr>
          <p:spPr bwMode="auto">
            <a:xfrm>
              <a:off x="2496" y="329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3" name="Rectangle 11"/>
            <p:cNvSpPr>
              <a:spLocks noChangeArrowheads="1"/>
            </p:cNvSpPr>
            <p:nvPr/>
          </p:nvSpPr>
          <p:spPr bwMode="auto">
            <a:xfrm>
              <a:off x="2112" y="4012"/>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4" name="Line 12"/>
            <p:cNvSpPr>
              <a:spLocks noChangeShapeType="1"/>
            </p:cNvSpPr>
            <p:nvPr/>
          </p:nvSpPr>
          <p:spPr bwMode="auto">
            <a:xfrm>
              <a:off x="2496" y="401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5" name="Line 13"/>
            <p:cNvSpPr>
              <a:spLocks noChangeShapeType="1"/>
            </p:cNvSpPr>
            <p:nvPr/>
          </p:nvSpPr>
          <p:spPr bwMode="auto">
            <a:xfrm>
              <a:off x="2688" y="3072"/>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6" name="Line 14"/>
            <p:cNvSpPr>
              <a:spLocks noChangeShapeType="1"/>
            </p:cNvSpPr>
            <p:nvPr/>
          </p:nvSpPr>
          <p:spPr bwMode="auto">
            <a:xfrm>
              <a:off x="2688" y="3504"/>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7" name="Line 15"/>
            <p:cNvSpPr>
              <a:spLocks noChangeShapeType="1"/>
            </p:cNvSpPr>
            <p:nvPr/>
          </p:nvSpPr>
          <p:spPr bwMode="auto">
            <a:xfrm>
              <a:off x="2688" y="3792"/>
              <a:ext cx="0" cy="19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8" name="Text Box 16"/>
            <p:cNvSpPr txBox="1">
              <a:spLocks noChangeArrowheads="1"/>
            </p:cNvSpPr>
            <p:nvPr/>
          </p:nvSpPr>
          <p:spPr bwMode="auto">
            <a:xfrm>
              <a:off x="2544" y="3984"/>
              <a:ext cx="2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9" name="Line 17"/>
            <p:cNvSpPr>
              <a:spLocks noChangeShapeType="1"/>
            </p:cNvSpPr>
            <p:nvPr/>
          </p:nvSpPr>
          <p:spPr bwMode="auto">
            <a:xfrm>
              <a:off x="1872" y="3024"/>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0" name="Text Box 18"/>
            <p:cNvSpPr txBox="1">
              <a:spLocks noChangeArrowheads="1"/>
            </p:cNvSpPr>
            <p:nvPr/>
          </p:nvSpPr>
          <p:spPr bwMode="auto">
            <a:xfrm>
              <a:off x="1680" y="2908"/>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1" name="Text Box 19"/>
            <p:cNvSpPr txBox="1">
              <a:spLocks noChangeArrowheads="1"/>
            </p:cNvSpPr>
            <p:nvPr/>
          </p:nvSpPr>
          <p:spPr bwMode="auto">
            <a:xfrm>
              <a:off x="2112" y="2908"/>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7362" name="Text Box 20"/>
          <p:cNvSpPr txBox="1">
            <a:spLocks noChangeArrowheads="1"/>
          </p:cNvSpPr>
          <p:nvPr/>
        </p:nvSpPr>
        <p:spPr bwMode="auto">
          <a:xfrm flipH="1">
            <a:off x="4368800" y="149066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e = ‘A’</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57363" name="Line 21"/>
          <p:cNvSpPr>
            <a:spLocks noChangeShapeType="1"/>
          </p:cNvSpPr>
          <p:nvPr/>
        </p:nvSpPr>
        <p:spPr bwMode="auto">
          <a:xfrm>
            <a:off x="6675438" y="1690688"/>
            <a:ext cx="381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4" name="Text Box 22"/>
          <p:cNvSpPr txBox="1">
            <a:spLocks noChangeArrowheads="1"/>
          </p:cNvSpPr>
          <p:nvPr/>
        </p:nvSpPr>
        <p:spPr bwMode="auto">
          <a:xfrm>
            <a:off x="6370638" y="1462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p</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63494" name="Text Box 23"/>
          <p:cNvSpPr txBox="1">
            <a:spLocks noChangeArrowheads="1"/>
          </p:cNvSpPr>
          <p:nvPr/>
        </p:nvSpPr>
        <p:spPr bwMode="auto">
          <a:xfrm>
            <a:off x="755650" y="2260600"/>
            <a:ext cx="5862638" cy="3849688"/>
          </a:xfrm>
          <a:prstGeom prst="rect">
            <a:avLst/>
          </a:prstGeom>
          <a:solidFill>
            <a:srgbClr val="E2D9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Status Pop (LinkStack &amp;S,SElemType &amp;e)</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if (S==NULL) return ERROR;</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e = S-&gt; data;  p = S;   S =  S-&gt; next;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delete p;   return OK;  </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5" name="标题 1"/>
          <p:cNvSpPr>
            <a:spLocks noGrp="1" noChangeArrowheads="1"/>
          </p:cNvSpPr>
          <p:nvPr>
            <p:ph type="title"/>
          </p:nvPr>
        </p:nvSpPr>
        <p:spPr>
          <a:xfrm>
            <a:off x="844550" y="241300"/>
            <a:ext cx="6400800" cy="457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a:ln>
                  <a:noFill/>
                </a:ln>
                <a:solidFill>
                  <a:schemeClr val="bg1"/>
                </a:solidFill>
                <a:effectLst/>
                <a:uLnTx/>
                <a:uFillTx/>
                <a:latin typeface="+mn-lt"/>
                <a:ea typeface="+mn-ea"/>
                <a:cs typeface="+mn-ea"/>
                <a:sym typeface="+mn-lt"/>
              </a:rPr>
              <a:t>链栈出栈</a:t>
            </a:r>
            <a:endParaRPr kumimoji="0" lang="zh-CN" altLang="en-US" sz="2800" b="0" i="0" u="none" strike="noStrike" kern="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1" name="Rectangle 4"/>
          <p:cNvSpPr>
            <a:spLocks noChangeArrowheads="1"/>
          </p:cNvSpPr>
          <p:nvPr/>
        </p:nvSpPr>
        <p:spPr bwMode="auto">
          <a:xfrm>
            <a:off x="827088" y="188913"/>
            <a:ext cx="34051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链栈出栈</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66563" name="Group 6"/>
          <p:cNvGrpSpPr/>
          <p:nvPr/>
        </p:nvGrpSpPr>
        <p:grpSpPr>
          <a:xfrm>
            <a:off x="6443663" y="1270000"/>
            <a:ext cx="1984375" cy="2620963"/>
            <a:chOff x="1630" y="2809"/>
            <a:chExt cx="1250" cy="1424"/>
          </a:xfrm>
        </p:grpSpPr>
        <p:sp>
          <p:nvSpPr>
            <p:cNvPr id="58373" name="Rectangle 7"/>
            <p:cNvSpPr>
              <a:spLocks noChangeArrowheads="1"/>
            </p:cNvSpPr>
            <p:nvPr/>
          </p:nvSpPr>
          <p:spPr bwMode="auto">
            <a:xfrm>
              <a:off x="2112" y="2908"/>
              <a:ext cx="768" cy="191"/>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4" name="Line 8"/>
            <p:cNvSpPr>
              <a:spLocks noChangeShapeType="1"/>
            </p:cNvSpPr>
            <p:nvPr/>
          </p:nvSpPr>
          <p:spPr bwMode="auto">
            <a:xfrm>
              <a:off x="2496" y="2908"/>
              <a:ext cx="0" cy="19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5" name="Rectangle 9"/>
            <p:cNvSpPr>
              <a:spLocks noChangeArrowheads="1"/>
            </p:cNvSpPr>
            <p:nvPr/>
          </p:nvSpPr>
          <p:spPr bwMode="auto">
            <a:xfrm>
              <a:off x="2112" y="3292"/>
              <a:ext cx="768" cy="192"/>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6" name="Line 10"/>
            <p:cNvSpPr>
              <a:spLocks noChangeShapeType="1"/>
            </p:cNvSpPr>
            <p:nvPr/>
          </p:nvSpPr>
          <p:spPr bwMode="auto">
            <a:xfrm>
              <a:off x="2496" y="329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7" name="Rectangle 11"/>
            <p:cNvSpPr>
              <a:spLocks noChangeArrowheads="1"/>
            </p:cNvSpPr>
            <p:nvPr/>
          </p:nvSpPr>
          <p:spPr bwMode="auto">
            <a:xfrm>
              <a:off x="2112" y="4012"/>
              <a:ext cx="768" cy="191"/>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8" name="Line 12"/>
            <p:cNvSpPr>
              <a:spLocks noChangeShapeType="1"/>
            </p:cNvSpPr>
            <p:nvPr/>
          </p:nvSpPr>
          <p:spPr bwMode="auto">
            <a:xfrm>
              <a:off x="2496" y="4012"/>
              <a:ext cx="0" cy="19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9" name="Line 13"/>
            <p:cNvSpPr>
              <a:spLocks noChangeShapeType="1"/>
            </p:cNvSpPr>
            <p:nvPr/>
          </p:nvSpPr>
          <p:spPr bwMode="auto">
            <a:xfrm>
              <a:off x="2688" y="3122"/>
              <a:ext cx="0" cy="153"/>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80" name="Line 14"/>
            <p:cNvSpPr>
              <a:spLocks noChangeShapeType="1"/>
            </p:cNvSpPr>
            <p:nvPr/>
          </p:nvSpPr>
          <p:spPr bwMode="auto">
            <a:xfrm>
              <a:off x="2688" y="3504"/>
              <a:ext cx="0" cy="24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81" name="Line 15"/>
            <p:cNvSpPr>
              <a:spLocks noChangeShapeType="1"/>
            </p:cNvSpPr>
            <p:nvPr/>
          </p:nvSpPr>
          <p:spPr bwMode="auto">
            <a:xfrm>
              <a:off x="2688" y="3792"/>
              <a:ext cx="0" cy="191"/>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82" name="Text Box 16"/>
            <p:cNvSpPr txBox="1">
              <a:spLocks noChangeArrowheads="1"/>
            </p:cNvSpPr>
            <p:nvPr/>
          </p:nvSpPr>
          <p:spPr bwMode="auto">
            <a:xfrm>
              <a:off x="2544" y="3984"/>
              <a:ext cx="2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8383" name="Line 17"/>
            <p:cNvSpPr>
              <a:spLocks noChangeShapeType="1"/>
            </p:cNvSpPr>
            <p:nvPr/>
          </p:nvSpPr>
          <p:spPr bwMode="auto">
            <a:xfrm>
              <a:off x="1872" y="2965"/>
              <a:ext cx="240"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84" name="Text Box 18"/>
            <p:cNvSpPr txBox="1">
              <a:spLocks noChangeArrowheads="1"/>
            </p:cNvSpPr>
            <p:nvPr/>
          </p:nvSpPr>
          <p:spPr bwMode="auto">
            <a:xfrm>
              <a:off x="1630" y="2809"/>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S</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8385" name="Text Box 19"/>
            <p:cNvSpPr txBox="1">
              <a:spLocks noChangeArrowheads="1"/>
            </p:cNvSpPr>
            <p:nvPr/>
          </p:nvSpPr>
          <p:spPr bwMode="auto">
            <a:xfrm>
              <a:off x="2159" y="2871"/>
              <a:ext cx="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58386" name="Text Box 20"/>
          <p:cNvSpPr txBox="1">
            <a:spLocks noChangeArrowheads="1"/>
          </p:cNvSpPr>
          <p:nvPr/>
        </p:nvSpPr>
        <p:spPr bwMode="auto">
          <a:xfrm flipH="1">
            <a:off x="4835525" y="13843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e = ‘A’</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8387" name="Line 21"/>
          <p:cNvSpPr>
            <a:spLocks noChangeShapeType="1"/>
          </p:cNvSpPr>
          <p:nvPr/>
        </p:nvSpPr>
        <p:spPr bwMode="auto">
          <a:xfrm>
            <a:off x="6827838" y="1773238"/>
            <a:ext cx="381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88" name="Text Box 22"/>
          <p:cNvSpPr txBox="1">
            <a:spLocks noChangeArrowheads="1"/>
          </p:cNvSpPr>
          <p:nvPr/>
        </p:nvSpPr>
        <p:spPr bwMode="auto">
          <a:xfrm>
            <a:off x="6443663" y="1484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p</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8389" name="Line 23"/>
          <p:cNvSpPr>
            <a:spLocks noChangeShapeType="1"/>
          </p:cNvSpPr>
          <p:nvPr/>
        </p:nvSpPr>
        <p:spPr bwMode="auto">
          <a:xfrm>
            <a:off x="6827838" y="2343150"/>
            <a:ext cx="381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90" name="Text Box 24"/>
          <p:cNvSpPr txBox="1">
            <a:spLocks noChangeArrowheads="1"/>
          </p:cNvSpPr>
          <p:nvPr/>
        </p:nvSpPr>
        <p:spPr bwMode="auto">
          <a:xfrm>
            <a:off x="6408738" y="2114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S</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64521" name="Text Box 25"/>
          <p:cNvSpPr txBox="1">
            <a:spLocks noChangeArrowheads="1"/>
          </p:cNvSpPr>
          <p:nvPr/>
        </p:nvSpPr>
        <p:spPr bwMode="auto">
          <a:xfrm>
            <a:off x="466725" y="2159000"/>
            <a:ext cx="5842000" cy="3848100"/>
          </a:xfrm>
          <a:prstGeom prst="rect">
            <a:avLst/>
          </a:prstGeom>
          <a:solidFill>
            <a:srgbClr val="E2D9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Status Pop (LinkStack &amp;S,SElemType &amp;e)</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if (S==NULL) return ERROR;</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e = S-&gt; data;  p = S;   S =  S-&gt; next;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3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delete p;   return OK;  </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5" name="Rectangle 4"/>
          <p:cNvSpPr>
            <a:spLocks noChangeArrowheads="1"/>
          </p:cNvSpPr>
          <p:nvPr/>
        </p:nvSpPr>
        <p:spPr bwMode="auto">
          <a:xfrm>
            <a:off x="900113" y="215900"/>
            <a:ext cx="34051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链栈出栈</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5539" name="Text Box 5"/>
          <p:cNvSpPr txBox="1">
            <a:spLocks noChangeArrowheads="1"/>
          </p:cNvSpPr>
          <p:nvPr/>
        </p:nvSpPr>
        <p:spPr bwMode="auto">
          <a:xfrm>
            <a:off x="877888" y="2589213"/>
            <a:ext cx="5762625" cy="3071813"/>
          </a:xfrm>
          <a:prstGeom prst="rect">
            <a:avLst/>
          </a:prstGeom>
          <a:solidFill>
            <a:srgbClr val="D4E6F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3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rPr>
              <a:t>Status Pop (LinkStack &amp;S,SElemType &amp;e)</a:t>
            </a:r>
            <a:endPar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if (S==NULL) return ERROR;</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e = S-&gt; data;  p = S;   S =  S-&gt; next;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delete p;   return OK; </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rPr>
              <a:t> }  </a:t>
            </a:r>
            <a:endParaRPr kumimoji="0" lang="en-US" altLang="zh-CN" sz="24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59397" name="Rectangle 9"/>
          <p:cNvSpPr>
            <a:spLocks noChangeArrowheads="1"/>
          </p:cNvSpPr>
          <p:nvPr/>
        </p:nvSpPr>
        <p:spPr bwMode="auto">
          <a:xfrm>
            <a:off x="6989763" y="1790700"/>
            <a:ext cx="1219200" cy="354013"/>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398" name="Line 10"/>
          <p:cNvSpPr>
            <a:spLocks noChangeShapeType="1"/>
          </p:cNvSpPr>
          <p:nvPr/>
        </p:nvSpPr>
        <p:spPr bwMode="auto">
          <a:xfrm>
            <a:off x="7599363" y="1790700"/>
            <a:ext cx="0" cy="35401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399" name="Rectangle 11"/>
          <p:cNvSpPr>
            <a:spLocks noChangeArrowheads="1"/>
          </p:cNvSpPr>
          <p:nvPr/>
        </p:nvSpPr>
        <p:spPr bwMode="auto">
          <a:xfrm>
            <a:off x="6989763" y="3116263"/>
            <a:ext cx="1219200" cy="352425"/>
          </a:xfrm>
          <a:prstGeom prst="rect">
            <a:avLst/>
          </a:prstGeom>
          <a:solidFill>
            <a:srgbClr val="FFFFFF"/>
          </a:solidFill>
          <a:ln w="38100">
            <a:solidFill>
              <a:srgbClr val="0000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0" name="Line 12"/>
          <p:cNvSpPr>
            <a:spLocks noChangeShapeType="1"/>
          </p:cNvSpPr>
          <p:nvPr/>
        </p:nvSpPr>
        <p:spPr bwMode="auto">
          <a:xfrm>
            <a:off x="7599363" y="3116263"/>
            <a:ext cx="0" cy="3524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1" name="Line 14"/>
          <p:cNvSpPr>
            <a:spLocks noChangeShapeType="1"/>
          </p:cNvSpPr>
          <p:nvPr/>
        </p:nvSpPr>
        <p:spPr bwMode="auto">
          <a:xfrm>
            <a:off x="7904163" y="2181225"/>
            <a:ext cx="0" cy="441325"/>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2" name="Line 15"/>
          <p:cNvSpPr>
            <a:spLocks noChangeShapeType="1"/>
          </p:cNvSpPr>
          <p:nvPr/>
        </p:nvSpPr>
        <p:spPr bwMode="auto">
          <a:xfrm>
            <a:off x="7904163" y="2711450"/>
            <a:ext cx="0" cy="35242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3" name="Text Box 16"/>
          <p:cNvSpPr txBox="1">
            <a:spLocks noChangeArrowheads="1"/>
          </p:cNvSpPr>
          <p:nvPr/>
        </p:nvSpPr>
        <p:spPr bwMode="auto">
          <a:xfrm>
            <a:off x="7675563" y="3063875"/>
            <a:ext cx="4572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4" name="Text Box 20"/>
          <p:cNvSpPr txBox="1">
            <a:spLocks noChangeArrowheads="1"/>
          </p:cNvSpPr>
          <p:nvPr/>
        </p:nvSpPr>
        <p:spPr bwMode="auto">
          <a:xfrm flipH="1">
            <a:off x="4818063" y="1760538"/>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e = ‘A’</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59405" name="Line 23"/>
          <p:cNvSpPr>
            <a:spLocks noChangeShapeType="1"/>
          </p:cNvSpPr>
          <p:nvPr/>
        </p:nvSpPr>
        <p:spPr bwMode="auto">
          <a:xfrm>
            <a:off x="6608763" y="1974850"/>
            <a:ext cx="381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406" name="Text Box 24"/>
          <p:cNvSpPr txBox="1">
            <a:spLocks noChangeArrowheads="1"/>
          </p:cNvSpPr>
          <p:nvPr/>
        </p:nvSpPr>
        <p:spPr bwMode="auto">
          <a:xfrm>
            <a:off x="6303963" y="1790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S</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矩形 37"/>
          <p:cNvSpPr/>
          <p:nvPr/>
        </p:nvSpPr>
        <p:spPr bwMode="auto">
          <a:xfrm>
            <a:off x="0" y="349250"/>
            <a:ext cx="9155113" cy="233521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4" name="矩形: 圆角 33"/>
          <p:cNvSpPr/>
          <p:nvPr/>
        </p:nvSpPr>
        <p:spPr bwMode="auto">
          <a:xfrm>
            <a:off x="5148263" y="2830513"/>
            <a:ext cx="3249613" cy="3619500"/>
          </a:xfrm>
          <a:prstGeom prst="roundRect">
            <a:avLst>
              <a:gd name="adj" fmla="val 6305"/>
            </a:avLst>
          </a:prstGeom>
          <a:solidFill>
            <a:srgbClr val="D4E6F4"/>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8" name="矩形: 圆角 17"/>
          <p:cNvSpPr/>
          <p:nvPr/>
        </p:nvSpPr>
        <p:spPr bwMode="auto">
          <a:xfrm>
            <a:off x="827088" y="2830513"/>
            <a:ext cx="3251200" cy="3619500"/>
          </a:xfrm>
          <a:prstGeom prst="roundRect">
            <a:avLst>
              <a:gd name="adj" fmla="val 6305"/>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635911" name="Rectangle 7"/>
          <p:cNvSpPr>
            <a:spLocks noChangeArrowheads="1"/>
          </p:cNvSpPr>
          <p:nvPr/>
        </p:nvSpPr>
        <p:spPr bwMode="auto">
          <a:xfrm>
            <a:off x="1446213" y="3533775"/>
            <a:ext cx="2111375" cy="2635250"/>
          </a:xfrm>
          <a:prstGeom prst="rect">
            <a:avLst/>
          </a:prstGeom>
          <a:noFill/>
          <a:ln w="38100">
            <a:noFill/>
            <a:miter lim="800000"/>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1.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定义</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逻辑结构</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存储结构</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4.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运算规则</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5.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实现方式</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635912" name="Rectangle 8"/>
          <p:cNvSpPr>
            <a:spLocks noChangeArrowheads="1"/>
          </p:cNvSpPr>
          <p:nvPr/>
        </p:nvSpPr>
        <p:spPr bwMode="auto">
          <a:xfrm>
            <a:off x="5724525" y="3468688"/>
            <a:ext cx="2465388" cy="2635250"/>
          </a:xfrm>
          <a:prstGeom prst="rect">
            <a:avLst/>
          </a:prstGeom>
          <a:noFill/>
          <a:ln w="38100">
            <a:noFill/>
            <a:miter lim="800000"/>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1.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定义</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逻辑结构</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存储结构</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4.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运算规则</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5.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实现方式</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p:txBody>
      </p:sp>
      <p:grpSp>
        <p:nvGrpSpPr>
          <p:cNvPr id="18439" name="组合 19"/>
          <p:cNvGrpSpPr/>
          <p:nvPr/>
        </p:nvGrpSpPr>
        <p:grpSpPr>
          <a:xfrm>
            <a:off x="827088" y="677863"/>
            <a:ext cx="3251200" cy="2460625"/>
            <a:chOff x="222841" y="2217316"/>
            <a:chExt cx="2846584" cy="2461343"/>
          </a:xfrm>
        </p:grpSpPr>
        <p:sp>
          <p:nvSpPr>
            <p:cNvPr id="21" name="íṡľíḍè-Rectangle 22"/>
            <p:cNvSpPr/>
            <p:nvPr/>
          </p:nvSpPr>
          <p:spPr>
            <a:xfrm>
              <a:off x="222841" y="2217316"/>
              <a:ext cx="2846584" cy="19007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22" name="íṡľíḍè-Freeform: Shape 23"/>
            <p:cNvSpPr/>
            <p:nvPr/>
          </p:nvSpPr>
          <p:spPr>
            <a:xfrm rot="10800000">
              <a:off x="222841" y="3987894"/>
              <a:ext cx="2846584" cy="382700"/>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23" name="îŝḷîḓé-TextBox 33"/>
            <p:cNvSpPr txBox="1"/>
            <p:nvPr/>
          </p:nvSpPr>
          <p:spPr bwMode="auto">
            <a:xfrm>
              <a:off x="1107827" y="4506304"/>
              <a:ext cx="1077218" cy="172355"/>
            </a:xfrm>
            <a:prstGeom prst="rect">
              <a:avLst/>
            </a:prstGeom>
            <a:noFill/>
            <a:ln w="9525">
              <a:noFill/>
              <a:miter lim="800000"/>
            </a:ln>
          </p:spPr>
          <p:txBody>
            <a:bodyPr wrap="none" lIns="0" tIns="0" rIns="0" bIns="0">
              <a:scene3d>
                <a:camera prst="orthographicFront"/>
                <a:lightRig rig="threePt" dir="t"/>
              </a:scene3d>
              <a:sp3d>
                <a:bevelT w="0" h="0"/>
              </a:sp3d>
            </a:bodyPr>
            <a:lstStyle/>
            <a:p>
              <a:pPr marL="0" marR="0" lvl="1"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6C4C8F"/>
                  </a:solidFill>
                  <a:effectLst/>
                  <a:uLnTx/>
                  <a:uFillTx/>
                  <a:latin typeface="+mn-lt"/>
                  <a:ea typeface="+mn-ea"/>
                  <a:cs typeface="+mn-ea"/>
                  <a:sym typeface="+mn-lt"/>
                </a:rPr>
                <a:t>栈（</a:t>
              </a:r>
              <a:r>
                <a:rPr kumimoji="0" lang="en-US" altLang="zh-CN" sz="2800" b="0" i="0" u="none" strike="noStrike" kern="1200" cap="none" spc="0" normalizeH="0" baseline="0" noProof="0" dirty="0">
                  <a:ln>
                    <a:noFill/>
                  </a:ln>
                  <a:solidFill>
                    <a:srgbClr val="6C4C8F"/>
                  </a:solidFill>
                  <a:effectLst/>
                  <a:uLnTx/>
                  <a:uFillTx/>
                  <a:latin typeface="+mn-lt"/>
                  <a:ea typeface="+mn-ea"/>
                  <a:cs typeface="+mn-ea"/>
                  <a:sym typeface="+mn-lt"/>
                </a:rPr>
                <a:t>Stack</a:t>
              </a:r>
              <a:r>
                <a:rPr kumimoji="0" lang="zh-CN" altLang="en-US" sz="2800" b="0" i="0" u="none" strike="noStrike" kern="1200" cap="none" spc="0" normalizeH="0" baseline="0" noProof="0" dirty="0">
                  <a:ln>
                    <a:noFill/>
                  </a:ln>
                  <a:solidFill>
                    <a:srgbClr val="6C4C8F"/>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rgbClr val="6C4C8F"/>
                </a:solidFill>
                <a:effectLst/>
                <a:uLnTx/>
                <a:uFillTx/>
                <a:latin typeface="+mn-lt"/>
                <a:ea typeface="+mn-ea"/>
                <a:cs typeface="+mn-ea"/>
                <a:sym typeface="+mn-lt"/>
              </a:endParaRPr>
            </a:p>
          </p:txBody>
        </p:sp>
      </p:grpSp>
      <p:grpSp>
        <p:nvGrpSpPr>
          <p:cNvPr id="18440" name="组合 25"/>
          <p:cNvGrpSpPr/>
          <p:nvPr/>
        </p:nvGrpSpPr>
        <p:grpSpPr>
          <a:xfrm>
            <a:off x="5148263" y="677863"/>
            <a:ext cx="3249612" cy="2460625"/>
            <a:chOff x="3869067" y="2217316"/>
            <a:chExt cx="3041480" cy="2460432"/>
          </a:xfrm>
        </p:grpSpPr>
        <p:sp>
          <p:nvSpPr>
            <p:cNvPr id="27" name="íṡľíḍè-Rectangle 18"/>
            <p:cNvSpPr/>
            <p:nvPr/>
          </p:nvSpPr>
          <p:spPr>
            <a:xfrm>
              <a:off x="3869067" y="2217316"/>
              <a:ext cx="3041480" cy="1901676"/>
            </a:xfrm>
            <a:prstGeom prst="rect">
              <a:avLst/>
            </a:prstGeom>
            <a:solidFill>
              <a:srgbClr val="76AE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28" name="íṡľíḍè-Freeform: Shape 19"/>
            <p:cNvSpPr/>
            <p:nvPr/>
          </p:nvSpPr>
          <p:spPr>
            <a:xfrm rot="10800000">
              <a:off x="3869067" y="3992002"/>
              <a:ext cx="3041480" cy="369858"/>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D96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29" name="îŝḷîḓé-TextBox 34"/>
            <p:cNvSpPr txBox="1"/>
            <p:nvPr/>
          </p:nvSpPr>
          <p:spPr bwMode="auto">
            <a:xfrm>
              <a:off x="4876335" y="4505393"/>
              <a:ext cx="1077218" cy="172355"/>
            </a:xfrm>
            <a:prstGeom prst="rect">
              <a:avLst/>
            </a:prstGeom>
            <a:noFill/>
            <a:ln w="9525">
              <a:noFill/>
              <a:miter lim="800000"/>
            </a:ln>
          </p:spPr>
          <p:txBody>
            <a:bodyPr wrap="none" lIns="0" tIns="0" rIns="0" bIns="0">
              <a:scene3d>
                <a:camera prst="orthographicFront"/>
                <a:lightRig rig="threePt" dir="t"/>
              </a:scene3d>
              <a:sp3d>
                <a:bevelT w="0" h="0"/>
              </a:sp3d>
            </a:bodyPr>
            <a:lstStyle/>
            <a:p>
              <a:pPr marL="0" marR="0" lvl="1"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3333CC"/>
                  </a:solidFill>
                  <a:effectLst/>
                  <a:uLnTx/>
                  <a:uFillTx/>
                  <a:latin typeface="+mn-lt"/>
                  <a:ea typeface="+mn-ea"/>
                  <a:cs typeface="+mn-ea"/>
                  <a:sym typeface="+mn-lt"/>
                </a:rPr>
                <a:t>队列（</a:t>
              </a:r>
              <a:r>
                <a:rPr kumimoji="0" lang="en-US" altLang="zh-CN" sz="2800" b="0" i="0" u="none" strike="noStrike" kern="1200" cap="none" spc="0" normalizeH="0" baseline="0" noProof="0" dirty="0">
                  <a:ln>
                    <a:noFill/>
                  </a:ln>
                  <a:solidFill>
                    <a:srgbClr val="3333CC"/>
                  </a:solidFill>
                  <a:effectLst/>
                  <a:uLnTx/>
                  <a:uFillTx/>
                  <a:latin typeface="+mn-lt"/>
                  <a:ea typeface="+mn-ea"/>
                  <a:cs typeface="+mn-ea"/>
                  <a:sym typeface="+mn-lt"/>
                </a:rPr>
                <a:t>Queue</a:t>
              </a:r>
              <a:r>
                <a:rPr kumimoji="0" lang="zh-CN" altLang="en-US" sz="2800" b="0" i="0" u="none" strike="noStrike" kern="1200" cap="none" spc="0" normalizeH="0" baseline="0" noProof="0" dirty="0">
                  <a:ln>
                    <a:noFill/>
                  </a:ln>
                  <a:solidFill>
                    <a:srgbClr val="3333CC"/>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rgbClr val="3333CC"/>
                </a:solidFill>
                <a:effectLst/>
                <a:uLnTx/>
                <a:uFillTx/>
                <a:latin typeface="+mn-lt"/>
                <a:ea typeface="+mn-ea"/>
                <a:cs typeface="+mn-ea"/>
                <a:sym typeface="+mn-lt"/>
              </a:endParaRPr>
            </a:p>
          </p:txBody>
        </p:sp>
      </p:grpSp>
      <p:sp>
        <p:nvSpPr>
          <p:cNvPr id="39" name="îŝḷîḓé-Freeform: Shape 42"/>
          <p:cNvSpPr/>
          <p:nvPr/>
        </p:nvSpPr>
        <p:spPr bwMode="auto">
          <a:xfrm>
            <a:off x="1963738" y="1136650"/>
            <a:ext cx="942975" cy="944563"/>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40" name="îŝḷîḓé-Freeform: Shape 44"/>
          <p:cNvSpPr/>
          <p:nvPr/>
        </p:nvSpPr>
        <p:spPr bwMode="auto">
          <a:xfrm>
            <a:off x="6315075" y="1230313"/>
            <a:ext cx="850900" cy="85090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矩形 1"/>
          <p:cNvSpPr>
            <a:spLocks noChangeArrowheads="1"/>
          </p:cNvSpPr>
          <p:nvPr/>
        </p:nvSpPr>
        <p:spPr bwMode="auto">
          <a:xfrm>
            <a:off x="0" y="1484313"/>
            <a:ext cx="9144000" cy="3889375"/>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19" name="Rectangle 6"/>
          <p:cNvSpPr>
            <a:spLocks noChangeArrowheads="1"/>
          </p:cNvSpPr>
          <p:nvPr/>
        </p:nvSpPr>
        <p:spPr bwMode="auto">
          <a:xfrm>
            <a:off x="755650" y="211138"/>
            <a:ext cx="39560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取链栈栈顶元素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556039" name="Rectangle 7"/>
          <p:cNvSpPr>
            <a:spLocks noChangeArrowheads="1"/>
          </p:cNvSpPr>
          <p:nvPr/>
        </p:nvSpPr>
        <p:spPr bwMode="auto">
          <a:xfrm>
            <a:off x="1547813" y="1916113"/>
            <a:ext cx="67691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SElemType</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GetTop</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LinkStack</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S)</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if (</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S==NULL) </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exit(1)</a:t>
            </a:r>
            <a:r>
              <a:rPr kumimoji="0" lang="zh-CN" altLang="en-US" sz="3200" b="0" i="0" u="none" strike="noStrike" kern="1200" cap="none" spc="0" normalizeH="0" baseline="0" noProof="0" dirty="0">
                <a:ln>
                  <a:noFill/>
                </a:ln>
                <a:solidFill>
                  <a:srgbClr val="000000"/>
                </a:solidFill>
                <a:effectLst/>
                <a:uLnTx/>
                <a:uFillTx/>
                <a:latin typeface="+mn-lt"/>
                <a:ea typeface="+mn-ea"/>
                <a:cs typeface="+mn-ea"/>
                <a:sym typeface="+mn-lt"/>
              </a:rPr>
              <a:t>；</a:t>
            </a:r>
            <a:br>
              <a:rPr kumimoji="0" lang="zh-CN" altLang="en-US" sz="3200" b="0" i="0" u="none" strike="noStrike" kern="1200" cap="none" spc="0" normalizeH="0" baseline="0" noProof="0" dirty="0">
                <a:ln>
                  <a:noFill/>
                </a:ln>
                <a:solidFill>
                  <a:srgbClr val="000000"/>
                </a:solidFill>
                <a:effectLst/>
                <a:uLnTx/>
                <a:uFillTx/>
                <a:latin typeface="+mn-lt"/>
                <a:ea typeface="+mn-ea"/>
                <a:cs typeface="+mn-ea"/>
                <a:sym typeface="+mn-lt"/>
              </a:rPr>
            </a:br>
            <a:r>
              <a:rPr kumimoji="0" lang="zh-CN" altLang="en-US" sz="32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else </a:t>
            </a: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return S–&gt;data</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56039"/>
                                        </p:tgtEl>
                                        <p:attrNameLst>
                                          <p:attrName>style.visibility</p:attrName>
                                        </p:attrNameLst>
                                      </p:cBhvr>
                                      <p:to>
                                        <p:strVal val="visible"/>
                                      </p:to>
                                    </p:set>
                                    <p:animEffect transition="in" filter="box(in)">
                                      <p:cBhvr>
                                        <p:cTn id="7" dur="500"/>
                                        <p:tgtEl>
                                          <p:spTgt spid="556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4211638"/>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4211638"/>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471738"/>
            <a:ext cx="720725" cy="3351213"/>
          </a:xfrm>
          <a:prstGeom prst="rect">
            <a:avLst/>
          </a:prstGeom>
          <a:noFill/>
        </p:spPr>
        <p:txBody>
          <a:bodyPr>
            <a:spAutoFit/>
          </a:bodyPr>
          <a:lstStyle/>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3.1</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3.2</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3.3</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chemeClr val="bg1"/>
                </a:solidFill>
                <a:latin typeface="+mn-lt"/>
                <a:ea typeface="+mn-ea"/>
                <a:cs typeface="+mn-ea"/>
                <a:sym typeface="+mn-lt"/>
              </a:rPr>
              <a:t>3.4</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3.5</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3.6</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471738"/>
            <a:ext cx="4129088" cy="3351213"/>
          </a:xfrm>
          <a:prstGeom prst="rect">
            <a:avLst/>
          </a:prstGeom>
          <a:noFill/>
        </p:spPr>
        <p:txBody>
          <a:bodyPr>
            <a:spAutoFit/>
          </a:bodyPr>
          <a:lstStyle/>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栈和队列的定义和特点</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案例引入</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栈的表示和操作的实现</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chemeClr val="bg1"/>
                </a:solidFill>
                <a:latin typeface="+mn-lt"/>
                <a:ea typeface="+mn-ea"/>
                <a:cs typeface="+mn-ea"/>
                <a:sym typeface="+mn-lt"/>
              </a:rPr>
              <a:t>栈与递归</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队列的的表示和操作的实现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3"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68681" name="Rectangle 9"/>
          <p:cNvSpPr>
            <a:spLocks noChangeArrowheads="1"/>
          </p:cNvSpPr>
          <p:nvPr/>
        </p:nvSpPr>
        <p:spPr bwMode="auto">
          <a:xfrm>
            <a:off x="0" y="3641725"/>
            <a:ext cx="9144000" cy="2492375"/>
          </a:xfrm>
          <a:prstGeom prst="rect">
            <a:avLst/>
          </a:prstGeom>
          <a:solidFill>
            <a:schemeClr val="bg2">
              <a:lumMod val="40000"/>
              <a:lumOff val="6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89979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long</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Fact ( </a:t>
            </a: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long</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n ) </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    if</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 n</a:t>
            </a:r>
            <a:r>
              <a:rPr kumimoji="0" lang="en-US" altLang="zh-CN" sz="2600" b="0" i="1"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0) </a:t>
            </a: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return </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else return</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 n * Fact (n</a:t>
            </a:r>
            <a:r>
              <a:rPr kumimoji="0" lang="en-US" altLang="zh-CN" sz="2600" b="0" i="1"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endParaRPr>
          </a:p>
          <a:p>
            <a:pPr marL="89979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组合 1"/>
          <p:cNvGrpSpPr/>
          <p:nvPr/>
        </p:nvGrpSpPr>
        <p:grpSpPr>
          <a:xfrm>
            <a:off x="360363" y="1484313"/>
            <a:ext cx="8423275" cy="1652587"/>
            <a:chOff x="360363" y="1484313"/>
            <a:chExt cx="8423275" cy="1652587"/>
          </a:xfrm>
        </p:grpSpPr>
        <p:sp>
          <p:nvSpPr>
            <p:cNvPr id="668680" name="Rectangle 8"/>
            <p:cNvSpPr>
              <a:spLocks noRot="1" noChangeArrowheads="1"/>
            </p:cNvSpPr>
            <p:nvPr/>
          </p:nvSpPr>
          <p:spPr bwMode="auto">
            <a:xfrm>
              <a:off x="360363" y="1484313"/>
              <a:ext cx="8423275"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30000"/>
                </a:lnSpc>
                <a:spcBef>
                  <a:spcPct val="10000"/>
                </a:spcBef>
                <a:spcAft>
                  <a:spcPct val="0"/>
                </a:spcAft>
                <a:buClr>
                  <a:srgbClr val="FF7C80"/>
                </a:buClr>
                <a:buSzPct val="50000"/>
                <a:buFont typeface="Wingdings" panose="05000000000000000000" pitchFamily="2" charset="2"/>
                <a:buChar char="n"/>
                <a:defRPr/>
              </a:pPr>
              <a:r>
                <a:rPr kumimoji="0" lang="zh-CN" altLang="en-US" sz="2400" b="0" i="0" u="sng" strike="noStrike" kern="1200" cap="none" spc="0" normalizeH="0" baseline="0" noProof="0" dirty="0">
                  <a:ln>
                    <a:noFill/>
                  </a:ln>
                  <a:solidFill>
                    <a:schemeClr val="accent2"/>
                  </a:solidFill>
                  <a:effectLst/>
                  <a:uLnTx/>
                  <a:uFillTx/>
                  <a:latin typeface="+mn-lt"/>
                  <a:ea typeface="+mn-ea"/>
                  <a:cs typeface="+mn-ea"/>
                  <a:sym typeface="+mn-lt"/>
                </a:rPr>
                <a:t>递归的定义</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若一个对象部分地包含它自己</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或用它自己给自己定义</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则称这个对象是递归的；若一个过程</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直接地或间接地调用自己</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则称这个过程是递归的过程。</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10000"/>
                </a:spcBef>
                <a:spcAft>
                  <a:spcPct val="0"/>
                </a:spcAft>
                <a:buClr>
                  <a:srgbClr val="FF7C80"/>
                </a:buClr>
                <a:buSzPct val="50000"/>
                <a:buFont typeface="Wingdings" panose="05000000000000000000" pitchFamily="2" charset="2"/>
                <a:buChar char="n"/>
                <a:defRPr/>
              </a:pPr>
              <a:endPar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endParaRPr>
            </a:p>
          </p:txBody>
        </p:sp>
        <p:cxnSp>
          <p:nvCxnSpPr>
            <p:cNvPr id="70662" name="直接连接符 2"/>
            <p:cNvCxnSpPr/>
            <p:nvPr/>
          </p:nvCxnSpPr>
          <p:spPr>
            <a:xfrm>
              <a:off x="755650" y="3121025"/>
              <a:ext cx="7920038" cy="0"/>
            </a:xfrm>
            <a:prstGeom prst="line">
              <a:avLst/>
            </a:prstGeom>
            <a:ln w="9525" cap="flat" cmpd="sng">
              <a:solidFill>
                <a:srgbClr val="6C4C8F"/>
              </a:solidFill>
              <a:prstDash val="soli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668681"/>
                                        </p:tgtEl>
                                        <p:attrNameLst>
                                          <p:attrName>style.visibility</p:attrName>
                                        </p:attrNameLst>
                                      </p:cBhvr>
                                      <p:to>
                                        <p:strVal val="visible"/>
                                      </p:to>
                                    </p:set>
                                    <p:animEffect transition="in" filter="blinds(horizontal)">
                                      <p:cBhvr>
                                        <p:cTn id="14" dur="500"/>
                                        <p:tgtEl>
                                          <p:spTgt spid="66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8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7460" name="Rectangle 4"/>
          <p:cNvSpPr>
            <a:spLocks noChangeArrowheads="1"/>
          </p:cNvSpPr>
          <p:nvPr/>
        </p:nvSpPr>
        <p:spPr bwMode="auto">
          <a:xfrm>
            <a:off x="0" y="838200"/>
            <a:ext cx="9144000" cy="5975350"/>
          </a:xfrm>
          <a:prstGeom prst="rect">
            <a:avLst/>
          </a:prstGeom>
          <a:solidFill>
            <a:srgbClr val="D4E6F4"/>
          </a:solidFill>
          <a:ln>
            <a:noFill/>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541655" marR="0" lvl="0" indent="-18288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有人送了我</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金、银、铜、铁、木</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五个宝箱，我想打开金箱子，却没有打开这个箱子的钥匙。</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在</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金箱子</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上面写着一句话：“打开我的钥匙装在</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银箱子</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里。”</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于是我来到银箱子前，发现还是没有打开银箱子的钥匙。</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银箱子上也写着一句话：“打开我的钥匙装在</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铜箱子</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里。”</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于是我再来到铜箱子前，发现还是没有打开铜箱子的钥匙。</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铜箱子上也写着一句话：“打开我的钥匙装在</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铁箱子</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里。”</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于是我又来到了铁箱子前，发现还是没有打开铁箱子的钥匙。</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铁箱子上也写着一句话：“打开我的钥匙装在</a:t>
            </a: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木箱子</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里。”</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我来到木箱子前，打开了木箱，</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并从木箱里拿出铁箱子的钥匙，打开了铁箱，</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从铁箱里拿了出铜箱的钥匙，打开了铜箱，</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再从铜箱里拿出银箱的钥匙打开了银箱，</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最后从银箱里取出金箱的钥匙，打开了我想打开的金箱子。</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晕吧</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很啰嗦地讲了这么长一个故事。</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p:wipe dir="r"/>
    <p:sndAc>
      <p:stSnd loop="1">
        <p:snd r:embed="rId1" name="mornin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87460"/>
                                        </p:tgtEl>
                                        <p:attrNameLst>
                                          <p:attrName>style.visibility</p:attrName>
                                        </p:attrNameLst>
                                      </p:cBhvr>
                                      <p:to>
                                        <p:strVal val="visible"/>
                                      </p:to>
                                    </p:set>
                                    <p:animEffect transition="in" filter="checkerboard(across)">
                                      <p:cBhvr>
                                        <p:cTn id="7" dur="500"/>
                                        <p:tgtEl>
                                          <p:spTgt spid="78746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87460">
                                            <p:txEl>
                                              <p:charRg st="0" end="41"/>
                                            </p:txEl>
                                          </p:spTgt>
                                        </p:tgtEl>
                                        <p:attrNameLst>
                                          <p:attrName>style.visibility</p:attrName>
                                        </p:attrNameLst>
                                      </p:cBhvr>
                                      <p:to>
                                        <p:strVal val="visible"/>
                                      </p:to>
                                    </p:set>
                                    <p:animEffect transition="in" filter="checkerboard(across)">
                                      <p:cBhvr>
                                        <p:cTn id="12" dur="500"/>
                                        <p:tgtEl>
                                          <p:spTgt spid="787460">
                                            <p:txEl>
                                              <p:charRg st="0" end="4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87460">
                                            <p:txEl>
                                              <p:charRg st="41" end="69"/>
                                            </p:txEl>
                                          </p:spTgt>
                                        </p:tgtEl>
                                        <p:attrNameLst>
                                          <p:attrName>style.visibility</p:attrName>
                                        </p:attrNameLst>
                                      </p:cBhvr>
                                      <p:to>
                                        <p:strVal val="visible"/>
                                      </p:to>
                                    </p:set>
                                    <p:animEffect transition="in" filter="checkerboard(across)">
                                      <p:cBhvr>
                                        <p:cTn id="17" dur="500"/>
                                        <p:tgtEl>
                                          <p:spTgt spid="787460">
                                            <p:txEl>
                                              <p:charRg st="41" end="6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87460">
                                            <p:txEl>
                                              <p:charRg st="69" end="95"/>
                                            </p:txEl>
                                          </p:spTgt>
                                        </p:tgtEl>
                                        <p:attrNameLst>
                                          <p:attrName>style.visibility</p:attrName>
                                        </p:attrNameLst>
                                      </p:cBhvr>
                                      <p:to>
                                        <p:strVal val="visible"/>
                                      </p:to>
                                    </p:set>
                                    <p:animEffect transition="in" filter="checkerboard(across)">
                                      <p:cBhvr>
                                        <p:cTn id="22" dur="500"/>
                                        <p:tgtEl>
                                          <p:spTgt spid="787460">
                                            <p:txEl>
                                              <p:charRg st="69" end="9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87460">
                                            <p:txEl>
                                              <p:charRg st="95" end="122"/>
                                            </p:txEl>
                                          </p:spTgt>
                                        </p:tgtEl>
                                        <p:attrNameLst>
                                          <p:attrName>style.visibility</p:attrName>
                                        </p:attrNameLst>
                                      </p:cBhvr>
                                      <p:to>
                                        <p:strVal val="visible"/>
                                      </p:to>
                                    </p:set>
                                    <p:animEffect transition="in" filter="checkerboard(across)">
                                      <p:cBhvr>
                                        <p:cTn id="27" dur="500"/>
                                        <p:tgtEl>
                                          <p:spTgt spid="787460">
                                            <p:txEl>
                                              <p:charRg st="95" end="12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87460">
                                            <p:txEl>
                                              <p:charRg st="122" end="149"/>
                                            </p:txEl>
                                          </p:spTgt>
                                        </p:tgtEl>
                                        <p:attrNameLst>
                                          <p:attrName>style.visibility</p:attrName>
                                        </p:attrNameLst>
                                      </p:cBhvr>
                                      <p:to>
                                        <p:strVal val="visible"/>
                                      </p:to>
                                    </p:set>
                                    <p:animEffect transition="in" filter="checkerboard(across)">
                                      <p:cBhvr>
                                        <p:cTn id="32" dur="500"/>
                                        <p:tgtEl>
                                          <p:spTgt spid="787460">
                                            <p:txEl>
                                              <p:charRg st="122" end="14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87460">
                                            <p:txEl>
                                              <p:charRg st="149" end="176"/>
                                            </p:txEl>
                                          </p:spTgt>
                                        </p:tgtEl>
                                        <p:attrNameLst>
                                          <p:attrName>style.visibility</p:attrName>
                                        </p:attrNameLst>
                                      </p:cBhvr>
                                      <p:to>
                                        <p:strVal val="visible"/>
                                      </p:to>
                                    </p:set>
                                    <p:animEffect transition="in" filter="checkerboard(across)">
                                      <p:cBhvr>
                                        <p:cTn id="37" dur="500"/>
                                        <p:tgtEl>
                                          <p:spTgt spid="787460">
                                            <p:txEl>
                                              <p:charRg st="149" end="17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787460">
                                            <p:txEl>
                                              <p:charRg st="176" end="204"/>
                                            </p:txEl>
                                          </p:spTgt>
                                        </p:tgtEl>
                                        <p:attrNameLst>
                                          <p:attrName>style.visibility</p:attrName>
                                        </p:attrNameLst>
                                      </p:cBhvr>
                                      <p:to>
                                        <p:strVal val="visible"/>
                                      </p:to>
                                    </p:set>
                                    <p:animEffect transition="in" filter="checkerboard(across)">
                                      <p:cBhvr>
                                        <p:cTn id="42" dur="500"/>
                                        <p:tgtEl>
                                          <p:spTgt spid="787460">
                                            <p:txEl>
                                              <p:charRg st="176" end="20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787460">
                                            <p:txEl>
                                              <p:charRg st="204" end="231"/>
                                            </p:txEl>
                                          </p:spTgt>
                                        </p:tgtEl>
                                        <p:attrNameLst>
                                          <p:attrName>style.visibility</p:attrName>
                                        </p:attrNameLst>
                                      </p:cBhvr>
                                      <p:to>
                                        <p:strVal val="visible"/>
                                      </p:to>
                                    </p:set>
                                    <p:animEffect transition="in" filter="checkerboard(across)">
                                      <p:cBhvr>
                                        <p:cTn id="47" dur="500"/>
                                        <p:tgtEl>
                                          <p:spTgt spid="787460">
                                            <p:txEl>
                                              <p:charRg st="204" end="23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787460">
                                            <p:txEl>
                                              <p:charRg st="231" end="246"/>
                                            </p:txEl>
                                          </p:spTgt>
                                        </p:tgtEl>
                                        <p:attrNameLst>
                                          <p:attrName>style.visibility</p:attrName>
                                        </p:attrNameLst>
                                      </p:cBhvr>
                                      <p:to>
                                        <p:strVal val="visible"/>
                                      </p:to>
                                    </p:set>
                                    <p:animEffect transition="in" filter="checkerboard(across)">
                                      <p:cBhvr>
                                        <p:cTn id="52" dur="500"/>
                                        <p:tgtEl>
                                          <p:spTgt spid="787460">
                                            <p:txEl>
                                              <p:charRg st="231" end="24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787460">
                                            <p:txEl>
                                              <p:charRg st="246" end="267"/>
                                            </p:txEl>
                                          </p:spTgt>
                                        </p:tgtEl>
                                        <p:attrNameLst>
                                          <p:attrName>style.visibility</p:attrName>
                                        </p:attrNameLst>
                                      </p:cBhvr>
                                      <p:to>
                                        <p:strVal val="visible"/>
                                      </p:to>
                                    </p:set>
                                    <p:animEffect transition="in" filter="checkerboard(across)">
                                      <p:cBhvr>
                                        <p:cTn id="57" dur="500"/>
                                        <p:tgtEl>
                                          <p:spTgt spid="787460">
                                            <p:txEl>
                                              <p:charRg st="246" end="26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787460">
                                            <p:txEl>
                                              <p:charRg st="267" end="287"/>
                                            </p:txEl>
                                          </p:spTgt>
                                        </p:tgtEl>
                                        <p:attrNameLst>
                                          <p:attrName>style.visibility</p:attrName>
                                        </p:attrNameLst>
                                      </p:cBhvr>
                                      <p:to>
                                        <p:strVal val="visible"/>
                                      </p:to>
                                    </p:set>
                                    <p:animEffect transition="in" filter="checkerboard(across)">
                                      <p:cBhvr>
                                        <p:cTn id="62" dur="500"/>
                                        <p:tgtEl>
                                          <p:spTgt spid="787460">
                                            <p:txEl>
                                              <p:charRg st="267" end="28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787460">
                                            <p:txEl>
                                              <p:charRg st="287" end="306"/>
                                            </p:txEl>
                                          </p:spTgt>
                                        </p:tgtEl>
                                        <p:attrNameLst>
                                          <p:attrName>style.visibility</p:attrName>
                                        </p:attrNameLst>
                                      </p:cBhvr>
                                      <p:to>
                                        <p:strVal val="visible"/>
                                      </p:to>
                                    </p:set>
                                    <p:animEffect transition="in" filter="checkerboard(across)">
                                      <p:cBhvr>
                                        <p:cTn id="67" dur="500"/>
                                        <p:tgtEl>
                                          <p:spTgt spid="787460">
                                            <p:txEl>
                                              <p:charRg st="287" end="30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787460">
                                            <p:txEl>
                                              <p:charRg st="306" end="333"/>
                                            </p:txEl>
                                          </p:spTgt>
                                        </p:tgtEl>
                                        <p:attrNameLst>
                                          <p:attrName>style.visibility</p:attrName>
                                        </p:attrNameLst>
                                      </p:cBhvr>
                                      <p:to>
                                        <p:strVal val="visible"/>
                                      </p:to>
                                    </p:set>
                                    <p:animEffect transition="in" filter="checkerboard(across)">
                                      <p:cBhvr>
                                        <p:cTn id="72" dur="500"/>
                                        <p:tgtEl>
                                          <p:spTgt spid="787460">
                                            <p:txEl>
                                              <p:charRg st="306" end="33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grpId="0" nodeType="clickEffect">
                                  <p:stCondLst>
                                    <p:cond delay="0"/>
                                  </p:stCondLst>
                                  <p:childTnLst>
                                    <p:set>
                                      <p:cBhvr>
                                        <p:cTn id="76" dur="1" fill="hold">
                                          <p:stCondLst>
                                            <p:cond delay="0"/>
                                          </p:stCondLst>
                                        </p:cTn>
                                        <p:tgtEl>
                                          <p:spTgt spid="787460">
                                            <p:txEl>
                                              <p:charRg st="333" end="352"/>
                                            </p:txEl>
                                          </p:spTgt>
                                        </p:tgtEl>
                                        <p:attrNameLst>
                                          <p:attrName>style.visibility</p:attrName>
                                        </p:attrNameLst>
                                      </p:cBhvr>
                                      <p:to>
                                        <p:strVal val="visible"/>
                                      </p:to>
                                    </p:set>
                                    <p:animEffect transition="in" filter="checkerboard(across)">
                                      <p:cBhvr>
                                        <p:cTn id="77" dur="500"/>
                                        <p:tgtEl>
                                          <p:spTgt spid="787460">
                                            <p:txEl>
                                              <p:charRg st="333" end="3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0" grpId="0" animBg="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5" name="Rectangle 4"/>
          <p:cNvSpPr>
            <a:spLocks noChangeArrowheads="1"/>
          </p:cNvSpPr>
          <p:nvPr/>
        </p:nvSpPr>
        <p:spPr bwMode="auto">
          <a:xfrm>
            <a:off x="0" y="3457575"/>
            <a:ext cx="9144000" cy="2676525"/>
          </a:xfrm>
          <a:prstGeom prst="rect">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6004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void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FindKey</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箱子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 (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木箱子</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else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FindKey</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下面的箱子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pic>
        <p:nvPicPr>
          <p:cNvPr id="72708" name="图片 2"/>
          <p:cNvPicPr>
            <a:picLocks noChangeAspect="1"/>
          </p:cNvPicPr>
          <p:nvPr/>
        </p:nvPicPr>
        <p:blipFill>
          <a:blip r:embed="rId1"/>
          <a:stretch>
            <a:fillRect/>
          </a:stretch>
        </p:blipFill>
        <p:spPr>
          <a:xfrm>
            <a:off x="919163" y="1138238"/>
            <a:ext cx="1800225" cy="2062162"/>
          </a:xfrm>
          <a:prstGeom prst="rect">
            <a:avLst/>
          </a:prstGeom>
          <a:noFill/>
          <a:ln w="9525">
            <a:noFill/>
          </a:ln>
        </p:spPr>
      </p:pic>
      <p:pic>
        <p:nvPicPr>
          <p:cNvPr id="72709" name="图片 3"/>
          <p:cNvPicPr>
            <a:picLocks noChangeAspect="1"/>
          </p:cNvPicPr>
          <p:nvPr/>
        </p:nvPicPr>
        <p:blipFill>
          <a:blip r:embed="rId2"/>
          <a:stretch>
            <a:fillRect/>
          </a:stretch>
        </p:blipFill>
        <p:spPr>
          <a:xfrm>
            <a:off x="3656013" y="1058863"/>
            <a:ext cx="1879600" cy="192563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矩形 2"/>
          <p:cNvSpPr>
            <a:spLocks noChangeArrowheads="1"/>
          </p:cNvSpPr>
          <p:nvPr/>
        </p:nvSpPr>
        <p:spPr bwMode="auto">
          <a:xfrm>
            <a:off x="0" y="1341438"/>
            <a:ext cx="9144000" cy="4103688"/>
          </a:xfrm>
          <a:prstGeom prst="rect">
            <a:avLst/>
          </a:prstGeom>
          <a:solidFill>
            <a:srgbClr val="E2D9EB"/>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5"/>
          <p:cNvGrpSpPr/>
          <p:nvPr/>
        </p:nvGrpSpPr>
        <p:grpSpPr>
          <a:xfrm>
            <a:off x="1968500" y="1684338"/>
            <a:ext cx="5770563" cy="1457325"/>
            <a:chOff x="978" y="1146"/>
            <a:chExt cx="3635" cy="918"/>
          </a:xfrm>
        </p:grpSpPr>
        <p:sp>
          <p:nvSpPr>
            <p:cNvPr id="65540" name="Text Box 6"/>
            <p:cNvSpPr txBox="1">
              <a:spLocks noChangeArrowheads="1"/>
            </p:cNvSpPr>
            <p:nvPr/>
          </p:nvSpPr>
          <p:spPr bwMode="auto">
            <a:xfrm>
              <a:off x="978" y="1146"/>
              <a:ext cx="36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2"/>
                  </a:solidFill>
                  <a:effectLst/>
                  <a:uLnTx/>
                  <a:uFillTx/>
                  <a:latin typeface="+mn-lt"/>
                  <a:ea typeface="+mn-ea"/>
                  <a:cs typeface="+mn-ea"/>
                  <a:sym typeface="+mn-lt"/>
                </a:rPr>
                <a:t>当多个函数构成嵌套调用时</a:t>
              </a:r>
              <a:r>
                <a:rPr kumimoji="0" lang="en-US" altLang="zh-CN" sz="28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2"/>
                  </a:solidFill>
                  <a:effectLst/>
                  <a:uLnTx/>
                  <a:uFillTx/>
                  <a:latin typeface="+mn-lt"/>
                  <a:ea typeface="+mn-ea"/>
                  <a:cs typeface="+mn-ea"/>
                  <a:sym typeface="+mn-lt"/>
                </a:rPr>
                <a:t>遵循</a:t>
              </a:r>
              <a:endParaRPr kumimoji="0" lang="zh-CN" altLang="en-US" sz="28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65541" name="Text Box 7"/>
            <p:cNvSpPr txBox="1">
              <a:spLocks noChangeArrowheads="1"/>
            </p:cNvSpPr>
            <p:nvPr/>
          </p:nvSpPr>
          <p:spPr bwMode="auto">
            <a:xfrm>
              <a:off x="1954" y="1734"/>
              <a:ext cx="1485" cy="330"/>
            </a:xfrm>
            <a:prstGeom prst="rect">
              <a:avLst/>
            </a:prstGeom>
            <a:solidFill>
              <a:srgbClr val="FF0000"/>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后调用先返回</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sp>
        <p:nvSpPr>
          <p:cNvPr id="674824" name="Text Box 8"/>
          <p:cNvSpPr txBox="1">
            <a:spLocks noChangeArrowheads="1"/>
          </p:cNvSpPr>
          <p:nvPr/>
        </p:nvSpPr>
        <p:spPr bwMode="auto">
          <a:xfrm>
            <a:off x="4291013" y="4484688"/>
            <a:ext cx="561975" cy="522288"/>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栈</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74825" name="AutoShape 9"/>
          <p:cNvSpPr>
            <a:spLocks noChangeArrowheads="1"/>
          </p:cNvSpPr>
          <p:nvPr/>
        </p:nvSpPr>
        <p:spPr bwMode="auto">
          <a:xfrm>
            <a:off x="4427538" y="3316288"/>
            <a:ext cx="288925" cy="976313"/>
          </a:xfrm>
          <a:prstGeom prst="upArrow">
            <a:avLst>
              <a:gd name="adj1" fmla="val 50000"/>
              <a:gd name="adj2" fmla="val 84256"/>
            </a:avLst>
          </a:prstGeom>
          <a:solidFill>
            <a:schemeClr val="accent1">
              <a:lumMod val="60000"/>
              <a:lumOff val="40000"/>
            </a:schemeClr>
          </a:solidFill>
          <a:ln w="9525">
            <a:noFill/>
            <a:miter lim="800000"/>
          </a:ln>
        </p:spPr>
        <p:txBody>
          <a:bodyPr vert="eaVert"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4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4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4" grpId="0" animBg="1"/>
      <p:bldP spid="6748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3" name="Rectangle 14"/>
          <p:cNvSpPr>
            <a:spLocks noChangeArrowheads="1"/>
          </p:cNvSpPr>
          <p:nvPr/>
        </p:nvSpPr>
        <p:spPr bwMode="auto">
          <a:xfrm>
            <a:off x="677863" y="1270000"/>
            <a:ext cx="70231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5000"/>
              </a:lnSpc>
              <a:spcBef>
                <a:spcPct val="50000"/>
              </a:spcBef>
              <a:spcAft>
                <a:spcPct val="0"/>
              </a:spcAft>
              <a:buClr>
                <a:srgbClr val="FF7C80"/>
              </a:buClr>
              <a:buSzPct val="50000"/>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以下三种情况常常用到递归方法</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5" name="组合 24"/>
          <p:cNvGrpSpPr/>
          <p:nvPr/>
        </p:nvGrpSpPr>
        <p:grpSpPr>
          <a:xfrm>
            <a:off x="687388" y="2217738"/>
            <a:ext cx="2147887" cy="2890837"/>
            <a:chOff x="1088322" y="2217316"/>
            <a:chExt cx="2147157" cy="2890623"/>
          </a:xfrm>
        </p:grpSpPr>
        <p:sp>
          <p:nvSpPr>
            <p:cNvPr id="26" name="íṡľíḍè-Rectangle 22"/>
            <p:cNvSpPr/>
            <p:nvPr/>
          </p:nvSpPr>
          <p:spPr>
            <a:xfrm>
              <a:off x="1167670" y="2217316"/>
              <a:ext cx="1901179" cy="1901684"/>
            </a:xfrm>
            <a:prstGeom prst="rect">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7" name="íṡľíḍè-Freeform: Shape 23"/>
            <p:cNvSpPr/>
            <p:nvPr/>
          </p:nvSpPr>
          <p:spPr>
            <a:xfrm rot="10800000">
              <a:off x="1167670" y="3988835"/>
              <a:ext cx="1901179" cy="369860"/>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9" name="îŝḷîḓé-Rectangle 38"/>
            <p:cNvSpPr/>
            <p:nvPr/>
          </p:nvSpPr>
          <p:spPr>
            <a:xfrm>
              <a:off x="1088322" y="4580928"/>
              <a:ext cx="2147157" cy="527011"/>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递归定义的数学函数</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30" name="îŝḷîḓé-Freeform: Shape 42"/>
            <p:cNvSpPr/>
            <p:nvPr/>
          </p:nvSpPr>
          <p:spPr bwMode="auto">
            <a:xfrm>
              <a:off x="1689780" y="2469709"/>
              <a:ext cx="944242" cy="944493"/>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31" name="组合 30"/>
          <p:cNvGrpSpPr/>
          <p:nvPr/>
        </p:nvGrpSpPr>
        <p:grpSpPr>
          <a:xfrm>
            <a:off x="6292850" y="2217738"/>
            <a:ext cx="1900238" cy="2890837"/>
            <a:chOff x="9271092" y="2217316"/>
            <a:chExt cx="1901376" cy="2890623"/>
          </a:xfrm>
        </p:grpSpPr>
        <p:sp>
          <p:nvSpPr>
            <p:cNvPr id="32" name="íṡľíḍè-Rectangle 30"/>
            <p:cNvSpPr/>
            <p:nvPr/>
          </p:nvSpPr>
          <p:spPr>
            <a:xfrm>
              <a:off x="9271092" y="2217316"/>
              <a:ext cx="1901376" cy="1901684"/>
            </a:xfrm>
            <a:prstGeom prst="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33" name="íṡľíḍè-Freeform: Shape 31"/>
            <p:cNvSpPr/>
            <p:nvPr/>
          </p:nvSpPr>
          <p:spPr>
            <a:xfrm rot="10800000">
              <a:off x="9271092" y="4028519"/>
              <a:ext cx="1901376" cy="369861"/>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35" name="îŝḷîḓé-Rectangle 41"/>
            <p:cNvSpPr/>
            <p:nvPr/>
          </p:nvSpPr>
          <p:spPr>
            <a:xfrm>
              <a:off x="9271092" y="4580928"/>
              <a:ext cx="1901376" cy="527011"/>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可递归求解的问题</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36" name="îŝḷîḓé-Freeform: Shape 43"/>
            <p:cNvSpPr/>
            <p:nvPr/>
          </p:nvSpPr>
          <p:spPr bwMode="auto">
            <a:xfrm>
              <a:off x="9761924" y="2560191"/>
              <a:ext cx="838702" cy="838138"/>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37" name="组合 36"/>
          <p:cNvGrpSpPr/>
          <p:nvPr/>
        </p:nvGrpSpPr>
        <p:grpSpPr>
          <a:xfrm>
            <a:off x="3357563" y="2217738"/>
            <a:ext cx="2146300" cy="2867025"/>
            <a:chOff x="3758030" y="2217316"/>
            <a:chExt cx="2147157" cy="2867868"/>
          </a:xfrm>
        </p:grpSpPr>
        <p:sp>
          <p:nvSpPr>
            <p:cNvPr id="38" name="íṡľíḍè-Rectangle 18"/>
            <p:cNvSpPr/>
            <p:nvPr/>
          </p:nvSpPr>
          <p:spPr>
            <a:xfrm>
              <a:off x="3869199" y="2217316"/>
              <a:ext cx="1900996" cy="1900796"/>
            </a:xfrm>
            <a:prstGeom prst="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39" name="íṡľíḍè-Freeform: Shape 19"/>
            <p:cNvSpPr/>
            <p:nvPr/>
          </p:nvSpPr>
          <p:spPr>
            <a:xfrm rot="10800000">
              <a:off x="3869199" y="3991074"/>
              <a:ext cx="1900996" cy="369997"/>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41" name="îŝḷîḓé-Rectangle 39"/>
            <p:cNvSpPr/>
            <p:nvPr/>
          </p:nvSpPr>
          <p:spPr>
            <a:xfrm>
              <a:off x="3758030" y="4557979"/>
              <a:ext cx="2147157" cy="527205"/>
            </a:xfrm>
            <a:prstGeom prst="rect">
              <a:avLst/>
            </a:prstGeom>
          </p:spPr>
          <p:txBody>
            <a:bodyPr lIns="0" tIns="0" rIns="0" bIns="0"/>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rPr>
                <a:t>具有递归特性的数据结构</a:t>
              </a:r>
              <a:endParaRPr kumimoji="0" lang="zh-CN" altLang="en-US" sz="2400" b="0" i="0" u="none" strike="noStrike" kern="0" cap="none" spc="0" normalizeH="0" baseline="0" noProof="0" dirty="0">
                <a:ln>
                  <a:noFill/>
                </a:ln>
                <a:solidFill>
                  <a:prstClr val="black">
                    <a:lumMod val="100000"/>
                  </a:prstClr>
                </a:solidFill>
                <a:effectLst/>
                <a:uLnTx/>
                <a:uFillTx/>
                <a:latin typeface="+mn-lt"/>
                <a:ea typeface="+mn-ea"/>
                <a:cs typeface="+mn-ea"/>
                <a:sym typeface="+mn-lt"/>
              </a:endParaRPr>
            </a:p>
          </p:txBody>
        </p:sp>
        <p:sp>
          <p:nvSpPr>
            <p:cNvPr id="42" name="îŝḷîḓé-Freeform: Shape 44"/>
            <p:cNvSpPr/>
            <p:nvPr/>
          </p:nvSpPr>
          <p:spPr bwMode="auto">
            <a:xfrm>
              <a:off x="4388519" y="2568256"/>
              <a:ext cx="851240" cy="85115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矩形 1"/>
          <p:cNvSpPr>
            <a:spLocks noChangeArrowheads="1"/>
          </p:cNvSpPr>
          <p:nvPr/>
        </p:nvSpPr>
        <p:spPr bwMode="auto">
          <a:xfrm>
            <a:off x="0" y="1989138"/>
            <a:ext cx="9144000" cy="3455988"/>
          </a:xfrm>
          <a:prstGeom prst="rect">
            <a:avLst/>
          </a:pr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7587" name="Rectangle 8"/>
          <p:cNvSpPr>
            <a:spLocks noChangeArrowheads="1"/>
          </p:cNvSpPr>
          <p:nvPr/>
        </p:nvSpPr>
        <p:spPr bwMode="auto">
          <a:xfrm>
            <a:off x="0" y="1138238"/>
            <a:ext cx="3449638" cy="533400"/>
          </a:xfrm>
          <a:prstGeom prst="rect">
            <a:avLst/>
          </a:prstGeom>
          <a:solidFill>
            <a:srgbClr val="6C4C8F"/>
          </a:solidFill>
          <a:ln>
            <a:noFill/>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1.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递归定义的数学函数</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7588" name="Rectangle 9"/>
          <p:cNvSpPr>
            <a:spLocks noChangeArrowheads="1"/>
          </p:cNvSpPr>
          <p:nvPr/>
        </p:nvSpPr>
        <p:spPr bwMode="auto">
          <a:xfrm>
            <a:off x="1333500" y="2559050"/>
            <a:ext cx="180022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阶乘函数</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75781" name="Object 10"/>
          <p:cNvGraphicFramePr/>
          <p:nvPr/>
        </p:nvGraphicFramePr>
        <p:xfrm>
          <a:off x="3189288" y="2414588"/>
          <a:ext cx="4610100" cy="949325"/>
        </p:xfrm>
        <a:graphic>
          <a:graphicData uri="http://schemas.openxmlformats.org/presentationml/2006/ole">
            <mc:AlternateContent xmlns:mc="http://schemas.openxmlformats.org/markup-compatibility/2006">
              <mc:Choice xmlns:v="urn:schemas-microsoft-com:vml" Requires="v">
                <p:oleObj spid="_x0000_s3076" name="" r:id="rId1" imgW="2335530" imgH="482600" progId="Equation.3">
                  <p:embed/>
                </p:oleObj>
              </mc:Choice>
              <mc:Fallback>
                <p:oleObj name="" r:id="rId1" imgW="2335530" imgH="482600" progId="Equation.3">
                  <p:embed/>
                  <p:pic>
                    <p:nvPicPr>
                      <p:cNvPr id="0" name="图片 3075"/>
                      <p:cNvPicPr/>
                      <p:nvPr/>
                    </p:nvPicPr>
                    <p:blipFill>
                      <a:blip r:embed="rId2"/>
                      <a:stretch>
                        <a:fillRect/>
                      </a:stretch>
                    </p:blipFill>
                    <p:spPr>
                      <a:xfrm>
                        <a:off x="3189288" y="2414588"/>
                        <a:ext cx="4610100" cy="949325"/>
                      </a:xfrm>
                      <a:prstGeom prst="rect">
                        <a:avLst/>
                      </a:prstGeom>
                      <a:noFill/>
                      <a:ln w="38100">
                        <a:noFill/>
                        <a:miter/>
                      </a:ln>
                    </p:spPr>
                  </p:pic>
                </p:oleObj>
              </mc:Fallback>
            </mc:AlternateContent>
          </a:graphicData>
        </a:graphic>
      </p:graphicFrame>
      <p:sp>
        <p:nvSpPr>
          <p:cNvPr id="67590" name="Rectangle 11"/>
          <p:cNvSpPr>
            <a:spLocks noChangeArrowheads="1"/>
          </p:cNvSpPr>
          <p:nvPr/>
        </p:nvSpPr>
        <p:spPr bwMode="auto">
          <a:xfrm>
            <a:off x="279400" y="4029075"/>
            <a:ext cx="2838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阶</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Fibonaci</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数列</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75783" name="Object 12"/>
          <p:cNvGraphicFramePr/>
          <p:nvPr/>
        </p:nvGraphicFramePr>
        <p:xfrm>
          <a:off x="3148013" y="3838575"/>
          <a:ext cx="5411787" cy="952500"/>
        </p:xfrm>
        <a:graphic>
          <a:graphicData uri="http://schemas.openxmlformats.org/presentationml/2006/ole">
            <mc:AlternateContent xmlns:mc="http://schemas.openxmlformats.org/markup-compatibility/2006">
              <mc:Choice xmlns:v="urn:schemas-microsoft-com:vml" Requires="v">
                <p:oleObj spid="_x0000_s3077" name="" r:id="rId3" imgW="2741930" imgH="482600" progId="Equation.3">
                  <p:embed/>
                </p:oleObj>
              </mc:Choice>
              <mc:Fallback>
                <p:oleObj name="" r:id="rId3" imgW="2741930" imgH="482600" progId="Equation.3">
                  <p:embed/>
                  <p:pic>
                    <p:nvPicPr>
                      <p:cNvPr id="0" name="图片 3076"/>
                      <p:cNvPicPr/>
                      <p:nvPr/>
                    </p:nvPicPr>
                    <p:blipFill>
                      <a:blip r:embed="rId4"/>
                      <a:stretch>
                        <a:fillRect/>
                      </a:stretch>
                    </p:blipFill>
                    <p:spPr>
                      <a:xfrm>
                        <a:off x="3148013" y="3838575"/>
                        <a:ext cx="5411787" cy="952500"/>
                      </a:xfrm>
                      <a:prstGeom prst="rect">
                        <a:avLst/>
                      </a:prstGeom>
                      <a:noFill/>
                      <a:ln w="38100">
                        <a:noFill/>
                        <a:miter/>
                      </a:ln>
                    </p:spPr>
                  </p:pic>
                </p:oleObj>
              </mc:Fallback>
            </mc:AlternateContent>
          </a:graphicData>
        </a:graphic>
      </p:graphicFrame>
      <p:sp>
        <p:nvSpPr>
          <p:cNvPr id="9"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1" name="Rectangle 1095"/>
          <p:cNvSpPr>
            <a:spLocks noChangeArrowheads="1"/>
          </p:cNvSpPr>
          <p:nvPr/>
        </p:nvSpPr>
        <p:spPr bwMode="auto">
          <a:xfrm>
            <a:off x="330200" y="1928813"/>
            <a:ext cx="115411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树</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8612" name="Rectangle 1096"/>
          <p:cNvSpPr>
            <a:spLocks noChangeArrowheads="1"/>
          </p:cNvSpPr>
          <p:nvPr/>
        </p:nvSpPr>
        <p:spPr bwMode="auto">
          <a:xfrm>
            <a:off x="0" y="966788"/>
            <a:ext cx="9144000" cy="533400"/>
          </a:xfrm>
          <a:prstGeom prst="rect">
            <a:avLst/>
          </a:prstGeom>
          <a:solidFill>
            <a:srgbClr val="6C4C8F"/>
          </a:solidFill>
          <a:ln>
            <a:noFill/>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2.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具有递归特性的数据结构</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95337" name="Oval 1097"/>
          <p:cNvSpPr>
            <a:spLocks noChangeArrowheads="1"/>
          </p:cNvSpPr>
          <p:nvPr/>
        </p:nvSpPr>
        <p:spPr bwMode="auto">
          <a:xfrm>
            <a:off x="2311400" y="2087563"/>
            <a:ext cx="838200" cy="838200"/>
          </a:xfrm>
          <a:prstGeom prst="ellipse">
            <a:avLst/>
          </a:prstGeom>
          <a:solidFill>
            <a:srgbClr val="CCCCFF"/>
          </a:solidFill>
          <a:ln w="9525">
            <a:no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Root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5338" name="Oval 1098"/>
          <p:cNvSpPr>
            <a:spLocks noChangeArrowheads="1"/>
          </p:cNvSpPr>
          <p:nvPr/>
        </p:nvSpPr>
        <p:spPr bwMode="auto">
          <a:xfrm>
            <a:off x="1179513" y="3278188"/>
            <a:ext cx="1025525" cy="838200"/>
          </a:xfrm>
          <a:prstGeom prst="ellipse">
            <a:avLst/>
          </a:prstGeom>
          <a:solidFill>
            <a:srgbClr val="CCCCFF"/>
          </a:solidFill>
          <a:ln w="9525">
            <a:no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Lchild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5339" name="Oval 1099"/>
          <p:cNvSpPr>
            <a:spLocks noChangeArrowheads="1"/>
          </p:cNvSpPr>
          <p:nvPr/>
        </p:nvSpPr>
        <p:spPr bwMode="auto">
          <a:xfrm>
            <a:off x="3163888" y="3317875"/>
            <a:ext cx="1071563" cy="914400"/>
          </a:xfrm>
          <a:prstGeom prst="ellipse">
            <a:avLst/>
          </a:prstGeom>
          <a:solidFill>
            <a:srgbClr val="CCCCFF"/>
          </a:solidFill>
          <a:ln w="9525">
            <a:no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Rchild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5340" name="Rectangle 1100"/>
          <p:cNvSpPr>
            <a:spLocks noChangeArrowheads="1"/>
          </p:cNvSpPr>
          <p:nvPr/>
        </p:nvSpPr>
        <p:spPr bwMode="auto">
          <a:xfrm>
            <a:off x="5224463" y="2079625"/>
            <a:ext cx="18319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广义表</a:t>
            </a:r>
            <a:endPar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95341" name="Text Box 1101"/>
          <p:cNvSpPr txBox="1">
            <a:spLocks noChangeArrowheads="1"/>
          </p:cNvSpPr>
          <p:nvPr/>
        </p:nvSpPr>
        <p:spPr bwMode="auto">
          <a:xfrm>
            <a:off x="7307263" y="2136775"/>
            <a:ext cx="1274763" cy="457200"/>
          </a:xfrm>
          <a:prstGeom prst="rect">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5" name="组合 4"/>
          <p:cNvGrpSpPr/>
          <p:nvPr/>
        </p:nvGrpSpPr>
        <p:grpSpPr>
          <a:xfrm>
            <a:off x="0" y="4868863"/>
            <a:ext cx="9144000" cy="1989137"/>
            <a:chOff x="0" y="4868863"/>
            <a:chExt cx="9144000" cy="1989137"/>
          </a:xfrm>
        </p:grpSpPr>
        <p:sp>
          <p:nvSpPr>
            <p:cNvPr id="4" name="矩形 3"/>
            <p:cNvSpPr/>
            <p:nvPr/>
          </p:nvSpPr>
          <p:spPr bwMode="auto">
            <a:xfrm>
              <a:off x="0" y="5402263"/>
              <a:ext cx="9144000" cy="1455737"/>
            </a:xfrm>
            <a:prstGeom prst="rect">
              <a:avLst/>
            </a:prstGeom>
            <a:solidFill>
              <a:schemeClr val="accent2">
                <a:lumMod val="20000"/>
                <a:lumOff val="80000"/>
              </a:schemeClr>
            </a:solidFill>
            <a:ln w="9525" cap="flat" cmpd="sng" algn="ctr">
              <a:solidFill>
                <a:srgbClr val="E2D9EB"/>
              </a:solid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5342" name="Rectangle 1102"/>
            <p:cNvSpPr>
              <a:spLocks noChangeArrowheads="1"/>
            </p:cNvSpPr>
            <p:nvPr/>
          </p:nvSpPr>
          <p:spPr bwMode="auto">
            <a:xfrm>
              <a:off x="0" y="4868863"/>
              <a:ext cx="9144000" cy="533400"/>
            </a:xfrm>
            <a:prstGeom prst="rect">
              <a:avLst/>
            </a:prstGeom>
            <a:solidFill>
              <a:srgbClr val="6C4C8F"/>
            </a:solidFill>
            <a:ln>
              <a:noFill/>
            </a:ln>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3.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可递归求解的问题</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sp>
        <p:nvSpPr>
          <p:cNvPr id="395343" name="Rectangle 1103"/>
          <p:cNvSpPr>
            <a:spLocks noChangeArrowheads="1"/>
          </p:cNvSpPr>
          <p:nvPr/>
        </p:nvSpPr>
        <p:spPr bwMode="auto">
          <a:xfrm>
            <a:off x="1714500" y="5881688"/>
            <a:ext cx="45132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迷宫问题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Hanoi</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塔问题</a:t>
            </a:r>
            <a:endPar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1105"/>
          <p:cNvGrpSpPr/>
          <p:nvPr/>
        </p:nvGrpSpPr>
        <p:grpSpPr>
          <a:xfrm>
            <a:off x="1930400" y="2849563"/>
            <a:ext cx="457200" cy="533400"/>
            <a:chOff x="2112" y="1152"/>
            <a:chExt cx="288" cy="336"/>
          </a:xfrm>
        </p:grpSpPr>
        <p:sp>
          <p:nvSpPr>
            <p:cNvPr id="68622" name="Line 1106"/>
            <p:cNvSpPr>
              <a:spLocks noChangeShapeType="1"/>
            </p:cNvSpPr>
            <p:nvPr/>
          </p:nvSpPr>
          <p:spPr bwMode="auto">
            <a:xfrm flipH="1">
              <a:off x="2112" y="1152"/>
              <a:ext cx="288"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3" name="Line 1107"/>
            <p:cNvSpPr>
              <a:spLocks noChangeShapeType="1"/>
            </p:cNvSpPr>
            <p:nvPr/>
          </p:nvSpPr>
          <p:spPr bwMode="auto">
            <a:xfrm flipH="1">
              <a:off x="2112" y="1152"/>
              <a:ext cx="288"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4" name="Line 1108"/>
            <p:cNvSpPr>
              <a:spLocks noChangeShapeType="1"/>
            </p:cNvSpPr>
            <p:nvPr/>
          </p:nvSpPr>
          <p:spPr bwMode="auto">
            <a:xfrm flipH="1">
              <a:off x="2112" y="1152"/>
              <a:ext cx="288"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1109"/>
          <p:cNvGrpSpPr/>
          <p:nvPr/>
        </p:nvGrpSpPr>
        <p:grpSpPr>
          <a:xfrm>
            <a:off x="2997200" y="2849563"/>
            <a:ext cx="457200" cy="533400"/>
            <a:chOff x="2784" y="1152"/>
            <a:chExt cx="288" cy="336"/>
          </a:xfrm>
        </p:grpSpPr>
        <p:sp>
          <p:nvSpPr>
            <p:cNvPr id="68626" name="Line 1110"/>
            <p:cNvSpPr>
              <a:spLocks noChangeShapeType="1"/>
            </p:cNvSpPr>
            <p:nvPr/>
          </p:nvSpPr>
          <p:spPr bwMode="auto">
            <a:xfrm>
              <a:off x="2784" y="1152"/>
              <a:ext cx="288"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7" name="Line 1111"/>
            <p:cNvSpPr>
              <a:spLocks noChangeShapeType="1"/>
            </p:cNvSpPr>
            <p:nvPr/>
          </p:nvSpPr>
          <p:spPr bwMode="auto">
            <a:xfrm>
              <a:off x="2784" y="1152"/>
              <a:ext cx="288" cy="336"/>
            </a:xfrm>
            <a:prstGeom prst="line">
              <a:avLst/>
            </a:prstGeom>
            <a:noFill/>
            <a:ln w="28575">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8" name="Line 1112"/>
            <p:cNvSpPr>
              <a:spLocks noChangeShapeType="1"/>
            </p:cNvSpPr>
            <p:nvPr/>
          </p:nvSpPr>
          <p:spPr bwMode="auto">
            <a:xfrm>
              <a:off x="2784" y="1152"/>
              <a:ext cx="288"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2" name="Rectangle 5"/>
          <p:cNvSpPr>
            <a:spLocks noChangeArrowheads="1"/>
          </p:cNvSpPr>
          <p:nvPr/>
        </p:nvSpPr>
        <p:spPr bwMode="auto">
          <a:xfrm>
            <a:off x="900113" y="1158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栈与递归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5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ppt_h/2"/>
                                          </p:val>
                                        </p:tav>
                                        <p:tav tm="100000">
                                          <p:val>
                                            <p:strVal val="#ppt_y"/>
                                          </p:val>
                                        </p:tav>
                                      </p:tavLst>
                                    </p:anim>
                                    <p:anim calcmode="lin" valueType="num">
                                      <p:cBhvr>
                                        <p:cTn id="13" dur="500" fill="hold"/>
                                        <p:tgtEl>
                                          <p:spTgt spid="2"/>
                                        </p:tgtEl>
                                        <p:attrNameLst>
                                          <p:attrName>ppt_w</p:attrName>
                                        </p:attrNameLst>
                                      </p:cBhvr>
                                      <p:tavLst>
                                        <p:tav tm="0">
                                          <p:val>
                                            <p:strVal val="#ppt_w"/>
                                          </p:val>
                                        </p:tav>
                                        <p:tav tm="100000">
                                          <p:val>
                                            <p:strVal val="#ppt_w"/>
                                          </p:val>
                                        </p:tav>
                                      </p:tavLst>
                                    </p:anim>
                                    <p:anim calcmode="lin" valueType="num">
                                      <p:cBhvr>
                                        <p:cTn id="14"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53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ppt_h/2"/>
                                          </p:val>
                                        </p:tav>
                                        <p:tav tm="100000">
                                          <p:val>
                                            <p:strVal val="#ppt_y"/>
                                          </p:val>
                                        </p:tav>
                                      </p:tavLst>
                                    </p:anim>
                                    <p:anim calcmode="lin" valueType="num">
                                      <p:cBhvr>
                                        <p:cTn id="25" dur="500" fill="hold"/>
                                        <p:tgtEl>
                                          <p:spTgt spid="3"/>
                                        </p:tgtEl>
                                        <p:attrNameLst>
                                          <p:attrName>ppt_w</p:attrName>
                                        </p:attrNameLst>
                                      </p:cBhvr>
                                      <p:tavLst>
                                        <p:tav tm="0">
                                          <p:val>
                                            <p:strVal val="#ppt_w"/>
                                          </p:val>
                                        </p:tav>
                                        <p:tav tm="100000">
                                          <p:val>
                                            <p:strVal val="#ppt_w"/>
                                          </p:val>
                                        </p:tav>
                                      </p:tavLst>
                                    </p:anim>
                                    <p:anim calcmode="lin" valueType="num">
                                      <p:cBhvr>
                                        <p:cTn id="26"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53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95340">
                                            <p:txEl>
                                              <p:charRg st="0"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95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395343"/>
                                        </p:tgtEl>
                                        <p:attrNameLst>
                                          <p:attrName>style.visibility</p:attrName>
                                        </p:attrNameLst>
                                      </p:cBhvr>
                                      <p:to>
                                        <p:strVal val="visible"/>
                                      </p:to>
                                    </p:set>
                                    <p:animEffect transition="in" filter="box(in)">
                                      <p:cBhvr>
                                        <p:cTn id="49" dur="500"/>
                                        <p:tgtEl>
                                          <p:spTgt spid="395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337" grpId="0" animBg="1"/>
      <p:bldP spid="395338" grpId="0" animBg="1"/>
      <p:bldP spid="395339" grpId="0" animBg="1"/>
      <p:bldP spid="395340" grpId="0" build="p"/>
      <p:bldP spid="395341" grpId="0" animBg="1"/>
      <p:bldP spid="3953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5" name="Rectangle 4"/>
          <p:cNvSpPr>
            <a:spLocks noChangeArrowheads="1"/>
          </p:cNvSpPr>
          <p:nvPr/>
        </p:nvSpPr>
        <p:spPr bwMode="auto">
          <a:xfrm>
            <a:off x="254000" y="981075"/>
            <a:ext cx="8636000" cy="973138"/>
          </a:xfrm>
          <a:prstGeom prst="rect">
            <a:avLst/>
          </a:prstGeom>
          <a:no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分治法：</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对于一个较为复杂的问题，能够分解成几个相对简单的且解法相同或类似的子问题来求解</a:t>
            </a:r>
            <a:endParaRPr kumimoji="0" lang="zh-CN" altLang="en-US" sz="24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670725" name="Text Box 5"/>
          <p:cNvSpPr txBox="1">
            <a:spLocks noChangeArrowheads="1"/>
          </p:cNvSpPr>
          <p:nvPr/>
        </p:nvSpPr>
        <p:spPr bwMode="auto">
          <a:xfrm>
            <a:off x="1036638" y="2852738"/>
            <a:ext cx="7675563"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
                <a:srgbClr val="FF3399"/>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能将一个问题转变成一个新问题，而新问题与原问题的解法相同或类同，不同的仅是处理的对象，且这些处理对象是变化有规律的</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
                <a:srgbClr val="FF3399"/>
              </a:buClr>
              <a:buSzTx/>
              <a:buFont typeface="Arial" panose="020B0604020202020204" pitchFamily="34" charset="0"/>
              <a:buChar char="•"/>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
                <a:srgbClr val="FF3399"/>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可以通过上述转化而使问题简化</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
                <a:srgbClr val="FF3399"/>
              </a:buClr>
              <a:buSzTx/>
              <a:buFont typeface="Arial" panose="020B0604020202020204" pitchFamily="34" charset="0"/>
              <a:buChar char="•"/>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
                <a:srgbClr val="FF3399"/>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必须有一个明确的递归出口，或称递归的边界</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9637" name="Rectangle 6"/>
          <p:cNvSpPr>
            <a:spLocks noChangeArrowheads="1"/>
          </p:cNvSpPr>
          <p:nvPr/>
        </p:nvSpPr>
        <p:spPr bwMode="auto">
          <a:xfrm>
            <a:off x="796925" y="185738"/>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用分治法求解递归问题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70727" name="Rectangle 7"/>
          <p:cNvSpPr>
            <a:spLocks noChangeArrowheads="1"/>
          </p:cNvSpPr>
          <p:nvPr/>
        </p:nvSpPr>
        <p:spPr bwMode="auto">
          <a:xfrm>
            <a:off x="357188" y="2133600"/>
            <a:ext cx="2555875" cy="511175"/>
          </a:xfrm>
          <a:prstGeom prst="rect">
            <a:avLst/>
          </a:prstGeom>
          <a:solidFill>
            <a:srgbClr val="6C4C8F"/>
          </a:solidFill>
          <a:ln>
            <a:noFill/>
          </a:ln>
        </p:spPr>
        <p:txBody>
          <a:bodyPr anchor="ct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必备的三个条件</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9" name="组合 8"/>
          <p:cNvGrpSpPr/>
          <p:nvPr/>
        </p:nvGrpSpPr>
        <p:grpSpPr>
          <a:xfrm>
            <a:off x="403225" y="2974975"/>
            <a:ext cx="487363" cy="584200"/>
            <a:chOff x="685009" y="1514252"/>
            <a:chExt cx="365522" cy="438150"/>
          </a:xfrm>
        </p:grpSpPr>
        <p:sp>
          <p:nvSpPr>
            <p:cNvPr id="10" name="Flowchart: Off-page Connector 108"/>
            <p:cNvSpPr/>
            <p:nvPr/>
          </p:nvSpPr>
          <p:spPr bwMode="auto">
            <a:xfrm>
              <a:off x="704059" y="1529731"/>
              <a:ext cx="317897" cy="422672"/>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1" name="Oval 111"/>
            <p:cNvSpPr/>
            <p:nvPr/>
          </p:nvSpPr>
          <p:spPr bwMode="auto">
            <a:xfrm>
              <a:off x="685009"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1</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12" name="组合 11"/>
          <p:cNvGrpSpPr/>
          <p:nvPr/>
        </p:nvGrpSpPr>
        <p:grpSpPr>
          <a:xfrm>
            <a:off x="406400" y="4689475"/>
            <a:ext cx="487363" cy="601663"/>
            <a:chOff x="685009" y="2261965"/>
            <a:chExt cx="365522" cy="451246"/>
          </a:xfrm>
        </p:grpSpPr>
        <p:sp>
          <p:nvSpPr>
            <p:cNvPr id="13" name="Flowchart: Off-page Connector 109"/>
            <p:cNvSpPr/>
            <p:nvPr/>
          </p:nvSpPr>
          <p:spPr bwMode="auto">
            <a:xfrm>
              <a:off x="704059" y="2290540"/>
              <a:ext cx="317897" cy="422671"/>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4" name="Oval 112"/>
            <p:cNvSpPr/>
            <p:nvPr/>
          </p:nvSpPr>
          <p:spPr bwMode="auto">
            <a:xfrm>
              <a:off x="685009" y="2261965"/>
              <a:ext cx="365522" cy="41909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2</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15" name="组合 14"/>
          <p:cNvGrpSpPr/>
          <p:nvPr/>
        </p:nvGrpSpPr>
        <p:grpSpPr>
          <a:xfrm>
            <a:off x="395288" y="5557838"/>
            <a:ext cx="488950" cy="577850"/>
            <a:chOff x="704059" y="3810967"/>
            <a:chExt cx="366713" cy="432198"/>
          </a:xfrm>
        </p:grpSpPr>
        <p:sp>
          <p:nvSpPr>
            <p:cNvPr id="16" name="Flowchart: Off-page Connector 104"/>
            <p:cNvSpPr/>
            <p:nvPr/>
          </p:nvSpPr>
          <p:spPr bwMode="auto">
            <a:xfrm>
              <a:off x="727872" y="3862023"/>
              <a:ext cx="317897" cy="381142"/>
            </a:xfrm>
            <a:prstGeom prst="flowChartOffpageConnector">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7" name="Oval 107"/>
            <p:cNvSpPr/>
            <p:nvPr/>
          </p:nvSpPr>
          <p:spPr bwMode="auto">
            <a:xfrm>
              <a:off x="704059" y="3810967"/>
              <a:ext cx="366713" cy="41913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3</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cxnSp>
        <p:nvCxnSpPr>
          <p:cNvPr id="4" name="直接连接符 3"/>
          <p:cNvCxnSpPr/>
          <p:nvPr/>
        </p:nvCxnSpPr>
        <p:spPr>
          <a:xfrm>
            <a:off x="1109663" y="4365625"/>
            <a:ext cx="7272337" cy="0"/>
          </a:xfrm>
          <a:prstGeom prst="line">
            <a:avLst/>
          </a:prstGeom>
          <a:ln w="9525" cap="flat" cmpd="sng">
            <a:solidFill>
              <a:srgbClr val="E2D9EB"/>
            </a:solidFill>
            <a:prstDash val="solid"/>
            <a:headEnd type="none" w="med" len="med"/>
            <a:tailEnd type="none" w="med" len="med"/>
          </a:ln>
        </p:spPr>
      </p:cxnSp>
      <p:cxnSp>
        <p:nvCxnSpPr>
          <p:cNvPr id="21" name="直接连接符 20"/>
          <p:cNvCxnSpPr/>
          <p:nvPr/>
        </p:nvCxnSpPr>
        <p:spPr>
          <a:xfrm>
            <a:off x="1109663" y="5373688"/>
            <a:ext cx="7075487" cy="0"/>
          </a:xfrm>
          <a:prstGeom prst="line">
            <a:avLst/>
          </a:prstGeom>
          <a:ln w="9525" cap="flat" cmpd="sng">
            <a:solidFill>
              <a:srgbClr val="E2D9EB"/>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0727"/>
                                        </p:tgtEl>
                                        <p:attrNameLst>
                                          <p:attrName>style.visibility</p:attrName>
                                        </p:attrNameLst>
                                      </p:cBhvr>
                                      <p:to>
                                        <p:strVal val="visible"/>
                                      </p:to>
                                    </p:set>
                                    <p:animEffect transition="in" filter="box(in)">
                                      <p:cBhvr>
                                        <p:cTn id="7" dur="500"/>
                                        <p:tgtEl>
                                          <p:spTgt spid="6707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70725">
                                            <p:txEl>
                                              <p:charRg st="0" end="58"/>
                                            </p:txEl>
                                          </p:spTgt>
                                        </p:tgtEl>
                                        <p:attrNameLst>
                                          <p:attrName>style.visibility</p:attrName>
                                        </p:attrNameLst>
                                      </p:cBhvr>
                                      <p:to>
                                        <p:strVal val="visible"/>
                                      </p:to>
                                    </p:set>
                                    <p:anim calcmode="lin" valueType="num">
                                      <p:cBhvr additive="base">
                                        <p:cTn id="18" dur="500" fill="hold"/>
                                        <p:tgtEl>
                                          <p:spTgt spid="670725">
                                            <p:txEl>
                                              <p:charRg st="0" end="58"/>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70725">
                                            <p:txEl>
                                              <p:charRg st="0" end="58"/>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70725">
                                            <p:txEl>
                                              <p:charRg st="59" end="74"/>
                                            </p:txEl>
                                          </p:spTgt>
                                        </p:tgtEl>
                                        <p:attrNameLst>
                                          <p:attrName>style.visibility</p:attrName>
                                        </p:attrNameLst>
                                      </p:cBhvr>
                                      <p:to>
                                        <p:strVal val="visible"/>
                                      </p:to>
                                    </p:set>
                                    <p:anim calcmode="lin" valueType="num">
                                      <p:cBhvr additive="base">
                                        <p:cTn id="35" dur="500" fill="hold"/>
                                        <p:tgtEl>
                                          <p:spTgt spid="670725">
                                            <p:txEl>
                                              <p:charRg st="59" end="7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70725">
                                            <p:txEl>
                                              <p:charRg st="59" end="74"/>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0-#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0-#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670725">
                                            <p:txEl>
                                              <p:charRg st="75" end="96"/>
                                            </p:txEl>
                                          </p:spTgt>
                                        </p:tgtEl>
                                        <p:attrNameLst>
                                          <p:attrName>style.visibility</p:attrName>
                                        </p:attrNameLst>
                                      </p:cBhvr>
                                      <p:to>
                                        <p:strVal val="visible"/>
                                      </p:to>
                                    </p:set>
                                    <p:anim calcmode="lin" valueType="num">
                                      <p:cBhvr additive="base">
                                        <p:cTn id="52" dur="500" fill="hold"/>
                                        <p:tgtEl>
                                          <p:spTgt spid="670725">
                                            <p:txEl>
                                              <p:charRg st="75" end="96"/>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670725">
                                            <p:txEl>
                                              <p:charRg st="75" end="9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5" grpId="0" build="p"/>
      <p:bldP spid="6707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4932363" y="1671638"/>
            <a:ext cx="4211638" cy="3290888"/>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pic>
        <p:nvPicPr>
          <p:cNvPr id="19459" name="Picture 2" descr="0301"/>
          <p:cNvPicPr>
            <a:picLocks noChangeAspect="1"/>
          </p:cNvPicPr>
          <p:nvPr/>
        </p:nvPicPr>
        <p:blipFill>
          <a:blip r:embed="rId1">
            <a:clrChange>
              <a:clrFrom>
                <a:srgbClr val="FFFFFF"/>
              </a:clrFrom>
              <a:clrTo>
                <a:srgbClr val="FFFFFF">
                  <a:alpha val="0"/>
                </a:srgbClr>
              </a:clrTo>
            </a:clrChange>
          </a:blip>
          <a:srcRect l="40192" b="9897"/>
          <a:stretch>
            <a:fillRect/>
          </a:stretch>
        </p:blipFill>
        <p:spPr>
          <a:xfrm>
            <a:off x="5381625" y="1071563"/>
            <a:ext cx="3343275" cy="3429000"/>
          </a:xfrm>
          <a:prstGeom prst="rect">
            <a:avLst/>
          </a:prstGeom>
          <a:noFill/>
          <a:ln w="9525">
            <a:noFill/>
          </a:ln>
        </p:spPr>
      </p:pic>
      <p:pic>
        <p:nvPicPr>
          <p:cNvPr id="19460" name="Picture 5"/>
          <p:cNvPicPr>
            <a:picLocks noChangeAspect="1"/>
          </p:cNvPicPr>
          <p:nvPr/>
        </p:nvPicPr>
        <p:blipFill>
          <a:blip r:embed="rId2"/>
          <a:stretch>
            <a:fillRect/>
          </a:stretch>
        </p:blipFill>
        <p:spPr>
          <a:xfrm>
            <a:off x="0" y="1671638"/>
            <a:ext cx="4741863" cy="3290887"/>
          </a:xfrm>
          <a:prstGeom prst="rect">
            <a:avLst/>
          </a:prstGeom>
          <a:noFill/>
          <a:ln w="9525">
            <a:noFill/>
          </a:ln>
        </p:spPr>
      </p:pic>
      <p:sp>
        <p:nvSpPr>
          <p:cNvPr id="10245" name="矩形 5"/>
          <p:cNvSpPr>
            <a:spLocks noChangeArrowheads="1"/>
          </p:cNvSpPr>
          <p:nvPr/>
        </p:nvSpPr>
        <p:spPr bwMode="auto">
          <a:xfrm>
            <a:off x="5561013" y="4500563"/>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用铁路调度站表示栈</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 name="标题 1"/>
          <p:cNvSpPr>
            <a:spLocks noGrp="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栈</a:t>
            </a:r>
            <a:endParaRPr kumimoji="0" lang="zh-CN" altLang="en-US" sz="28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1748" name="Text Box 4"/>
          <p:cNvSpPr txBox="1">
            <a:spLocks noChangeArrowheads="1"/>
          </p:cNvSpPr>
          <p:nvPr/>
        </p:nvSpPr>
        <p:spPr bwMode="auto">
          <a:xfrm>
            <a:off x="669925" y="1206500"/>
            <a:ext cx="7802563" cy="2308225"/>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分治法求解递归问题算法的一般形式：</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void   p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参数表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if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（递归结束条件）可直接求解步骤；</a:t>
            </a:r>
            <a:r>
              <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基本项</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else  p</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（较小的参数）；</a:t>
            </a:r>
            <a:r>
              <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归纳项</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71749" name="Rectangle 5"/>
          <p:cNvSpPr>
            <a:spLocks noChangeArrowheads="1"/>
          </p:cNvSpPr>
          <p:nvPr/>
        </p:nvSpPr>
        <p:spPr bwMode="auto">
          <a:xfrm>
            <a:off x="669925" y="3789363"/>
            <a:ext cx="7802563" cy="2308225"/>
          </a:xfrm>
          <a:prstGeom prst="rect">
            <a:avLst/>
          </a:prstGeom>
          <a:solidFill>
            <a:srgbClr val="E2D9EB"/>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long Fact ( long n ) </a:t>
            </a:r>
            <a:endPar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    if ( n</a:t>
            </a:r>
            <a:r>
              <a:rPr kumimoji="0" lang="en-US" altLang="zh-CN" sz="2400" b="0" i="1" u="none" strike="noStrike" kern="1200" cap="none" spc="0" normalizeH="0" baseline="0" noProof="0" dirty="0">
                <a:ln>
                  <a:noFill/>
                </a:ln>
                <a:solidFill>
                  <a:srgbClr val="CC33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 0) return 1;</a:t>
            </a:r>
            <a:r>
              <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基本项</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CC33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else return n * Fact (n</a:t>
            </a:r>
            <a:r>
              <a:rPr kumimoji="0" lang="en-US" altLang="zh-CN" sz="2400" b="0" i="1" u="none" strike="noStrike" kern="1200" cap="none" spc="0" normalizeH="0" baseline="0" noProof="0" dirty="0">
                <a:ln>
                  <a:noFill/>
                </a:ln>
                <a:solidFill>
                  <a:srgbClr val="CC33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1); </a:t>
            </a:r>
            <a:r>
              <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归纳项</a:t>
            </a:r>
            <a:endPar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CC3300"/>
              </a:solidFill>
              <a:effectLst/>
              <a:uLnTx/>
              <a:uFillTx/>
              <a:latin typeface="+mn-lt"/>
              <a:ea typeface="+mn-ea"/>
              <a:cs typeface="+mn-ea"/>
              <a:sym typeface="+mn-lt"/>
            </a:endParaRPr>
          </a:p>
        </p:txBody>
      </p:sp>
      <p:sp>
        <p:nvSpPr>
          <p:cNvPr id="6" name="Rectangle 6"/>
          <p:cNvSpPr>
            <a:spLocks noChangeArrowheads="1"/>
          </p:cNvSpPr>
          <p:nvPr/>
        </p:nvSpPr>
        <p:spPr bwMode="auto">
          <a:xfrm>
            <a:off x="796925" y="185738"/>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用分治法求解递归问题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1748"/>
                                        </p:tgtEl>
                                        <p:attrNameLst>
                                          <p:attrName>style.visibility</p:attrName>
                                        </p:attrNameLst>
                                      </p:cBhvr>
                                      <p:to>
                                        <p:strVal val="visible"/>
                                      </p:to>
                                    </p:set>
                                    <p:anim calcmode="lin" valueType="num">
                                      <p:cBhvr additive="base">
                                        <p:cTn id="7" dur="500" fill="hold"/>
                                        <p:tgtEl>
                                          <p:spTgt spid="671748"/>
                                        </p:tgtEl>
                                        <p:attrNameLst>
                                          <p:attrName>ppt_x</p:attrName>
                                        </p:attrNameLst>
                                      </p:cBhvr>
                                      <p:tavLst>
                                        <p:tav tm="0">
                                          <p:val>
                                            <p:strVal val="0-#ppt_w/2"/>
                                          </p:val>
                                        </p:tav>
                                        <p:tav tm="100000">
                                          <p:val>
                                            <p:strVal val="#ppt_x"/>
                                          </p:val>
                                        </p:tav>
                                      </p:tavLst>
                                    </p:anim>
                                    <p:anim calcmode="lin" valueType="num">
                                      <p:cBhvr additive="base">
                                        <p:cTn id="8" dur="500" fill="hold"/>
                                        <p:tgtEl>
                                          <p:spTgt spid="6717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71749"/>
                                        </p:tgtEl>
                                        <p:attrNameLst>
                                          <p:attrName>style.visibility</p:attrName>
                                        </p:attrNameLst>
                                      </p:cBhvr>
                                      <p:to>
                                        <p:strVal val="visible"/>
                                      </p:to>
                                    </p:set>
                                    <p:animEffect transition="in" filter="blinds(horizontal)">
                                      <p:cBhvr>
                                        <p:cTn id="13" dur="500"/>
                                        <p:tgtEl>
                                          <p:spTgt spid="67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8" grpId="0" animBg="1"/>
      <p:bldP spid="6717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3" name="Rectangle 13"/>
          <p:cNvSpPr>
            <a:spLocks noChangeArrowheads="1"/>
          </p:cNvSpPr>
          <p:nvPr/>
        </p:nvSpPr>
        <p:spPr bwMode="auto">
          <a:xfrm>
            <a:off x="1806575" y="2190750"/>
            <a:ext cx="5410200" cy="590550"/>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4" name="Rectangle 15"/>
          <p:cNvSpPr>
            <a:spLocks noChangeArrowheads="1"/>
          </p:cNvSpPr>
          <p:nvPr/>
        </p:nvSpPr>
        <p:spPr bwMode="auto">
          <a:xfrm>
            <a:off x="1806575" y="2981325"/>
            <a:ext cx="5410200" cy="534988"/>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5" name="Line 17"/>
          <p:cNvSpPr>
            <a:spLocks noChangeShapeType="1"/>
          </p:cNvSpPr>
          <p:nvPr/>
        </p:nvSpPr>
        <p:spPr bwMode="auto">
          <a:xfrm flipH="1">
            <a:off x="1501775" y="25273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6" name="Line 18"/>
          <p:cNvSpPr>
            <a:spLocks noChangeShapeType="1"/>
          </p:cNvSpPr>
          <p:nvPr/>
        </p:nvSpPr>
        <p:spPr bwMode="auto">
          <a:xfrm>
            <a:off x="1501775" y="3060700"/>
            <a:ext cx="304800" cy="0"/>
          </a:xfrm>
          <a:prstGeom prst="line">
            <a:avLst/>
          </a:prstGeom>
          <a:noFill/>
          <a:ln w="28575">
            <a:solidFill>
              <a:schemeClr val="tx2"/>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7" name="Line 19"/>
          <p:cNvSpPr>
            <a:spLocks noChangeShapeType="1"/>
          </p:cNvSpPr>
          <p:nvPr/>
        </p:nvSpPr>
        <p:spPr bwMode="auto">
          <a:xfrm flipV="1">
            <a:off x="1501775" y="25273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8" name="Line 20"/>
          <p:cNvSpPr>
            <a:spLocks noChangeShapeType="1"/>
          </p:cNvSpPr>
          <p:nvPr/>
        </p:nvSpPr>
        <p:spPr bwMode="auto">
          <a:xfrm flipH="1">
            <a:off x="7216775" y="30607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89" name="Line 21"/>
          <p:cNvSpPr>
            <a:spLocks noChangeShapeType="1"/>
          </p:cNvSpPr>
          <p:nvPr/>
        </p:nvSpPr>
        <p:spPr bwMode="auto">
          <a:xfrm>
            <a:off x="7216775" y="2527300"/>
            <a:ext cx="304800" cy="0"/>
          </a:xfrm>
          <a:prstGeom prst="line">
            <a:avLst/>
          </a:prstGeom>
          <a:noFill/>
          <a:ln w="28575">
            <a:solidFill>
              <a:schemeClr val="tx2"/>
            </a:solidFill>
            <a:round/>
            <a:headEnd type="triangle" w="sm" len="med"/>
            <a:tailEnd type="non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0" name="Line 22"/>
          <p:cNvSpPr>
            <a:spLocks noChangeShapeType="1"/>
          </p:cNvSpPr>
          <p:nvPr/>
        </p:nvSpPr>
        <p:spPr bwMode="auto">
          <a:xfrm flipV="1">
            <a:off x="7521575" y="25273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1" name="Rectangle 23"/>
          <p:cNvSpPr>
            <a:spLocks noChangeArrowheads="1"/>
          </p:cNvSpPr>
          <p:nvPr/>
        </p:nvSpPr>
        <p:spPr bwMode="auto">
          <a:xfrm>
            <a:off x="1806575" y="3805238"/>
            <a:ext cx="5410200" cy="550863"/>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2" name="Line 25"/>
          <p:cNvSpPr>
            <a:spLocks noChangeShapeType="1"/>
          </p:cNvSpPr>
          <p:nvPr/>
        </p:nvSpPr>
        <p:spPr bwMode="auto">
          <a:xfrm flipH="1">
            <a:off x="1501775" y="33655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3" name="Line 26"/>
          <p:cNvSpPr>
            <a:spLocks noChangeShapeType="1"/>
          </p:cNvSpPr>
          <p:nvPr/>
        </p:nvSpPr>
        <p:spPr bwMode="auto">
          <a:xfrm>
            <a:off x="1501775" y="3898900"/>
            <a:ext cx="304800" cy="0"/>
          </a:xfrm>
          <a:prstGeom prst="line">
            <a:avLst/>
          </a:prstGeom>
          <a:noFill/>
          <a:ln w="28575">
            <a:solidFill>
              <a:schemeClr val="tx2"/>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4" name="Line 27"/>
          <p:cNvSpPr>
            <a:spLocks noChangeShapeType="1"/>
          </p:cNvSpPr>
          <p:nvPr/>
        </p:nvSpPr>
        <p:spPr bwMode="auto">
          <a:xfrm flipV="1">
            <a:off x="1501775" y="33655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5" name="Line 28"/>
          <p:cNvSpPr>
            <a:spLocks noChangeShapeType="1"/>
          </p:cNvSpPr>
          <p:nvPr/>
        </p:nvSpPr>
        <p:spPr bwMode="auto">
          <a:xfrm flipH="1">
            <a:off x="7216775" y="38989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6" name="Line 29"/>
          <p:cNvSpPr>
            <a:spLocks noChangeShapeType="1"/>
          </p:cNvSpPr>
          <p:nvPr/>
        </p:nvSpPr>
        <p:spPr bwMode="auto">
          <a:xfrm>
            <a:off x="7216775" y="3365500"/>
            <a:ext cx="304800" cy="0"/>
          </a:xfrm>
          <a:prstGeom prst="line">
            <a:avLst/>
          </a:prstGeom>
          <a:noFill/>
          <a:ln w="28575">
            <a:solidFill>
              <a:schemeClr val="tx2"/>
            </a:solidFill>
            <a:round/>
            <a:headEnd type="triangle" w="sm" len="med"/>
            <a:tailEnd type="non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7" name="Line 30"/>
          <p:cNvSpPr>
            <a:spLocks noChangeShapeType="1"/>
          </p:cNvSpPr>
          <p:nvPr/>
        </p:nvSpPr>
        <p:spPr bwMode="auto">
          <a:xfrm flipV="1">
            <a:off x="7521575" y="33655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8" name="Rectangle 31"/>
          <p:cNvSpPr>
            <a:spLocks noChangeArrowheads="1"/>
          </p:cNvSpPr>
          <p:nvPr/>
        </p:nvSpPr>
        <p:spPr bwMode="auto">
          <a:xfrm>
            <a:off x="1806575" y="4659313"/>
            <a:ext cx="5410200" cy="533400"/>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699" name="Text Box 32"/>
          <p:cNvSpPr txBox="1">
            <a:spLocks noChangeArrowheads="1"/>
          </p:cNvSpPr>
          <p:nvPr/>
        </p:nvSpPr>
        <p:spPr bwMode="auto">
          <a:xfrm>
            <a:off x="1901825" y="3836988"/>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参数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2*Fact(1)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1700" name="Line 33"/>
          <p:cNvSpPr>
            <a:spLocks noChangeShapeType="1"/>
          </p:cNvSpPr>
          <p:nvPr/>
        </p:nvSpPr>
        <p:spPr bwMode="auto">
          <a:xfrm flipH="1">
            <a:off x="1501775" y="42037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1" name="Line 34"/>
          <p:cNvSpPr>
            <a:spLocks noChangeShapeType="1"/>
          </p:cNvSpPr>
          <p:nvPr/>
        </p:nvSpPr>
        <p:spPr bwMode="auto">
          <a:xfrm>
            <a:off x="1501775" y="4737100"/>
            <a:ext cx="304800" cy="0"/>
          </a:xfrm>
          <a:prstGeom prst="line">
            <a:avLst/>
          </a:prstGeom>
          <a:noFill/>
          <a:ln w="28575">
            <a:solidFill>
              <a:schemeClr val="tx2"/>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2" name="Line 35"/>
          <p:cNvSpPr>
            <a:spLocks noChangeShapeType="1"/>
          </p:cNvSpPr>
          <p:nvPr/>
        </p:nvSpPr>
        <p:spPr bwMode="auto">
          <a:xfrm flipV="1">
            <a:off x="1501775" y="42037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3" name="Line 36"/>
          <p:cNvSpPr>
            <a:spLocks noChangeShapeType="1"/>
          </p:cNvSpPr>
          <p:nvPr/>
        </p:nvSpPr>
        <p:spPr bwMode="auto">
          <a:xfrm flipH="1">
            <a:off x="7216775" y="47371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4" name="Line 37"/>
          <p:cNvSpPr>
            <a:spLocks noChangeShapeType="1"/>
          </p:cNvSpPr>
          <p:nvPr/>
        </p:nvSpPr>
        <p:spPr bwMode="auto">
          <a:xfrm>
            <a:off x="7216775" y="4203700"/>
            <a:ext cx="304800" cy="0"/>
          </a:xfrm>
          <a:prstGeom prst="line">
            <a:avLst/>
          </a:prstGeom>
          <a:noFill/>
          <a:ln w="28575">
            <a:solidFill>
              <a:schemeClr val="tx2"/>
            </a:solidFill>
            <a:round/>
            <a:headEnd type="triangle" w="sm" len="med"/>
            <a:tailEnd type="non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5" name="Line 38"/>
          <p:cNvSpPr>
            <a:spLocks noChangeShapeType="1"/>
          </p:cNvSpPr>
          <p:nvPr/>
        </p:nvSpPr>
        <p:spPr bwMode="auto">
          <a:xfrm flipV="1">
            <a:off x="7521575" y="42037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6" name="Rectangle 39"/>
          <p:cNvSpPr>
            <a:spLocks noChangeArrowheads="1"/>
          </p:cNvSpPr>
          <p:nvPr/>
        </p:nvSpPr>
        <p:spPr bwMode="auto">
          <a:xfrm>
            <a:off x="1806575" y="5373688"/>
            <a:ext cx="5410200" cy="573088"/>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7" name="Text Box 40"/>
          <p:cNvSpPr txBox="1">
            <a:spLocks noChangeArrowheads="1"/>
          </p:cNvSpPr>
          <p:nvPr/>
        </p:nvSpPr>
        <p:spPr bwMode="auto">
          <a:xfrm>
            <a:off x="1892300" y="2981325"/>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参数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1*Fact(0)</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1708" name="Line 41"/>
          <p:cNvSpPr>
            <a:spLocks noChangeShapeType="1"/>
          </p:cNvSpPr>
          <p:nvPr/>
        </p:nvSpPr>
        <p:spPr bwMode="auto">
          <a:xfrm flipH="1">
            <a:off x="1501775" y="50419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09" name="Line 42"/>
          <p:cNvSpPr>
            <a:spLocks noChangeShapeType="1"/>
          </p:cNvSpPr>
          <p:nvPr/>
        </p:nvSpPr>
        <p:spPr bwMode="auto">
          <a:xfrm>
            <a:off x="1501775" y="5575300"/>
            <a:ext cx="304800" cy="0"/>
          </a:xfrm>
          <a:prstGeom prst="line">
            <a:avLst/>
          </a:prstGeom>
          <a:noFill/>
          <a:ln w="28575">
            <a:solidFill>
              <a:schemeClr val="tx2"/>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0" name="Line 43"/>
          <p:cNvSpPr>
            <a:spLocks noChangeShapeType="1"/>
          </p:cNvSpPr>
          <p:nvPr/>
        </p:nvSpPr>
        <p:spPr bwMode="auto">
          <a:xfrm flipV="1">
            <a:off x="1501775" y="50419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1" name="Line 44"/>
          <p:cNvSpPr>
            <a:spLocks noChangeShapeType="1"/>
          </p:cNvSpPr>
          <p:nvPr/>
        </p:nvSpPr>
        <p:spPr bwMode="auto">
          <a:xfrm flipH="1">
            <a:off x="7216775" y="55753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2" name="Line 45"/>
          <p:cNvSpPr>
            <a:spLocks noChangeShapeType="1"/>
          </p:cNvSpPr>
          <p:nvPr/>
        </p:nvSpPr>
        <p:spPr bwMode="auto">
          <a:xfrm>
            <a:off x="7216775" y="5041900"/>
            <a:ext cx="304800" cy="0"/>
          </a:xfrm>
          <a:prstGeom prst="line">
            <a:avLst/>
          </a:prstGeom>
          <a:noFill/>
          <a:ln w="28575">
            <a:solidFill>
              <a:schemeClr val="tx2"/>
            </a:solidFill>
            <a:round/>
            <a:headEnd type="triangle" w="sm" len="med"/>
            <a:tailEnd type="non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3" name="Line 46"/>
          <p:cNvSpPr>
            <a:spLocks noChangeShapeType="1"/>
          </p:cNvSpPr>
          <p:nvPr/>
        </p:nvSpPr>
        <p:spPr bwMode="auto">
          <a:xfrm flipV="1">
            <a:off x="7521575" y="50419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4" name="Rectangle 47"/>
          <p:cNvSpPr>
            <a:spLocks noChangeArrowheads="1"/>
          </p:cNvSpPr>
          <p:nvPr/>
        </p:nvSpPr>
        <p:spPr bwMode="auto">
          <a:xfrm>
            <a:off x="1806575" y="6135688"/>
            <a:ext cx="5410200" cy="533400"/>
          </a:xfrm>
          <a:prstGeom prst="rect">
            <a:avLst/>
          </a:prstGeom>
          <a:solidFill>
            <a:srgbClr val="CCCCFF"/>
          </a:solidFill>
          <a:ln>
            <a:noFill/>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5" name="Text Box 48"/>
          <p:cNvSpPr txBox="1">
            <a:spLocks noChangeArrowheads="1"/>
          </p:cNvSpPr>
          <p:nvPr/>
        </p:nvSpPr>
        <p:spPr bwMode="auto">
          <a:xfrm>
            <a:off x="1847850" y="2219325"/>
            <a:ext cx="4846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参数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直接定值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1716" name="Line 49"/>
          <p:cNvSpPr>
            <a:spLocks noChangeShapeType="1"/>
          </p:cNvSpPr>
          <p:nvPr/>
        </p:nvSpPr>
        <p:spPr bwMode="auto">
          <a:xfrm flipH="1">
            <a:off x="1501775" y="5880100"/>
            <a:ext cx="30480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7" name="Line 50"/>
          <p:cNvSpPr>
            <a:spLocks noChangeShapeType="1"/>
          </p:cNvSpPr>
          <p:nvPr/>
        </p:nvSpPr>
        <p:spPr bwMode="auto">
          <a:xfrm>
            <a:off x="1501775" y="6413500"/>
            <a:ext cx="304800" cy="0"/>
          </a:xfrm>
          <a:prstGeom prst="line">
            <a:avLst/>
          </a:prstGeom>
          <a:noFill/>
          <a:ln w="28575">
            <a:solidFill>
              <a:schemeClr val="tx2"/>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18" name="Line 51"/>
          <p:cNvSpPr>
            <a:spLocks noChangeShapeType="1"/>
          </p:cNvSpPr>
          <p:nvPr/>
        </p:nvSpPr>
        <p:spPr bwMode="auto">
          <a:xfrm flipV="1">
            <a:off x="1501775" y="5880100"/>
            <a:ext cx="0" cy="5334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0934" name="Group 65"/>
          <p:cNvGrpSpPr/>
          <p:nvPr/>
        </p:nvGrpSpPr>
        <p:grpSpPr>
          <a:xfrm>
            <a:off x="7686675" y="2451100"/>
            <a:ext cx="1158875" cy="3962400"/>
            <a:chOff x="278" y="1152"/>
            <a:chExt cx="730" cy="2496"/>
          </a:xfrm>
        </p:grpSpPr>
        <p:sp>
          <p:nvSpPr>
            <p:cNvPr id="447543" name="Text Box 55"/>
            <p:cNvSpPr txBox="1">
              <a:spLocks noChangeArrowheads="1"/>
            </p:cNvSpPr>
            <p:nvPr/>
          </p:nvSpPr>
          <p:spPr bwMode="auto">
            <a:xfrm>
              <a:off x="614" y="1698"/>
              <a:ext cx="394" cy="1134"/>
            </a:xfrm>
            <a:prstGeom prst="rect">
              <a:avLst/>
            </a:prstGeom>
            <a:noFill/>
            <a:ln w="9525">
              <a:noFill/>
              <a:miter lim="800000"/>
            </a:ln>
            <a:effectLst/>
          </p:spPr>
          <p:txBody>
            <a:bodyPr>
              <a:spAutoFit/>
            </a:bodyPr>
            <a:lstStyle/>
            <a:p>
              <a:pPr marR="0" defTabSz="914400" eaLnBrk="1" hangingPunct="1">
                <a:buClrTx/>
                <a:buSzTx/>
                <a:buFontTx/>
                <a:buNone/>
                <a:defRPr/>
              </a:pPr>
              <a:r>
                <a:rPr kumimoji="1" lang="zh-CN" altLang="en-US" sz="2800" b="0" kern="1200" cap="none" spc="0" normalizeH="0" baseline="0" noProof="0">
                  <a:solidFill>
                    <a:schemeClr val="hlink"/>
                  </a:solidFill>
                  <a:latin typeface="+mn-lt"/>
                  <a:ea typeface="+mn-ea"/>
                  <a:cs typeface="+mn-ea"/>
                  <a:sym typeface="+mn-lt"/>
                </a:rPr>
                <a:t>参数传递</a:t>
              </a:r>
              <a:endParaRPr kumimoji="1" lang="zh-CN" altLang="en-US" b="0" kern="1200" cap="none" spc="0" normalizeH="0" baseline="0" noProof="0">
                <a:latin typeface="+mn-lt"/>
                <a:ea typeface="+mn-ea"/>
                <a:cs typeface="+mn-ea"/>
                <a:sym typeface="+mn-lt"/>
              </a:endParaRPr>
            </a:p>
          </p:txBody>
        </p:sp>
        <p:sp>
          <p:nvSpPr>
            <p:cNvPr id="447546" name="Text Box 58"/>
            <p:cNvSpPr txBox="1">
              <a:spLocks noChangeArrowheads="1"/>
            </p:cNvSpPr>
            <p:nvPr/>
          </p:nvSpPr>
          <p:spPr bwMode="auto">
            <a:xfrm>
              <a:off x="278" y="1698"/>
              <a:ext cx="394" cy="1134"/>
            </a:xfrm>
            <a:prstGeom prst="rect">
              <a:avLst/>
            </a:prstGeom>
            <a:noFill/>
            <a:ln w="9525">
              <a:noFill/>
              <a:miter lim="800000"/>
            </a:ln>
            <a:effectLst/>
          </p:spPr>
          <p:txBody>
            <a:bodyPr>
              <a:spAutoFit/>
            </a:bodyPr>
            <a:lstStyle/>
            <a:p>
              <a:pPr marR="0" defTabSz="914400" eaLnBrk="1" hangingPunct="1">
                <a:buClrTx/>
                <a:buSzTx/>
                <a:buFontTx/>
                <a:buNone/>
                <a:defRPr/>
              </a:pPr>
              <a:r>
                <a:rPr kumimoji="1" lang="zh-CN" altLang="en-US" sz="2800" b="0" kern="1200" cap="none" spc="0" normalizeH="0" baseline="0" noProof="0">
                  <a:solidFill>
                    <a:schemeClr val="accent2"/>
                  </a:solidFill>
                  <a:latin typeface="+mn-lt"/>
                  <a:ea typeface="+mn-ea"/>
                  <a:cs typeface="+mn-ea"/>
                  <a:sym typeface="+mn-lt"/>
                </a:rPr>
                <a:t>递归调用</a:t>
              </a:r>
              <a:endParaRPr kumimoji="1" lang="zh-CN" altLang="en-US" b="0" kern="1200" cap="none" spc="0" normalizeH="0" baseline="0" noProof="0">
                <a:latin typeface="+mn-lt"/>
                <a:ea typeface="+mn-ea"/>
                <a:cs typeface="+mn-ea"/>
                <a:sym typeface="+mn-lt"/>
              </a:endParaRPr>
            </a:p>
          </p:txBody>
        </p:sp>
        <p:sp>
          <p:nvSpPr>
            <p:cNvPr id="71722" name="Line 59"/>
            <p:cNvSpPr>
              <a:spLocks noChangeShapeType="1"/>
            </p:cNvSpPr>
            <p:nvPr/>
          </p:nvSpPr>
          <p:spPr bwMode="auto">
            <a:xfrm>
              <a:off x="612" y="1152"/>
              <a:ext cx="0" cy="2496"/>
            </a:xfrm>
            <a:prstGeom prst="line">
              <a:avLst/>
            </a:prstGeom>
            <a:noFill/>
            <a:ln w="57150">
              <a:solidFill>
                <a:srgbClr val="FF0000"/>
              </a:solidFill>
              <a:round/>
              <a:headEnd type="triangle" w="lg" len="lg"/>
              <a:tailEnd type="none" w="sm"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0935" name="Group 64"/>
          <p:cNvGrpSpPr/>
          <p:nvPr/>
        </p:nvGrpSpPr>
        <p:grpSpPr>
          <a:xfrm>
            <a:off x="222250" y="2546350"/>
            <a:ext cx="1158875" cy="3962400"/>
            <a:chOff x="4752" y="1223"/>
            <a:chExt cx="730" cy="2496"/>
          </a:xfrm>
        </p:grpSpPr>
        <p:sp>
          <p:nvSpPr>
            <p:cNvPr id="447544" name="Text Box 56"/>
            <p:cNvSpPr txBox="1">
              <a:spLocks noChangeArrowheads="1"/>
            </p:cNvSpPr>
            <p:nvPr/>
          </p:nvSpPr>
          <p:spPr bwMode="auto">
            <a:xfrm>
              <a:off x="4752" y="1728"/>
              <a:ext cx="346" cy="1134"/>
            </a:xfrm>
            <a:prstGeom prst="rect">
              <a:avLst/>
            </a:prstGeom>
            <a:noFill/>
            <a:ln w="9525">
              <a:noFill/>
              <a:miter lim="800000"/>
            </a:ln>
            <a:effectLst/>
          </p:spPr>
          <p:txBody>
            <a:bodyPr>
              <a:spAutoFit/>
            </a:bodyPr>
            <a:lstStyle/>
            <a:p>
              <a:pPr marR="0" defTabSz="914400" eaLnBrk="1" hangingPunct="1">
                <a:buClrTx/>
                <a:buSzTx/>
                <a:buFontTx/>
                <a:buNone/>
                <a:defRPr/>
              </a:pPr>
              <a:r>
                <a:rPr kumimoji="1" lang="zh-CN" altLang="en-US" sz="2800" b="0" kern="1200" cap="none" spc="0" normalizeH="0" baseline="0" noProof="0">
                  <a:solidFill>
                    <a:schemeClr val="hlink"/>
                  </a:solidFill>
                  <a:latin typeface="+mn-lt"/>
                  <a:ea typeface="+mn-ea"/>
                  <a:cs typeface="+mn-ea"/>
                  <a:sym typeface="+mn-lt"/>
                </a:rPr>
                <a:t>结果返回</a:t>
              </a:r>
              <a:endParaRPr kumimoji="1" lang="zh-CN" altLang="en-US" b="0" kern="1200" cap="none" spc="0" normalizeH="0" baseline="0" noProof="0">
                <a:latin typeface="+mn-lt"/>
                <a:ea typeface="+mn-ea"/>
                <a:cs typeface="+mn-ea"/>
                <a:sym typeface="+mn-lt"/>
              </a:endParaRPr>
            </a:p>
          </p:txBody>
        </p:sp>
        <p:sp>
          <p:nvSpPr>
            <p:cNvPr id="71725" name="Line 57"/>
            <p:cNvSpPr>
              <a:spLocks noChangeShapeType="1"/>
            </p:cNvSpPr>
            <p:nvPr/>
          </p:nvSpPr>
          <p:spPr bwMode="auto">
            <a:xfrm>
              <a:off x="5088" y="1223"/>
              <a:ext cx="0" cy="2496"/>
            </a:xfrm>
            <a:prstGeom prst="line">
              <a:avLst/>
            </a:prstGeom>
            <a:noFill/>
            <a:ln w="57150">
              <a:solidFill>
                <a:srgbClr val="FF0000"/>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7548" name="Text Box 60"/>
            <p:cNvSpPr txBox="1">
              <a:spLocks noChangeArrowheads="1"/>
            </p:cNvSpPr>
            <p:nvPr/>
          </p:nvSpPr>
          <p:spPr bwMode="auto">
            <a:xfrm>
              <a:off x="5088" y="1698"/>
              <a:ext cx="394" cy="1134"/>
            </a:xfrm>
            <a:prstGeom prst="rect">
              <a:avLst/>
            </a:prstGeom>
            <a:noFill/>
            <a:ln w="9525">
              <a:noFill/>
              <a:miter lim="800000"/>
            </a:ln>
            <a:effectLst/>
          </p:spPr>
          <p:txBody>
            <a:bodyPr>
              <a:spAutoFit/>
            </a:bodyPr>
            <a:lstStyle/>
            <a:p>
              <a:pPr marR="0" defTabSz="914400" eaLnBrk="1" hangingPunct="1">
                <a:buClrTx/>
                <a:buSzTx/>
                <a:buFontTx/>
                <a:buNone/>
                <a:defRPr/>
              </a:pPr>
              <a:r>
                <a:rPr kumimoji="1" lang="zh-CN" altLang="en-US" sz="2800" b="0" kern="1200" cap="none" spc="0" normalizeH="0" baseline="0" noProof="0" dirty="0">
                  <a:solidFill>
                    <a:schemeClr val="accent2"/>
                  </a:solidFill>
                  <a:latin typeface="+mn-lt"/>
                  <a:ea typeface="+mn-ea"/>
                  <a:cs typeface="+mn-ea"/>
                  <a:sym typeface="+mn-lt"/>
                </a:rPr>
                <a:t>回归求值</a:t>
              </a:r>
              <a:endParaRPr kumimoji="1" lang="zh-CN" altLang="en-US" b="0" kern="1200" cap="none" spc="0" normalizeH="0" baseline="0" noProof="0" dirty="0">
                <a:latin typeface="+mn-lt"/>
                <a:ea typeface="+mn-ea"/>
                <a:cs typeface="+mn-ea"/>
                <a:sym typeface="+mn-lt"/>
              </a:endParaRPr>
            </a:p>
          </p:txBody>
        </p:sp>
      </p:grpSp>
      <p:sp>
        <p:nvSpPr>
          <p:cNvPr id="71727" name="Rectangle 61"/>
          <p:cNvSpPr>
            <a:spLocks noChangeArrowheads="1"/>
          </p:cNvSpPr>
          <p:nvPr/>
        </p:nvSpPr>
        <p:spPr bwMode="auto">
          <a:xfrm>
            <a:off x="1806575" y="936625"/>
            <a:ext cx="5410200" cy="989013"/>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rPr>
              <a:t>if</a:t>
            </a:r>
            <a:r>
              <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rPr>
              <a:t> ( n</a:t>
            </a:r>
            <a:r>
              <a:rPr kumimoji="0" lang="en-US" altLang="zh-CN" sz="2800" b="0" i="1" u="none" strike="noStrike" kern="1200" cap="none" spc="0" normalizeH="0" baseline="0" noProof="0" dirty="0">
                <a:ln>
                  <a:noFill/>
                </a:ln>
                <a:solidFill>
                  <a:srgbClr val="CC3300"/>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rPr>
              <a:t> 0 ) </a:t>
            </a:r>
            <a:r>
              <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rPr>
              <a:t>return </a:t>
            </a:r>
            <a:r>
              <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rPr>
              <a:t>1</a:t>
            </a:r>
            <a:r>
              <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rPr>
              <a:t>else return</a:t>
            </a:r>
            <a:r>
              <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rPr>
              <a:t> n * Fact (n</a:t>
            </a:r>
            <a:r>
              <a:rPr kumimoji="0" lang="en-US" altLang="zh-CN" sz="2800" b="0" i="1" u="none" strike="noStrike" kern="1200" cap="none" spc="0" normalizeH="0" baseline="0" noProof="0" dirty="0">
                <a:ln>
                  <a:noFill/>
                </a:ln>
                <a:solidFill>
                  <a:srgbClr val="CC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rPr>
              <a:t>1)</a:t>
            </a:r>
            <a:r>
              <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rPr>
              <a:t>; </a:t>
            </a:r>
            <a:endParaRPr kumimoji="0" lang="en-US" altLang="zh-CN" sz="2800" b="1" i="0" u="none" strike="noStrike" kern="1200" cap="none" spc="0" normalizeH="0" baseline="0" noProof="0" dirty="0">
              <a:ln>
                <a:noFill/>
              </a:ln>
              <a:solidFill>
                <a:srgbClr val="CC3300"/>
              </a:solidFill>
              <a:effectLst/>
              <a:uLnTx/>
              <a:uFillTx/>
              <a:latin typeface="+mn-lt"/>
              <a:ea typeface="+mn-ea"/>
              <a:cs typeface="+mn-ea"/>
              <a:sym typeface="+mn-lt"/>
            </a:endParaRPr>
          </a:p>
        </p:txBody>
      </p:sp>
      <p:sp>
        <p:nvSpPr>
          <p:cNvPr id="447551" name="Text Box 63"/>
          <p:cNvSpPr txBox="1">
            <a:spLocks noChangeArrowheads="1"/>
          </p:cNvSpPr>
          <p:nvPr/>
        </p:nvSpPr>
        <p:spPr bwMode="auto">
          <a:xfrm>
            <a:off x="2749550" y="6113463"/>
            <a:ext cx="3500438" cy="519113"/>
          </a:xfrm>
          <a:prstGeom prst="rect">
            <a:avLst/>
          </a:prstGeom>
          <a:noFill/>
          <a:ln w="9525">
            <a:noFill/>
            <a:miter lim="800000"/>
          </a:ln>
          <a:effectLst/>
        </p:spPr>
        <p:txBody>
          <a:bodyPr wrap="none">
            <a:spAutoFit/>
          </a:bodyPr>
          <a:lstStyle/>
          <a:p>
            <a:pPr marR="0" defTabSz="914400" eaLnBrk="1" hangingPunct="1">
              <a:buClrTx/>
              <a:buSzTx/>
              <a:buFontTx/>
              <a:buNone/>
              <a:defRPr/>
            </a:pPr>
            <a:r>
              <a:rPr kumimoji="1" lang="zh-CN" altLang="en-US" sz="2800" b="0" kern="1200" cap="none" spc="0" normalizeH="0" baseline="0" noProof="0" dirty="0">
                <a:latin typeface="+mn-lt"/>
                <a:ea typeface="+mn-ea"/>
                <a:cs typeface="+mn-ea"/>
                <a:sym typeface="+mn-lt"/>
              </a:rPr>
              <a:t>主程序 </a:t>
            </a:r>
            <a:r>
              <a:rPr kumimoji="1" lang="en-US" altLang="zh-CN" sz="2800" b="0" kern="1200" cap="none" spc="0" normalizeH="0" baseline="0" noProof="0" dirty="0">
                <a:latin typeface="+mn-lt"/>
                <a:ea typeface="+mn-ea"/>
                <a:cs typeface="+mn-ea"/>
                <a:sym typeface="+mn-lt"/>
              </a:rPr>
              <a:t>main : Fact(4)</a:t>
            </a:r>
            <a:endParaRPr kumimoji="1" lang="en-US" altLang="zh-CN" sz="2800" b="0" kern="1200" cap="none" spc="0" normalizeH="0" baseline="0" noProof="0" dirty="0">
              <a:latin typeface="+mn-lt"/>
              <a:ea typeface="+mn-ea"/>
              <a:cs typeface="+mn-ea"/>
              <a:sym typeface="+mn-lt"/>
            </a:endParaRPr>
          </a:p>
        </p:txBody>
      </p:sp>
      <p:grpSp>
        <p:nvGrpSpPr>
          <p:cNvPr id="80938" name="Group 66"/>
          <p:cNvGrpSpPr/>
          <p:nvPr/>
        </p:nvGrpSpPr>
        <p:grpSpPr>
          <a:xfrm>
            <a:off x="1892300" y="5416550"/>
            <a:ext cx="5629275" cy="911225"/>
            <a:chOff x="1206" y="2978"/>
            <a:chExt cx="3546" cy="574"/>
          </a:xfrm>
        </p:grpSpPr>
        <p:sp>
          <p:nvSpPr>
            <p:cNvPr id="71731" name="Line 52"/>
            <p:cNvSpPr>
              <a:spLocks noChangeShapeType="1"/>
            </p:cNvSpPr>
            <p:nvPr/>
          </p:nvSpPr>
          <p:spPr bwMode="auto">
            <a:xfrm flipH="1">
              <a:off x="4560" y="3552"/>
              <a:ext cx="19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32" name="Line 53"/>
            <p:cNvSpPr>
              <a:spLocks noChangeShapeType="1"/>
            </p:cNvSpPr>
            <p:nvPr/>
          </p:nvSpPr>
          <p:spPr bwMode="auto">
            <a:xfrm>
              <a:off x="4560" y="3216"/>
              <a:ext cx="192" cy="0"/>
            </a:xfrm>
            <a:prstGeom prst="line">
              <a:avLst/>
            </a:prstGeom>
            <a:noFill/>
            <a:ln w="28575">
              <a:solidFill>
                <a:schemeClr val="tx2"/>
              </a:solidFill>
              <a:round/>
              <a:headEnd type="triangle" w="sm" len="med"/>
              <a:tailEnd type="none" w="sm"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33" name="Line 54"/>
            <p:cNvSpPr>
              <a:spLocks noChangeShapeType="1"/>
            </p:cNvSpPr>
            <p:nvPr/>
          </p:nvSpPr>
          <p:spPr bwMode="auto">
            <a:xfrm flipV="1">
              <a:off x="4752" y="3216"/>
              <a:ext cx="0" cy="336"/>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734" name="Text Box 16"/>
            <p:cNvSpPr txBox="1">
              <a:spLocks noChangeArrowheads="1"/>
            </p:cNvSpPr>
            <p:nvPr/>
          </p:nvSpPr>
          <p:spPr bwMode="auto">
            <a:xfrm>
              <a:off x="1206" y="2978"/>
              <a:ext cx="3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24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参数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4*Fact(3)</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71735" name="Text Box 24"/>
          <p:cNvSpPr txBox="1">
            <a:spLocks noChangeArrowheads="1"/>
          </p:cNvSpPr>
          <p:nvPr/>
        </p:nvSpPr>
        <p:spPr bwMode="auto">
          <a:xfrm>
            <a:off x="1901825" y="4621213"/>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6</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参数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3*Fact(2)</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7" name="Rectangle 6"/>
          <p:cNvSpPr>
            <a:spLocks noChangeArrowheads="1"/>
          </p:cNvSpPr>
          <p:nvPr/>
        </p:nvSpPr>
        <p:spPr bwMode="auto">
          <a:xfrm>
            <a:off x="796925" y="185738"/>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求解阶乘 </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的过程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矩形 1"/>
          <p:cNvSpPr>
            <a:spLocks noChangeArrowheads="1"/>
          </p:cNvSpPr>
          <p:nvPr/>
        </p:nvSpPr>
        <p:spPr bwMode="auto">
          <a:xfrm>
            <a:off x="0" y="3913188"/>
            <a:ext cx="9144000" cy="2030413"/>
          </a:xfrm>
          <a:prstGeom prst="rect">
            <a:avLst/>
          </a:pr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2707" name="Rectangle 4"/>
          <p:cNvSpPr>
            <a:spLocks noChangeArrowheads="1"/>
          </p:cNvSpPr>
          <p:nvPr/>
        </p:nvSpPr>
        <p:spPr bwMode="auto">
          <a:xfrm>
            <a:off x="519113" y="1052513"/>
            <a:ext cx="654685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tabLst>
                <a:tab pos="533400" algn="l"/>
              </a:tabLst>
              <a:defRPr sz="2400" b="1">
                <a:solidFill>
                  <a:schemeClr val="tx1"/>
                </a:solidFill>
                <a:latin typeface="Times New Roman" panose="02020603050405020304" pitchFamily="18" charset="0"/>
                <a:ea typeface="楷体_GB2312" pitchFamily="49" charset="-122"/>
              </a:defRPr>
            </a:lvl1pPr>
            <a:lvl2pPr>
              <a:tabLst>
                <a:tab pos="533400" algn="l"/>
              </a:tabLst>
              <a:defRPr sz="2400" b="1">
                <a:solidFill>
                  <a:schemeClr val="tx1"/>
                </a:solidFill>
                <a:latin typeface="Times New Roman" panose="02020603050405020304" pitchFamily="18" charset="0"/>
                <a:ea typeface="楷体_GB2312" pitchFamily="49" charset="-122"/>
              </a:defRPr>
            </a:lvl2pPr>
            <a:lvl3pPr>
              <a:tabLst>
                <a:tab pos="533400" algn="l"/>
              </a:tabLst>
              <a:defRPr sz="2400" b="1">
                <a:solidFill>
                  <a:schemeClr val="tx1"/>
                </a:solidFill>
                <a:latin typeface="Times New Roman" panose="02020603050405020304" pitchFamily="18" charset="0"/>
                <a:ea typeface="楷体_GB2312" pitchFamily="49" charset="-122"/>
              </a:defRPr>
            </a:lvl3pPr>
            <a:lvl4pPr>
              <a:tabLst>
                <a:tab pos="533400" algn="l"/>
              </a:tabLst>
              <a:defRPr sz="2400" b="1">
                <a:solidFill>
                  <a:schemeClr val="tx1"/>
                </a:solidFill>
                <a:latin typeface="Times New Roman" panose="02020603050405020304" pitchFamily="18" charset="0"/>
                <a:ea typeface="楷体_GB2312" pitchFamily="49" charset="-122"/>
              </a:defRPr>
            </a:lvl4pPr>
            <a:lvl5pPr>
              <a:tabLst>
                <a:tab pos="533400" algn="l"/>
              </a:tabLst>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tabLst>
                <a:tab pos="533400" algn="l"/>
              </a:tabLst>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tabLst>
                <a:tab pos="533400" algn="l"/>
              </a:tabLst>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tabLst>
                <a:tab pos="533400" algn="l"/>
              </a:tabLst>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tabLst>
                <a:tab pos="533400" algn="l"/>
              </a:tabLst>
              <a:defRPr sz="2400" b="1">
                <a:solidFill>
                  <a:schemeClr val="tx1"/>
                </a:solidFill>
                <a:latin typeface="Times New Roman" panose="02020603050405020304" pitchFamily="18" charset="0"/>
                <a:ea typeface="楷体_GB2312" pitchFamily="49" charset="-122"/>
              </a:defRPr>
            </a:lvl9pPr>
          </a:lstStyle>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设有一个递归算法如下</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X(int n)</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if(n&lt;=3) return 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else return X(n-2)+X(n-4)+1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6700" algn="l" defTabSz="914400" rtl="0" eaLnBrk="0" fontAlgn="base" latinLnBrk="0" hangingPunct="0">
              <a:lnSpc>
                <a:spcPct val="100000"/>
              </a:lnSpc>
              <a:spcBef>
                <a:spcPct val="20000"/>
              </a:spcBef>
              <a:spcAft>
                <a:spcPct val="0"/>
              </a:spcAft>
              <a:buClrTx/>
              <a:buSzTx/>
              <a:buFont typeface="Arial" panose="020B0604020202020204" pitchFamily="34" charset="0"/>
              <a:buNone/>
              <a:tabLst>
                <a:tab pos="533400" algn="l"/>
              </a:tabLst>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则计算</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X(X(8))</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时需要计算</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函数</a:t>
            </a:r>
            <a:r>
              <a:rPr kumimoji="0" lang="zh-CN" altLang="en-US" sz="28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次</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42405" name="Text Box 5"/>
          <p:cNvSpPr txBox="1">
            <a:spLocks noChangeArrowheads="1"/>
          </p:cNvSpPr>
          <p:nvPr/>
        </p:nvSpPr>
        <p:spPr bwMode="auto">
          <a:xfrm>
            <a:off x="5910263" y="4062413"/>
            <a:ext cx="496888" cy="579438"/>
          </a:xfrm>
          <a:prstGeom prst="rect">
            <a:avLst/>
          </a:prstGeom>
          <a:no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D</a:t>
            </a:r>
            <a:endPar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2709" name="Rectangle 6"/>
          <p:cNvSpPr>
            <a:spLocks noChangeArrowheads="1"/>
          </p:cNvSpPr>
          <p:nvPr/>
        </p:nvSpPr>
        <p:spPr bwMode="auto">
          <a:xfrm>
            <a:off x="803275" y="1158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2710" name="Rectangle 7"/>
          <p:cNvSpPr>
            <a:spLocks noChangeArrowheads="1"/>
          </p:cNvSpPr>
          <p:nvPr/>
        </p:nvSpPr>
        <p:spPr bwMode="auto">
          <a:xfrm>
            <a:off x="873125" y="5084763"/>
            <a:ext cx="5976938" cy="461963"/>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 8   	       B.9          C.16 	   D.18</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42405"/>
                                        </p:tgtEl>
                                        <p:attrNameLst>
                                          <p:attrName>style.visibility</p:attrName>
                                        </p:attrNameLst>
                                      </p:cBhvr>
                                      <p:to>
                                        <p:strVal val="visible"/>
                                      </p:to>
                                    </p:set>
                                    <p:anim calcmode="lin" valueType="num">
                                      <p:cBhvr additive="base">
                                        <p:cTn id="7" dur="5000" fill="hold"/>
                                        <p:tgtEl>
                                          <p:spTgt spid="742405"/>
                                        </p:tgtEl>
                                        <p:attrNameLst>
                                          <p:attrName>ppt_x</p:attrName>
                                        </p:attrNameLst>
                                      </p:cBhvr>
                                      <p:tavLst>
                                        <p:tav tm="0">
                                          <p:val>
                                            <p:strVal val="#ppt_x"/>
                                          </p:val>
                                        </p:tav>
                                        <p:tav tm="100000">
                                          <p:val>
                                            <p:strVal val="#ppt_x"/>
                                          </p:val>
                                        </p:tav>
                                      </p:tavLst>
                                    </p:anim>
                                    <p:anim calcmode="lin" valueType="num">
                                      <p:cBhvr additive="base">
                                        <p:cTn id="8" dur="5000" fill="hold"/>
                                        <p:tgtEl>
                                          <p:spTgt spid="74240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4"/>
          <p:cNvSpPr>
            <a:spLocks noChangeArrowheads="1"/>
          </p:cNvSpPr>
          <p:nvPr/>
        </p:nvSpPr>
        <p:spPr bwMode="auto">
          <a:xfrm>
            <a:off x="9525" y="4302125"/>
            <a:ext cx="9120188" cy="2359025"/>
          </a:xfrm>
          <a:prstGeom prst="rect">
            <a:avLst/>
          </a:prstGeom>
          <a:solidFill>
            <a:srgbClr val="D4E6F4"/>
          </a:solidFill>
          <a:ln w="92075">
            <a:noFill/>
            <a:miter lim="800000"/>
          </a:ln>
          <a:effectLst/>
        </p:spPr>
        <p:txBody>
          <a:bodyPr>
            <a:spAutoFit/>
          </a:bodyPr>
          <a:lstStyle/>
          <a:p>
            <a:pPr marL="360045" marR="0" lvl="0" indent="0" algn="l" defTabSz="914400" rtl="0" eaLnBrk="1" fontAlgn="base" latinLnBrk="0" hangingPunct="1">
              <a:lnSpc>
                <a:spcPct val="125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在印度圣庙里，一块黄铜板上插着三根宝石针。</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125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主神梵天在创造世界时，在其中一根针上穿好了由大到小的</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64</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片金片，这就是汉诺塔。</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125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僧侣不停移动这些金片，一次只移动一片，小片必在大片上面。</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60045" marR="0" lvl="0" indent="0" algn="l" defTabSz="914400" rtl="0" eaLnBrk="1" fontAlgn="base" latinLnBrk="0" hangingPunct="1">
              <a:lnSpc>
                <a:spcPct val="125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当所有的金片都移到另外一个针上时，世界将会灭亡。 </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5" name="Picture 5"/>
          <p:cNvPicPr>
            <a:picLocks noChangeAspect="1"/>
          </p:cNvPicPr>
          <p:nvPr/>
        </p:nvPicPr>
        <p:blipFill>
          <a:blip r:embed="rId1"/>
          <a:stretch>
            <a:fillRect/>
          </a:stretch>
        </p:blipFill>
        <p:spPr>
          <a:xfrm>
            <a:off x="2219325" y="939800"/>
            <a:ext cx="6913563" cy="3216275"/>
          </a:xfrm>
          <a:prstGeom prst="rect">
            <a:avLst/>
          </a:prstGeom>
          <a:noFill/>
          <a:ln w="9525">
            <a:noFill/>
          </a:ln>
        </p:spPr>
      </p:pic>
      <p:sp>
        <p:nvSpPr>
          <p:cNvPr id="6" name="Text Box 6"/>
          <p:cNvSpPr txBox="1">
            <a:spLocks noChangeArrowheads="1"/>
          </p:cNvSpPr>
          <p:nvPr/>
        </p:nvSpPr>
        <p:spPr bwMode="auto">
          <a:xfrm>
            <a:off x="788988" y="1563688"/>
            <a:ext cx="862013" cy="1865313"/>
          </a:xfrm>
          <a:prstGeom prst="rect">
            <a:avLst/>
          </a:prstGeom>
          <a:noFill/>
          <a:ln w="9525">
            <a:noFill/>
            <a:miter lim="800000"/>
          </a:ln>
          <a:effectLst/>
        </p:spPr>
        <p:txBody>
          <a:bodyPr vert="eaVert">
            <a:spAutoFit/>
          </a:bodyPr>
          <a:lstStyle/>
          <a:p>
            <a:pPr marR="0" defTabSz="914400" eaLnBrk="1" hangingPunct="1">
              <a:spcBef>
                <a:spcPct val="50000"/>
              </a:spcBef>
              <a:buClrTx/>
              <a:buSzTx/>
              <a:buFontTx/>
              <a:buNone/>
              <a:defRPr/>
            </a:pPr>
            <a:r>
              <a:rPr kumimoji="1" lang="zh-CN" altLang="en-US" sz="4400" b="0" kern="1200" cap="none" spc="0" normalizeH="0" baseline="0" noProof="0" dirty="0">
                <a:solidFill>
                  <a:schemeClr val="accent2"/>
                </a:solidFill>
                <a:latin typeface="+mn-lt"/>
                <a:ea typeface="+mn-ea"/>
                <a:cs typeface="+mn-ea"/>
                <a:sym typeface="+mn-lt"/>
              </a:rPr>
              <a:t>汉诺塔</a:t>
            </a:r>
            <a:endParaRPr kumimoji="1" lang="zh-CN" altLang="en-US" sz="4400" b="0" kern="1200" cap="none" spc="0" normalizeH="0" baseline="0" noProof="0" dirty="0">
              <a:solidFill>
                <a:schemeClr val="accent2"/>
              </a:solidFill>
              <a:latin typeface="+mn-lt"/>
              <a:ea typeface="+mn-ea"/>
              <a:cs typeface="+mn-ea"/>
              <a:sym typeface="+mn-lt"/>
            </a:endParaRPr>
          </a:p>
        </p:txBody>
      </p:sp>
      <p:sp>
        <p:nvSpPr>
          <p:cNvPr id="7" name="Rectangle 6"/>
          <p:cNvSpPr>
            <a:spLocks noChangeArrowheads="1"/>
          </p:cNvSpPr>
          <p:nvPr/>
        </p:nvSpPr>
        <p:spPr bwMode="auto">
          <a:xfrm>
            <a:off x="803275" y="1158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p:sndAc>
      <p:stSnd>
        <p:snd r:embed="rId2" name="tn.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ppt_x"/>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
                                            <p:txEl>
                                              <p:charRg st="0" end="22"/>
                                            </p:txEl>
                                          </p:spTgt>
                                        </p:tgtEl>
                                        <p:attrNameLst>
                                          <p:attrName>style.visibility</p:attrName>
                                        </p:attrNameLst>
                                      </p:cBhvr>
                                      <p:to>
                                        <p:strVal val="visible"/>
                                      </p:to>
                                    </p:set>
                                    <p:animEffect transition="in" filter="box(in)">
                                      <p:cBhvr>
                                        <p:cTn id="18" dur="500"/>
                                        <p:tgtEl>
                                          <p:spTgt spid="4">
                                            <p:txEl>
                                              <p:charRg st="0" end="2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4">
                                            <p:txEl>
                                              <p:charRg st="22" end="62"/>
                                            </p:txEl>
                                          </p:spTgt>
                                        </p:tgtEl>
                                        <p:attrNameLst>
                                          <p:attrName>style.visibility</p:attrName>
                                        </p:attrNameLst>
                                      </p:cBhvr>
                                      <p:to>
                                        <p:strVal val="visible"/>
                                      </p:to>
                                    </p:set>
                                    <p:animEffect transition="in" filter="box(in)">
                                      <p:cBhvr>
                                        <p:cTn id="23" dur="500"/>
                                        <p:tgtEl>
                                          <p:spTgt spid="4">
                                            <p:txEl>
                                              <p:charRg st="22" end="6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4">
                                            <p:txEl>
                                              <p:charRg st="62" end="91"/>
                                            </p:txEl>
                                          </p:spTgt>
                                        </p:tgtEl>
                                        <p:attrNameLst>
                                          <p:attrName>style.visibility</p:attrName>
                                        </p:attrNameLst>
                                      </p:cBhvr>
                                      <p:to>
                                        <p:strVal val="visible"/>
                                      </p:to>
                                    </p:set>
                                    <p:animEffect transition="in" filter="box(in)">
                                      <p:cBhvr>
                                        <p:cTn id="28" dur="500"/>
                                        <p:tgtEl>
                                          <p:spTgt spid="4">
                                            <p:txEl>
                                              <p:charRg st="62" end="9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4">
                                            <p:txEl>
                                              <p:charRg st="91" end="117"/>
                                            </p:txEl>
                                          </p:spTgt>
                                        </p:tgtEl>
                                        <p:attrNameLst>
                                          <p:attrName>style.visibility</p:attrName>
                                        </p:attrNameLst>
                                      </p:cBhvr>
                                      <p:to>
                                        <p:strVal val="visible"/>
                                      </p:to>
                                    </p:set>
                                    <p:animEffect transition="in" filter="box(in)">
                                      <p:cBhvr>
                                        <p:cTn id="33" dur="500"/>
                                        <p:tgtEl>
                                          <p:spTgt spid="4">
                                            <p:txEl>
                                              <p:charRg st="91"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矩形 1"/>
          <p:cNvSpPr>
            <a:spLocks noChangeArrowheads="1"/>
          </p:cNvSpPr>
          <p:nvPr/>
        </p:nvSpPr>
        <p:spPr bwMode="auto">
          <a:xfrm>
            <a:off x="12700" y="2154238"/>
            <a:ext cx="4783138" cy="3276600"/>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56390" name="Text Box 6"/>
          <p:cNvSpPr txBox="1">
            <a:spLocks noChangeArrowheads="1"/>
          </p:cNvSpPr>
          <p:nvPr/>
        </p:nvSpPr>
        <p:spPr bwMode="auto">
          <a:xfrm>
            <a:off x="0" y="1409700"/>
            <a:ext cx="1619250" cy="523875"/>
          </a:xfrm>
          <a:prstGeom prst="rect">
            <a:avLst/>
          </a:prstGeom>
          <a:solidFill>
            <a:srgbClr val="6C4C8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60045"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规则</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56391" name="Text Box 7"/>
          <p:cNvSpPr txBox="1">
            <a:spLocks noChangeArrowheads="1"/>
          </p:cNvSpPr>
          <p:nvPr/>
        </p:nvSpPr>
        <p:spPr bwMode="auto">
          <a:xfrm>
            <a:off x="196850" y="2351088"/>
            <a:ext cx="4284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(1)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每次只能移动一个圆盘</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56392" name="Text Box 8"/>
          <p:cNvSpPr txBox="1">
            <a:spLocks noChangeArrowheads="1"/>
          </p:cNvSpPr>
          <p:nvPr/>
        </p:nvSpPr>
        <p:spPr bwMode="auto">
          <a:xfrm>
            <a:off x="179388" y="3133725"/>
            <a:ext cx="4343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圆盘可以插在</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A,B</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中的任一塔座上</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56393" name="Text Box 9"/>
          <p:cNvSpPr txBox="1">
            <a:spLocks noChangeArrowheads="1"/>
          </p:cNvSpPr>
          <p:nvPr/>
        </p:nvSpPr>
        <p:spPr bwMode="auto">
          <a:xfrm>
            <a:off x="228600" y="4225925"/>
            <a:ext cx="44942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任何时刻不可将较大圆盘压在较小圆盘之上</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4759" name="Rectangle 10"/>
          <p:cNvSpPr>
            <a:spLocks noChangeArrowheads="1"/>
          </p:cNvSpPr>
          <p:nvPr/>
        </p:nvSpPr>
        <p:spPr bwMode="auto">
          <a:xfrm>
            <a:off x="785813" y="168275"/>
            <a:ext cx="2843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Hanoi</a:t>
            </a: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塔问题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83976" name="Group 12"/>
          <p:cNvGrpSpPr>
            <a:grpSpLocks noChangeAspect="1"/>
          </p:cNvGrpSpPr>
          <p:nvPr/>
        </p:nvGrpSpPr>
        <p:grpSpPr>
          <a:xfrm>
            <a:off x="5103813" y="2154238"/>
            <a:ext cx="4038600" cy="3276600"/>
            <a:chOff x="3168" y="912"/>
            <a:chExt cx="2544" cy="2064"/>
          </a:xfrm>
        </p:grpSpPr>
        <p:sp>
          <p:nvSpPr>
            <p:cNvPr id="74761" name="AutoShape 11">
              <a:hlinkClick r:id="rId1" action="ppaction://hlinkfile"/>
            </p:cNvPr>
            <p:cNvSpPr>
              <a:spLocks noChangeAspect="1" noChangeArrowheads="1" noTextEdit="1"/>
            </p:cNvSpPr>
            <p:nvPr/>
          </p:nvSpPr>
          <p:spPr bwMode="auto">
            <a:xfrm>
              <a:off x="3168" y="912"/>
              <a:ext cx="2544" cy="2064"/>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2" name="Line 13"/>
            <p:cNvSpPr>
              <a:spLocks noChangeShapeType="1"/>
            </p:cNvSpPr>
            <p:nvPr/>
          </p:nvSpPr>
          <p:spPr bwMode="auto">
            <a:xfrm>
              <a:off x="3176" y="2869"/>
              <a:ext cx="2529"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3" name="Rectangle 14"/>
            <p:cNvSpPr>
              <a:spLocks noChangeArrowheads="1"/>
            </p:cNvSpPr>
            <p:nvPr/>
          </p:nvSpPr>
          <p:spPr bwMode="auto">
            <a:xfrm>
              <a:off x="3324" y="2612"/>
              <a:ext cx="1042" cy="257"/>
            </a:xfrm>
            <a:prstGeom prst="rect">
              <a:avLst/>
            </a:prstGeom>
            <a:solidFill>
              <a:srgbClr val="FFFFFF"/>
            </a:solid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4" name="Rectangle 15"/>
            <p:cNvSpPr>
              <a:spLocks noChangeArrowheads="1"/>
            </p:cNvSpPr>
            <p:nvPr/>
          </p:nvSpPr>
          <p:spPr bwMode="auto">
            <a:xfrm>
              <a:off x="3473" y="2353"/>
              <a:ext cx="744" cy="259"/>
            </a:xfrm>
            <a:prstGeom prst="rect">
              <a:avLst/>
            </a:prstGeom>
            <a:solidFill>
              <a:srgbClr val="FFFFFF"/>
            </a:solid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5" name="Rectangle 16"/>
            <p:cNvSpPr>
              <a:spLocks noChangeArrowheads="1"/>
            </p:cNvSpPr>
            <p:nvPr/>
          </p:nvSpPr>
          <p:spPr bwMode="auto">
            <a:xfrm>
              <a:off x="3622" y="2096"/>
              <a:ext cx="446" cy="257"/>
            </a:xfrm>
            <a:prstGeom prst="rect">
              <a:avLst/>
            </a:prstGeom>
            <a:solidFill>
              <a:srgbClr val="FFFFFF"/>
            </a:solid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6" name="Rectangle 17"/>
            <p:cNvSpPr>
              <a:spLocks noChangeArrowheads="1"/>
            </p:cNvSpPr>
            <p:nvPr/>
          </p:nvSpPr>
          <p:spPr bwMode="auto">
            <a:xfrm>
              <a:off x="3771" y="1324"/>
              <a:ext cx="148" cy="772"/>
            </a:xfrm>
            <a:prstGeom prst="rect">
              <a:avLst/>
            </a:prstGeom>
            <a:pattFill prst="ltUpDiag">
              <a:fgClr>
                <a:srgbClr val="000000"/>
              </a:fgClr>
              <a:bgClr>
                <a:srgbClr val="FFFFFF"/>
              </a:bgClr>
            </a:patt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7" name="Rectangle 18"/>
            <p:cNvSpPr>
              <a:spLocks noChangeArrowheads="1"/>
            </p:cNvSpPr>
            <p:nvPr/>
          </p:nvSpPr>
          <p:spPr bwMode="auto">
            <a:xfrm>
              <a:off x="4663" y="1324"/>
              <a:ext cx="149" cy="1545"/>
            </a:xfrm>
            <a:prstGeom prst="rect">
              <a:avLst/>
            </a:prstGeom>
            <a:pattFill prst="ltUpDiag">
              <a:fgClr>
                <a:srgbClr val="000000"/>
              </a:fgClr>
              <a:bgClr>
                <a:srgbClr val="FFFFFF"/>
              </a:bgClr>
            </a:patt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8" name="Rectangle 19"/>
            <p:cNvSpPr>
              <a:spLocks noChangeArrowheads="1"/>
            </p:cNvSpPr>
            <p:nvPr/>
          </p:nvSpPr>
          <p:spPr bwMode="auto">
            <a:xfrm>
              <a:off x="5333" y="1324"/>
              <a:ext cx="149" cy="1545"/>
            </a:xfrm>
            <a:prstGeom prst="rect">
              <a:avLst/>
            </a:prstGeom>
            <a:pattFill prst="ltUpDiag">
              <a:fgClr>
                <a:srgbClr val="000000"/>
              </a:fgClr>
              <a:bgClr>
                <a:srgbClr val="FFFFFF"/>
              </a:bgClr>
            </a:patt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69" name="Rectangle 20"/>
            <p:cNvSpPr>
              <a:spLocks noChangeArrowheads="1"/>
            </p:cNvSpPr>
            <p:nvPr/>
          </p:nvSpPr>
          <p:spPr bwMode="auto">
            <a:xfrm>
              <a:off x="3779" y="1006"/>
              <a:ext cx="1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400" b="0" i="0" u="none" strike="noStrike" kern="1200" cap="none" spc="0" normalizeH="0" baseline="0" noProof="0">
                  <a:ln>
                    <a:noFill/>
                  </a:ln>
                  <a:solidFill>
                    <a:srgbClr val="000000"/>
                  </a:solidFill>
                  <a:effectLst/>
                  <a:uLnTx/>
                  <a:uFillTx/>
                  <a:latin typeface="+mn-lt"/>
                  <a:ea typeface="+mn-ea"/>
                  <a:cs typeface="+mn-ea"/>
                  <a:sym typeface="+mn-lt"/>
                </a:rPr>
                <a:t>A</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70" name="Rectangle 21"/>
            <p:cNvSpPr>
              <a:spLocks noChangeArrowheads="1"/>
            </p:cNvSpPr>
            <p:nvPr/>
          </p:nvSpPr>
          <p:spPr bwMode="auto">
            <a:xfrm>
              <a:off x="4651" y="1006"/>
              <a:ext cx="1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400" b="0" i="0" u="none" strike="noStrike" kern="1200" cap="none" spc="0" normalizeH="0" baseline="0" noProof="0">
                  <a:ln>
                    <a:noFill/>
                  </a:ln>
                  <a:solidFill>
                    <a:srgbClr val="000000"/>
                  </a:solidFill>
                  <a:effectLst/>
                  <a:uLnTx/>
                  <a:uFillTx/>
                  <a:latin typeface="+mn-lt"/>
                  <a:ea typeface="+mn-ea"/>
                  <a:cs typeface="+mn-ea"/>
                  <a:sym typeface="+mn-lt"/>
                </a:rPr>
                <a:t>B</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771" name="Rectangle 22"/>
            <p:cNvSpPr>
              <a:spLocks noChangeArrowheads="1"/>
            </p:cNvSpPr>
            <p:nvPr/>
          </p:nvSpPr>
          <p:spPr bwMode="auto">
            <a:xfrm>
              <a:off x="5368" y="1006"/>
              <a:ext cx="1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400" b="0" i="0" u="none" strike="noStrike" kern="1200" cap="none" spc="0" normalizeH="0" baseline="0" noProof="0">
                  <a:ln>
                    <a:noFill/>
                  </a:ln>
                  <a:solidFill>
                    <a:srgbClr val="000000"/>
                  </a:solidFill>
                  <a:effectLst/>
                  <a:uLnTx/>
                  <a:uFillTx/>
                  <a:latin typeface="+mn-lt"/>
                  <a:ea typeface="+mn-ea"/>
                  <a:cs typeface="+mn-ea"/>
                  <a:sym typeface="+mn-lt"/>
                </a:rPr>
                <a:t>C</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2"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6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1922"/>
                                        </p:tgtEl>
                                        <p:attrNameLst>
                                          <p:attrName>style.visibility</p:attrName>
                                        </p:attrNameLst>
                                      </p:cBhvr>
                                      <p:to>
                                        <p:strVal val="visible"/>
                                      </p:to>
                                    </p:set>
                                    <p:animEffect transition="in" filter="fade">
                                      <p:cBhvr>
                                        <p:cTn id="11" dur="1000"/>
                                        <p:tgtEl>
                                          <p:spTgt spid="81922"/>
                                        </p:tgtEl>
                                      </p:cBhvr>
                                    </p:animEffect>
                                    <p:anim calcmode="lin" valueType="num">
                                      <p:cBhvr>
                                        <p:cTn id="12" dur="1000" fill="hold"/>
                                        <p:tgtEl>
                                          <p:spTgt spid="81922"/>
                                        </p:tgtEl>
                                        <p:attrNameLst>
                                          <p:attrName>ppt_x</p:attrName>
                                        </p:attrNameLst>
                                      </p:cBhvr>
                                      <p:tavLst>
                                        <p:tav tm="0">
                                          <p:val>
                                            <p:strVal val="#ppt_x"/>
                                          </p:val>
                                        </p:tav>
                                        <p:tav tm="100000">
                                          <p:val>
                                            <p:strVal val="#ppt_x"/>
                                          </p:val>
                                        </p:tav>
                                      </p:tavLst>
                                    </p:anim>
                                    <p:anim calcmode="lin" valueType="num">
                                      <p:cBhvr>
                                        <p:cTn id="13" dur="1000" fill="hold"/>
                                        <p:tgtEl>
                                          <p:spTgt spid="8192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56391">
                                            <p:txEl>
                                              <p:charRg st="0" end="1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6392">
                                            <p:txEl>
                                              <p:charRg st="0" end="2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6393">
                                            <p:txEl>
                                              <p:charRg st="0"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animBg="1"/>
      <p:bldP spid="656390" grpId="0" animBg="1"/>
      <p:bldP spid="656391" grpId="0" build="p"/>
      <p:bldP spid="656392" grpId="0" build="p"/>
      <p:bldP spid="65639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8" name="Picture 4"/>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48962" y="1124744"/>
            <a:ext cx="4485707" cy="5342153"/>
          </a:xfrm>
          <a:prstGeom prst="rect">
            <a:avLst/>
          </a:prstGeom>
          <a:noFill/>
          <a:ln w="9525">
            <a:solidFill>
              <a:srgbClr val="6C4C8F"/>
            </a:solidFill>
            <a:miter lim="800000"/>
            <a:headEnd/>
            <a:tailEnd/>
          </a:ln>
          <a:extLst>
            <a:ext uri="{909E8E84-426E-40DD-AFC4-6F175D3DCCD1}">
              <a14:hiddenFill xmlns:a14="http://schemas.microsoft.com/office/drawing/2010/main">
                <a:solidFill>
                  <a:srgbClr val="FFFFFF"/>
                </a:solidFill>
              </a14:hiddenFill>
            </a:ext>
          </a:extLst>
        </p:spPr>
      </p:pic>
      <p:sp>
        <p:nvSpPr>
          <p:cNvPr id="75780" name="Rectangle 5"/>
          <p:cNvSpPr>
            <a:spLocks noChangeArrowheads="1"/>
          </p:cNvSpPr>
          <p:nvPr/>
        </p:nvSpPr>
        <p:spPr bwMode="auto">
          <a:xfrm>
            <a:off x="900113" y="207963"/>
            <a:ext cx="28432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阶</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Hanoi</a:t>
            </a: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塔问题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55369" name="Text Box 9"/>
          <p:cNvSpPr txBox="1">
            <a:spLocks noChangeArrowheads="1"/>
          </p:cNvSpPr>
          <p:nvPr/>
        </p:nvSpPr>
        <p:spPr bwMode="auto">
          <a:xfrm>
            <a:off x="-6350" y="1125538"/>
            <a:ext cx="4502150" cy="954088"/>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n = 1</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，则直接从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移到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C</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。否则   </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655370" name="Rectangle 10"/>
          <p:cNvSpPr>
            <a:spLocks noChangeArrowheads="1"/>
          </p:cNvSpPr>
          <p:nvPr/>
        </p:nvSpPr>
        <p:spPr bwMode="auto">
          <a:xfrm>
            <a:off x="0" y="2205038"/>
            <a:ext cx="4486275" cy="2706688"/>
          </a:xfrm>
          <a:prstGeom prst="rect">
            <a:avLst/>
          </a:prstGeom>
          <a:solidFill>
            <a:schemeClr val="bg2">
              <a:lumMod val="20000"/>
              <a:lumOff val="80000"/>
            </a:schemeClr>
          </a:solid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accent2"/>
                </a:solidFill>
                <a:effectLst/>
                <a:uLnTx/>
                <a:uFillTx/>
                <a:latin typeface="+mn-lt"/>
                <a:ea typeface="+mn-ea"/>
                <a:cs typeface="+mn-ea"/>
                <a:sym typeface="+mn-lt"/>
              </a:rPr>
              <a:t>(1)</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用</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C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柱做过渡，将</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A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的</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(n-1)</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个移到</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B</a:t>
            </a:r>
            <a:endPar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(2)</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将</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A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最后一个直接移到</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C </a:t>
            </a:r>
            <a:endParaRPr kumimoji="0" lang="en-US" altLang="zh-CN" sz="2600" b="0" i="0" u="none" strike="noStrike" kern="1200" cap="none" spc="0" normalizeH="0" baseline="0" noProof="0" dirty="0">
              <a:ln>
                <a:noFill/>
              </a:ln>
              <a:solidFill>
                <a:schemeClr val="accent2"/>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chemeClr val="accent2"/>
                </a:solidFill>
                <a:effectLst/>
                <a:uLnTx/>
                <a:uFillTx/>
                <a:latin typeface="+mn-lt"/>
                <a:ea typeface="+mn-ea"/>
                <a:cs typeface="+mn-ea"/>
                <a:sym typeface="+mn-lt"/>
              </a:rPr>
              <a:t>(3)</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用</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A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做过渡，将</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B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的</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(n-1) </a:t>
            </a:r>
            <a:r>
              <a:rPr kumimoji="0" lang="zh-CN" altLang="en-US" sz="2600" b="0" i="0" u="none" strike="noStrike" kern="1200" cap="none" spc="0" normalizeH="0" baseline="0" noProof="0" dirty="0">
                <a:ln>
                  <a:noFill/>
                </a:ln>
                <a:solidFill>
                  <a:schemeClr val="accent2"/>
                </a:solidFill>
                <a:effectLst/>
                <a:uLnTx/>
                <a:uFillTx/>
                <a:latin typeface="+mn-lt"/>
                <a:ea typeface="+mn-ea"/>
                <a:cs typeface="+mn-ea"/>
                <a:sym typeface="+mn-lt"/>
              </a:rPr>
              <a:t>个移到</a:t>
            </a:r>
            <a:r>
              <a:rPr kumimoji="0" lang="zh-CN" altLang="en-US" sz="26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rPr>
              <a:t>C</a:t>
            </a:r>
            <a:endParaRPr kumimoji="0" lang="en-US" altLang="zh-CN" sz="26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82950" name="矩形 1"/>
          <p:cNvSpPr>
            <a:spLocks noChangeArrowheads="1"/>
          </p:cNvSpPr>
          <p:nvPr/>
        </p:nvSpPr>
        <p:spPr bwMode="auto">
          <a:xfrm>
            <a:off x="-22225" y="5013325"/>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1" name="矩形 8"/>
          <p:cNvSpPr>
            <a:spLocks noChangeArrowheads="1"/>
          </p:cNvSpPr>
          <p:nvPr/>
        </p:nvSpPr>
        <p:spPr bwMode="auto">
          <a:xfrm>
            <a:off x="-22225" y="5149850"/>
            <a:ext cx="4486275" cy="73025"/>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2" name="矩形 9"/>
          <p:cNvSpPr>
            <a:spLocks noChangeArrowheads="1"/>
          </p:cNvSpPr>
          <p:nvPr/>
        </p:nvSpPr>
        <p:spPr bwMode="auto">
          <a:xfrm>
            <a:off x="-22225" y="5287963"/>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3" name="矩形 10"/>
          <p:cNvSpPr>
            <a:spLocks noChangeArrowheads="1"/>
          </p:cNvSpPr>
          <p:nvPr/>
        </p:nvSpPr>
        <p:spPr bwMode="auto">
          <a:xfrm>
            <a:off x="-22225" y="5461000"/>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4" name="矩形 11"/>
          <p:cNvSpPr>
            <a:spLocks noChangeArrowheads="1"/>
          </p:cNvSpPr>
          <p:nvPr/>
        </p:nvSpPr>
        <p:spPr bwMode="auto">
          <a:xfrm>
            <a:off x="-22225" y="5616575"/>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5" name="矩形 12"/>
          <p:cNvSpPr>
            <a:spLocks noChangeArrowheads="1"/>
          </p:cNvSpPr>
          <p:nvPr/>
        </p:nvSpPr>
        <p:spPr bwMode="auto">
          <a:xfrm>
            <a:off x="-22225" y="5772150"/>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6" name="矩形 13"/>
          <p:cNvSpPr>
            <a:spLocks noChangeArrowheads="1"/>
          </p:cNvSpPr>
          <p:nvPr/>
        </p:nvSpPr>
        <p:spPr bwMode="auto">
          <a:xfrm>
            <a:off x="-22225" y="5930900"/>
            <a:ext cx="4486275" cy="73025"/>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7" name="矩形 14"/>
          <p:cNvSpPr>
            <a:spLocks noChangeArrowheads="1"/>
          </p:cNvSpPr>
          <p:nvPr/>
        </p:nvSpPr>
        <p:spPr bwMode="auto">
          <a:xfrm>
            <a:off x="-22225" y="6103938"/>
            <a:ext cx="4486275" cy="73025"/>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958" name="矩形 15"/>
          <p:cNvSpPr>
            <a:spLocks noChangeArrowheads="1"/>
          </p:cNvSpPr>
          <p:nvPr/>
        </p:nvSpPr>
        <p:spPr bwMode="auto">
          <a:xfrm>
            <a:off x="-22225" y="6278563"/>
            <a:ext cx="4486275" cy="71438"/>
          </a:xfrm>
          <a:prstGeom prst="rect">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69"/>
                                        </p:tgtEl>
                                        <p:attrNameLst>
                                          <p:attrName>style.visibility</p:attrName>
                                        </p:attrNameLst>
                                      </p:cBhvr>
                                      <p:to>
                                        <p:strVal val="visible"/>
                                      </p:to>
                                    </p:set>
                                    <p:anim calcmode="lin" valueType="num">
                                      <p:cBhvr additive="base">
                                        <p:cTn id="7" dur="500" fill="hold"/>
                                        <p:tgtEl>
                                          <p:spTgt spid="655369"/>
                                        </p:tgtEl>
                                        <p:attrNameLst>
                                          <p:attrName>ppt_x</p:attrName>
                                        </p:attrNameLst>
                                      </p:cBhvr>
                                      <p:tavLst>
                                        <p:tav tm="0">
                                          <p:val>
                                            <p:strVal val="#ppt_x"/>
                                          </p:val>
                                        </p:tav>
                                        <p:tav tm="100000">
                                          <p:val>
                                            <p:strVal val="#ppt_x"/>
                                          </p:val>
                                        </p:tav>
                                      </p:tavLst>
                                    </p:anim>
                                    <p:anim calcmode="lin" valueType="num">
                                      <p:cBhvr additive="base">
                                        <p:cTn id="8" dur="500" fill="hold"/>
                                        <p:tgtEl>
                                          <p:spTgt spid="6553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55370"/>
                                        </p:tgtEl>
                                        <p:attrNameLst>
                                          <p:attrName>style.visibility</p:attrName>
                                        </p:attrNameLst>
                                      </p:cBhvr>
                                      <p:to>
                                        <p:strVal val="visible"/>
                                      </p:to>
                                    </p:set>
                                    <p:animEffect transition="in" filter="box(in)">
                                      <p:cBhvr>
                                        <p:cTn id="13" dur="500"/>
                                        <p:tgtEl>
                                          <p:spTgt spid="65537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55370">
                                            <p:txEl>
                                              <p:charRg st="0" end="28"/>
                                            </p:txEl>
                                          </p:spTgt>
                                        </p:tgtEl>
                                        <p:attrNameLst>
                                          <p:attrName>style.visibility</p:attrName>
                                        </p:attrNameLst>
                                      </p:cBhvr>
                                      <p:to>
                                        <p:strVal val="visible"/>
                                      </p:to>
                                    </p:set>
                                    <p:animEffect transition="in" filter="box(in)">
                                      <p:cBhvr>
                                        <p:cTn id="18" dur="500"/>
                                        <p:tgtEl>
                                          <p:spTgt spid="655370">
                                            <p:txEl>
                                              <p:charRg st="0" end="2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55370">
                                            <p:txEl>
                                              <p:charRg st="28" end="47"/>
                                            </p:txEl>
                                          </p:spTgt>
                                        </p:tgtEl>
                                        <p:attrNameLst>
                                          <p:attrName>style.visibility</p:attrName>
                                        </p:attrNameLst>
                                      </p:cBhvr>
                                      <p:to>
                                        <p:strVal val="visible"/>
                                      </p:to>
                                    </p:set>
                                    <p:animEffect transition="in" filter="box(in)">
                                      <p:cBhvr>
                                        <p:cTn id="23" dur="500"/>
                                        <p:tgtEl>
                                          <p:spTgt spid="655370">
                                            <p:txEl>
                                              <p:charRg st="28" end="4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655370">
                                            <p:txEl>
                                              <p:charRg st="47" end="76"/>
                                            </p:txEl>
                                          </p:spTgt>
                                        </p:tgtEl>
                                        <p:attrNameLst>
                                          <p:attrName>style.visibility</p:attrName>
                                        </p:attrNameLst>
                                      </p:cBhvr>
                                      <p:to>
                                        <p:strVal val="visible"/>
                                      </p:to>
                                    </p:set>
                                    <p:animEffect transition="in" filter="box(in)">
                                      <p:cBhvr>
                                        <p:cTn id="28" dur="500"/>
                                        <p:tgtEl>
                                          <p:spTgt spid="655370">
                                            <p:txEl>
                                              <p:charRg st="47"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9" grpId="0" animBg="1"/>
      <p:bldP spid="655370" grpId="0" animBg="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矩形 5"/>
          <p:cNvSpPr>
            <a:spLocks noChangeArrowheads="1"/>
          </p:cNvSpPr>
          <p:nvPr/>
        </p:nvSpPr>
        <p:spPr bwMode="auto">
          <a:xfrm>
            <a:off x="107950" y="857250"/>
            <a:ext cx="8856663" cy="1004888"/>
          </a:xfrm>
          <a:prstGeom prst="rect">
            <a:avLst/>
          </a:prstGeom>
          <a:solidFill>
            <a:srgbClr val="D4E6F4"/>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marL="1600200" indent="-228600">
              <a:defRPr sz="2400" b="1">
                <a:solidFill>
                  <a:schemeClr val="tx1"/>
                </a:solidFill>
                <a:latin typeface="Times New Roman" panose="02020603050405020304" pitchFamily="18" charset="0"/>
                <a:ea typeface="楷体_GB2312" pitchFamily="49" charset="-122"/>
              </a:defRPr>
            </a:lvl4pPr>
            <a:lvl5pPr marL="2057400" indent="-228600">
              <a:defRPr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3" name="Rectangle 4"/>
          <p:cNvSpPr>
            <a:spLocks noChangeArrowheads="1"/>
          </p:cNvSpPr>
          <p:nvPr/>
        </p:nvSpPr>
        <p:spPr bwMode="auto">
          <a:xfrm>
            <a:off x="107950" y="1939925"/>
            <a:ext cx="6310313" cy="4892675"/>
          </a:xfrm>
          <a:prstGeom prst="rect">
            <a:avLst/>
          </a:prstGeom>
          <a:noFill/>
          <a:ln w="28575">
            <a:solidFill>
              <a:srgbClr val="6C4C8F"/>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#include&lt;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iostream.h</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&gt;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int c=0;</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void move(char </a:t>
            </a:r>
            <a:r>
              <a:rPr kumimoji="0" lang="en-US" altLang="zh-CN" sz="2400" b="0" i="0" u="none" strike="noStrike" kern="1200" cap="none" spc="0" normalizeH="0" baseline="0" noProof="0" dirty="0" err="1">
                <a:ln>
                  <a:noFill/>
                </a:ln>
                <a:solidFill>
                  <a:schemeClr val="hlink"/>
                </a:solidFill>
                <a:effectLst/>
                <a:uLnTx/>
                <a:uFillTx/>
                <a:latin typeface="+mn-lt"/>
                <a:ea typeface="+mn-ea"/>
                <a:cs typeface="+mn-ea"/>
                <a:sym typeface="+mn-lt"/>
              </a:rPr>
              <a:t>x,int</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hlink"/>
                </a:solidFill>
                <a:effectLst/>
                <a:uLnTx/>
                <a:uFillTx/>
                <a:latin typeface="+mn-lt"/>
                <a:ea typeface="+mn-ea"/>
                <a:cs typeface="+mn-ea"/>
                <a:sym typeface="+mn-lt"/>
              </a:rPr>
              <a:t>n,char</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z)</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hlink"/>
                </a:solidFill>
                <a:effectLst/>
                <a:uLnTx/>
                <a:uFillTx/>
                <a:latin typeface="+mn-lt"/>
                <a:ea typeface="+mn-ea"/>
                <a:cs typeface="+mn-ea"/>
                <a:sym typeface="+mn-lt"/>
              </a:rPr>
              <a:t>cout</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&lt;&lt;++c&lt;&lt;","&lt;&lt;n&lt;&lt;","&lt;&lt;x&lt;&lt;","&lt;&lt;z&lt;&lt;</a:t>
            </a:r>
            <a:r>
              <a:rPr kumimoji="0" lang="en-US" altLang="zh-CN" sz="2400" b="0" i="0" u="none" strike="noStrike" kern="1200" cap="none" spc="0" normalizeH="0" baseline="0" noProof="0" dirty="0" err="1">
                <a:ln>
                  <a:noFill/>
                </a:ln>
                <a:solidFill>
                  <a:schemeClr val="hlink"/>
                </a:solidFill>
                <a:effectLst/>
                <a:uLnTx/>
                <a:uFillTx/>
                <a:latin typeface="+mn-lt"/>
                <a:ea typeface="+mn-ea"/>
                <a:cs typeface="+mn-ea"/>
                <a:sym typeface="+mn-lt"/>
              </a:rPr>
              <a:t>endl</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void Hanoi(int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n,char</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A,char</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B,char</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if(n==1) move(A,1,C);</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else</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{Hanoi(n-1,A,C,B);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move(</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A,n,C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Hanoi(n-1,B,A,C);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void main(){Hanoi(3,'a','b','c');}</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6804" name="Rectangle 5"/>
          <p:cNvSpPr>
            <a:spLocks noChangeArrowheads="1"/>
          </p:cNvSpPr>
          <p:nvPr/>
        </p:nvSpPr>
        <p:spPr bwMode="auto">
          <a:xfrm>
            <a:off x="179388" y="857250"/>
            <a:ext cx="8964613" cy="1004888"/>
          </a:xfrm>
          <a:prstGeom prst="rect">
            <a:avLst/>
          </a:prstGeom>
          <a:no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跟踪程序，给出下列程序的运行结果，以深刻地理解递归的调用和返回过程</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73933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2240" y="2226449"/>
            <a:ext cx="2067396" cy="37743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6022" name="直接连接符 2"/>
          <p:cNvCxnSpPr/>
          <p:nvPr/>
        </p:nvCxnSpPr>
        <p:spPr>
          <a:xfrm>
            <a:off x="107950" y="1924050"/>
            <a:ext cx="8856663" cy="0"/>
          </a:xfrm>
          <a:prstGeom prst="line">
            <a:avLst/>
          </a:prstGeom>
          <a:ln w="38100" cap="flat" cmpd="sng">
            <a:solidFill>
              <a:srgbClr val="6C4C8F"/>
            </a:solidFill>
            <a:prstDash val="solid"/>
            <a:headEnd type="none" w="med" len="med"/>
            <a:tailEnd type="none" w="med" len="med"/>
          </a:ln>
        </p:spPr>
      </p:cxnSp>
      <p:sp>
        <p:nvSpPr>
          <p:cNvPr id="10" name="Rectangle 5"/>
          <p:cNvSpPr>
            <a:spLocks noChangeArrowheads="1"/>
          </p:cNvSpPr>
          <p:nvPr/>
        </p:nvSpPr>
        <p:spPr bwMode="auto">
          <a:xfrm>
            <a:off x="900113" y="207963"/>
            <a:ext cx="28432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Hanoi</a:t>
            </a: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塔问题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9" name="组合 8"/>
          <p:cNvGrpSpPr/>
          <p:nvPr/>
        </p:nvGrpSpPr>
        <p:grpSpPr>
          <a:xfrm>
            <a:off x="6588481" y="6353718"/>
            <a:ext cx="2376132" cy="577505"/>
            <a:chOff x="-21705" y="5772280"/>
            <a:chExt cx="4485707" cy="577505"/>
          </a:xfrm>
          <a:solidFill>
            <a:schemeClr val="bg2">
              <a:lumMod val="60000"/>
              <a:lumOff val="40000"/>
            </a:schemeClr>
          </a:solidFill>
        </p:grpSpPr>
        <p:sp>
          <p:nvSpPr>
            <p:cNvPr id="14" name="矩形 13"/>
            <p:cNvSpPr/>
            <p:nvPr/>
          </p:nvSpPr>
          <p:spPr bwMode="auto">
            <a:xfrm>
              <a:off x="-21705" y="5772280"/>
              <a:ext cx="4485707" cy="72008"/>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5" name="矩形 14"/>
            <p:cNvSpPr/>
            <p:nvPr/>
          </p:nvSpPr>
          <p:spPr bwMode="auto">
            <a:xfrm>
              <a:off x="-21705" y="5931313"/>
              <a:ext cx="4485707" cy="72008"/>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矩形 15"/>
            <p:cNvSpPr/>
            <p:nvPr/>
          </p:nvSpPr>
          <p:spPr bwMode="auto">
            <a:xfrm>
              <a:off x="-21705" y="6104545"/>
              <a:ext cx="4485707" cy="72008"/>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矩形 16"/>
            <p:cNvSpPr/>
            <p:nvPr/>
          </p:nvSpPr>
          <p:spPr bwMode="auto">
            <a:xfrm>
              <a:off x="-21705" y="6277777"/>
              <a:ext cx="4485707" cy="72008"/>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9335"/>
                                        </p:tgtEl>
                                        <p:attrNameLst>
                                          <p:attrName>style.visibility</p:attrName>
                                        </p:attrNameLst>
                                      </p:cBhvr>
                                      <p:to>
                                        <p:strVal val="visible"/>
                                      </p:to>
                                    </p:set>
                                    <p:animEffect transition="in" filter="box(in)">
                                      <p:cBhvr>
                                        <p:cTn id="7" dur="2000"/>
                                        <p:tgtEl>
                                          <p:spTgt spid="73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8" name="Text Box 5"/>
          <p:cNvSpPr txBox="1">
            <a:spLocks noChangeArrowheads="1"/>
          </p:cNvSpPr>
          <p:nvPr/>
        </p:nvSpPr>
        <p:spPr bwMode="auto">
          <a:xfrm>
            <a:off x="3609975" y="1512888"/>
            <a:ext cx="1368425" cy="588963"/>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3,a,b,c</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53670" name="Rectangle 6"/>
          <p:cNvSpPr>
            <a:spLocks noChangeArrowheads="1"/>
          </p:cNvSpPr>
          <p:nvPr/>
        </p:nvSpPr>
        <p:spPr bwMode="auto">
          <a:xfrm>
            <a:off x="3182938" y="862013"/>
            <a:ext cx="2232025" cy="612775"/>
          </a:xfrm>
          <a:prstGeom prst="rect">
            <a:avLst/>
          </a:prstGeom>
          <a:noFill/>
          <a:ln w="9525">
            <a:noFill/>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递归调用树</a:t>
            </a:r>
            <a:endPar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2" name="Group 42"/>
          <p:cNvGrpSpPr/>
          <p:nvPr/>
        </p:nvGrpSpPr>
        <p:grpSpPr>
          <a:xfrm>
            <a:off x="1593850" y="2101850"/>
            <a:ext cx="5472113" cy="1943100"/>
            <a:chOff x="1066" y="845"/>
            <a:chExt cx="3447" cy="1224"/>
          </a:xfrm>
        </p:grpSpPr>
        <p:grpSp>
          <p:nvGrpSpPr>
            <p:cNvPr id="87069" name="Group 41"/>
            <p:cNvGrpSpPr/>
            <p:nvPr/>
          </p:nvGrpSpPr>
          <p:grpSpPr>
            <a:xfrm>
              <a:off x="1066" y="845"/>
              <a:ext cx="3447" cy="1142"/>
              <a:chOff x="975" y="845"/>
              <a:chExt cx="3447" cy="1142"/>
            </a:xfrm>
          </p:grpSpPr>
          <p:sp>
            <p:nvSpPr>
              <p:cNvPr id="77832" name="Line 9"/>
              <p:cNvSpPr>
                <a:spLocks noChangeShapeType="1"/>
              </p:cNvSpPr>
              <p:nvPr/>
            </p:nvSpPr>
            <p:spPr bwMode="auto">
              <a:xfrm flipH="1">
                <a:off x="1519" y="883"/>
                <a:ext cx="1043"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3" name="Line 10"/>
              <p:cNvSpPr>
                <a:spLocks noChangeShapeType="1"/>
              </p:cNvSpPr>
              <p:nvPr/>
            </p:nvSpPr>
            <p:spPr bwMode="auto">
              <a:xfrm>
                <a:off x="2744" y="845"/>
                <a:ext cx="0"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4" name="Line 11"/>
              <p:cNvSpPr>
                <a:spLocks noChangeShapeType="1"/>
              </p:cNvSpPr>
              <p:nvPr/>
            </p:nvSpPr>
            <p:spPr bwMode="auto">
              <a:xfrm>
                <a:off x="2880" y="890"/>
                <a:ext cx="1134" cy="681"/>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5" name="Text Box 12"/>
              <p:cNvSpPr txBox="1">
                <a:spLocks noChangeArrowheads="1"/>
              </p:cNvSpPr>
              <p:nvPr/>
            </p:nvSpPr>
            <p:spPr bwMode="auto">
              <a:xfrm>
                <a:off x="975" y="1616"/>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rgbClr val="FF0000"/>
                    </a:solidFill>
                    <a:effectLst/>
                    <a:uLnTx/>
                    <a:uFillTx/>
                    <a:latin typeface="+mn-lt"/>
                    <a:ea typeface="+mn-ea"/>
                    <a:cs typeface="+mn-ea"/>
                    <a:sym typeface="+mn-lt"/>
                  </a:rPr>
                  <a:t>2,a,c,b</a:t>
                </a:r>
                <a:endParaRPr kumimoji="0" lang="en-US" altLang="zh-CN" sz="32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77836" name="Text Box 13"/>
              <p:cNvSpPr txBox="1">
                <a:spLocks noChangeArrowheads="1"/>
              </p:cNvSpPr>
              <p:nvPr/>
            </p:nvSpPr>
            <p:spPr bwMode="auto">
              <a:xfrm>
                <a:off x="3560" y="1616"/>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2,b,a,c</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sp>
          <p:nvSpPr>
            <p:cNvPr id="77837" name="Oval 14"/>
            <p:cNvSpPr>
              <a:spLocks noChangeArrowheads="1"/>
            </p:cNvSpPr>
            <p:nvPr/>
          </p:nvSpPr>
          <p:spPr bwMode="auto">
            <a:xfrm>
              <a:off x="2336" y="1616"/>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③</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,a-&gt;c</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grpSp>
      <p:grpSp>
        <p:nvGrpSpPr>
          <p:cNvPr id="4" name="Group 40"/>
          <p:cNvGrpSpPr/>
          <p:nvPr/>
        </p:nvGrpSpPr>
        <p:grpSpPr>
          <a:xfrm>
            <a:off x="195263" y="3902075"/>
            <a:ext cx="8742362" cy="2655888"/>
            <a:chOff x="185" y="1979"/>
            <a:chExt cx="5507" cy="1673"/>
          </a:xfrm>
        </p:grpSpPr>
        <p:sp>
          <p:nvSpPr>
            <p:cNvPr id="77839" name="Oval 28"/>
            <p:cNvSpPr>
              <a:spLocks noChangeArrowheads="1"/>
            </p:cNvSpPr>
            <p:nvPr/>
          </p:nvSpPr>
          <p:spPr bwMode="auto">
            <a:xfrm>
              <a:off x="185" y="3198"/>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①</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,a-&gt;c</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grpSp>
          <p:nvGrpSpPr>
            <p:cNvPr id="87049" name="Group 39"/>
            <p:cNvGrpSpPr/>
            <p:nvPr/>
          </p:nvGrpSpPr>
          <p:grpSpPr>
            <a:xfrm>
              <a:off x="204" y="1979"/>
              <a:ext cx="5488" cy="1673"/>
              <a:chOff x="204" y="1979"/>
              <a:chExt cx="5488" cy="1673"/>
            </a:xfrm>
          </p:grpSpPr>
          <p:sp>
            <p:nvSpPr>
              <p:cNvPr id="77841" name="Line 15"/>
              <p:cNvSpPr>
                <a:spLocks noChangeShapeType="1"/>
              </p:cNvSpPr>
              <p:nvPr/>
            </p:nvSpPr>
            <p:spPr bwMode="auto">
              <a:xfrm flipH="1">
                <a:off x="385" y="2017"/>
                <a:ext cx="1043"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2" name="Line 16"/>
              <p:cNvSpPr>
                <a:spLocks noChangeShapeType="1"/>
              </p:cNvSpPr>
              <p:nvPr/>
            </p:nvSpPr>
            <p:spPr bwMode="auto">
              <a:xfrm>
                <a:off x="1610" y="1979"/>
                <a:ext cx="0"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3" name="Line 17"/>
              <p:cNvSpPr>
                <a:spLocks noChangeShapeType="1"/>
              </p:cNvSpPr>
              <p:nvPr/>
            </p:nvSpPr>
            <p:spPr bwMode="auto">
              <a:xfrm>
                <a:off x="1746" y="2024"/>
                <a:ext cx="1134" cy="681"/>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4" name="Text Box 18"/>
              <p:cNvSpPr txBox="1">
                <a:spLocks noChangeArrowheads="1"/>
              </p:cNvSpPr>
              <p:nvPr/>
            </p:nvSpPr>
            <p:spPr bwMode="auto">
              <a:xfrm>
                <a:off x="204" y="2543"/>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1,a,b,c</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7845" name="Text Box 19"/>
              <p:cNvSpPr txBox="1">
                <a:spLocks noChangeArrowheads="1"/>
              </p:cNvSpPr>
              <p:nvPr/>
            </p:nvSpPr>
            <p:spPr bwMode="auto">
              <a:xfrm>
                <a:off x="2018" y="2543"/>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1,c,a,b</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7846" name="Oval 20"/>
              <p:cNvSpPr>
                <a:spLocks noChangeArrowheads="1"/>
              </p:cNvSpPr>
              <p:nvPr/>
            </p:nvSpPr>
            <p:spPr bwMode="auto">
              <a:xfrm>
                <a:off x="1111" y="2498"/>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②</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,a-&gt;b</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7847" name="Line 21"/>
              <p:cNvSpPr>
                <a:spLocks noChangeShapeType="1"/>
              </p:cNvSpPr>
              <p:nvPr/>
            </p:nvSpPr>
            <p:spPr bwMode="auto">
              <a:xfrm flipH="1">
                <a:off x="3106" y="2017"/>
                <a:ext cx="1043"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8" name="Line 22"/>
              <p:cNvSpPr>
                <a:spLocks noChangeShapeType="1"/>
              </p:cNvSpPr>
              <p:nvPr/>
            </p:nvSpPr>
            <p:spPr bwMode="auto">
              <a:xfrm>
                <a:off x="4331" y="1979"/>
                <a:ext cx="0" cy="680"/>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9" name="Line 23"/>
              <p:cNvSpPr>
                <a:spLocks noChangeShapeType="1"/>
              </p:cNvSpPr>
              <p:nvPr/>
            </p:nvSpPr>
            <p:spPr bwMode="auto">
              <a:xfrm>
                <a:off x="4467" y="2024"/>
                <a:ext cx="1134" cy="681"/>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0" name="Text Box 24"/>
              <p:cNvSpPr txBox="1">
                <a:spLocks noChangeArrowheads="1"/>
              </p:cNvSpPr>
              <p:nvPr/>
            </p:nvSpPr>
            <p:spPr bwMode="auto">
              <a:xfrm>
                <a:off x="3016" y="2543"/>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1,b,c,a</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7851" name="Text Box 25"/>
              <p:cNvSpPr txBox="1">
                <a:spLocks noChangeArrowheads="1"/>
              </p:cNvSpPr>
              <p:nvPr/>
            </p:nvSpPr>
            <p:spPr bwMode="auto">
              <a:xfrm>
                <a:off x="4830" y="2543"/>
                <a:ext cx="862" cy="371"/>
              </a:xfrm>
              <a:prstGeom prst="rect">
                <a:avLst/>
              </a:prstGeom>
              <a:solidFill>
                <a:srgbClr val="D4E6F4"/>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rgbClr val="FF0000"/>
                    </a:solidFill>
                    <a:effectLst/>
                    <a:uLnTx/>
                    <a:uFillTx/>
                    <a:latin typeface="+mn-lt"/>
                    <a:ea typeface="+mn-ea"/>
                    <a:cs typeface="+mn-ea"/>
                    <a:sym typeface="+mn-lt"/>
                  </a:rPr>
                  <a:t>1,a,b,c</a:t>
                </a:r>
                <a:endParaRPr kumimoji="0" lang="en-US" altLang="zh-CN" sz="32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77852" name="Oval 26"/>
              <p:cNvSpPr>
                <a:spLocks noChangeArrowheads="1"/>
              </p:cNvSpPr>
              <p:nvPr/>
            </p:nvSpPr>
            <p:spPr bwMode="auto">
              <a:xfrm>
                <a:off x="3923" y="2498"/>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②</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,b-&gt;c</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7853" name="Line 27"/>
              <p:cNvSpPr>
                <a:spLocks noChangeShapeType="1"/>
              </p:cNvSpPr>
              <p:nvPr/>
            </p:nvSpPr>
            <p:spPr bwMode="auto">
              <a:xfrm>
                <a:off x="613" y="2906"/>
                <a:ext cx="0" cy="409"/>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4" name="Line 29"/>
              <p:cNvSpPr>
                <a:spLocks noChangeShapeType="1"/>
              </p:cNvSpPr>
              <p:nvPr/>
            </p:nvSpPr>
            <p:spPr bwMode="auto">
              <a:xfrm>
                <a:off x="2336" y="2906"/>
                <a:ext cx="0" cy="409"/>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5" name="Oval 30"/>
              <p:cNvSpPr>
                <a:spLocks noChangeArrowheads="1"/>
              </p:cNvSpPr>
              <p:nvPr/>
            </p:nvSpPr>
            <p:spPr bwMode="auto">
              <a:xfrm>
                <a:off x="1908" y="3198"/>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①</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,c-&gt;b</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7856" name="Line 31"/>
              <p:cNvSpPr>
                <a:spLocks noChangeShapeType="1"/>
              </p:cNvSpPr>
              <p:nvPr/>
            </p:nvSpPr>
            <p:spPr bwMode="auto">
              <a:xfrm>
                <a:off x="3515" y="2906"/>
                <a:ext cx="0" cy="409"/>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7" name="Oval 32"/>
              <p:cNvSpPr>
                <a:spLocks noChangeArrowheads="1"/>
              </p:cNvSpPr>
              <p:nvPr/>
            </p:nvSpPr>
            <p:spPr bwMode="auto">
              <a:xfrm>
                <a:off x="3087" y="3198"/>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①</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,b-&gt;a</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7858" name="Line 33"/>
              <p:cNvSpPr>
                <a:spLocks noChangeShapeType="1"/>
              </p:cNvSpPr>
              <p:nvPr/>
            </p:nvSpPr>
            <p:spPr bwMode="auto">
              <a:xfrm>
                <a:off x="5148" y="2906"/>
                <a:ext cx="0" cy="409"/>
              </a:xfrm>
              <a:prstGeom prst="line">
                <a:avLst/>
              </a:prstGeom>
              <a:noFill/>
              <a:ln w="10160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9" name="Oval 34"/>
              <p:cNvSpPr>
                <a:spLocks noChangeArrowheads="1"/>
              </p:cNvSpPr>
              <p:nvPr/>
            </p:nvSpPr>
            <p:spPr bwMode="auto">
              <a:xfrm>
                <a:off x="4720" y="3199"/>
                <a:ext cx="862" cy="453"/>
              </a:xfrm>
              <a:prstGeom prst="ellipse">
                <a:avLst/>
              </a:prstGeom>
              <a:solidFill>
                <a:schemeClr val="accent1"/>
              </a:solidFill>
              <a:ln w="9525">
                <a:solidFill>
                  <a:schemeClr val="tx1"/>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①</a:t>
                </a:r>
                <a:r>
                  <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rPr>
                  <a:t>,a-&gt;c</a:t>
                </a:r>
                <a:endParaRPr kumimoji="0" lang="en-US" altLang="zh-CN" sz="3200" b="1" i="0" u="none" strike="noStrike" kern="1200" cap="none" spc="0" normalizeH="0" baseline="0" noProof="0" dirty="0">
                  <a:ln>
                    <a:noFill/>
                  </a:ln>
                  <a:solidFill>
                    <a:srgbClr val="FFFF00"/>
                  </a:solidFill>
                  <a:effectLst/>
                  <a:uLnTx/>
                  <a:uFillTx/>
                  <a:latin typeface="+mn-lt"/>
                  <a:ea typeface="+mn-ea"/>
                  <a:cs typeface="+mn-ea"/>
                  <a:sym typeface="+mn-lt"/>
                </a:endParaRPr>
              </a:p>
            </p:txBody>
          </p:sp>
        </p:grpSp>
      </p:grpSp>
      <p:pic>
        <p:nvPicPr>
          <p:cNvPr id="87046" name="Picture 43" descr="[0}3QA[]8E7$RI$B6A71UAX"/>
          <p:cNvPicPr>
            <a:picLocks noChangeAspect="1"/>
          </p:cNvPicPr>
          <p:nvPr/>
        </p:nvPicPr>
        <p:blipFill>
          <a:blip r:embed="rId1"/>
          <a:stretch>
            <a:fillRect/>
          </a:stretch>
        </p:blipFill>
        <p:spPr>
          <a:xfrm>
            <a:off x="5970588" y="950913"/>
            <a:ext cx="2994025" cy="1470025"/>
          </a:xfrm>
          <a:prstGeom prst="rect">
            <a:avLst/>
          </a:prstGeom>
          <a:noFill/>
          <a:ln w="9525" cap="flat" cmpd="sng">
            <a:solidFill>
              <a:srgbClr val="000000"/>
            </a:solidFill>
            <a:prstDash val="solid"/>
            <a:miter/>
            <a:headEnd type="none" w="med" len="med"/>
            <a:tailEnd type="none" w="med" len="med"/>
          </a:ln>
        </p:spPr>
      </p:pic>
      <p:sp>
        <p:nvSpPr>
          <p:cNvPr id="39" name="Rectangle 5"/>
          <p:cNvSpPr>
            <a:spLocks noChangeArrowheads="1"/>
          </p:cNvSpPr>
          <p:nvPr/>
        </p:nvSpPr>
        <p:spPr bwMode="auto">
          <a:xfrm>
            <a:off x="900113" y="207963"/>
            <a:ext cx="28432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Hanoi</a:t>
            </a: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塔问题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3000" fill="hold"/>
                                        <p:tgtEl>
                                          <p:spTgt spid="4"/>
                                        </p:tgtEl>
                                        <p:attrNameLst>
                                          <p:attrName>ppt_x</p:attrName>
                                        </p:attrNameLst>
                                      </p:cBhvr>
                                      <p:tavLst>
                                        <p:tav tm="0">
                                          <p:val>
                                            <p:strVal val="#ppt_x"/>
                                          </p:val>
                                        </p:tav>
                                        <p:tav tm="100000">
                                          <p:val>
                                            <p:strVal val="#ppt_x"/>
                                          </p:val>
                                        </p:tav>
                                      </p:tavLst>
                                    </p:anim>
                                    <p:anim calcmode="lin" valueType="num">
                                      <p:cBhvr additive="base">
                                        <p:cTn id="14" dur="3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圆角 1"/>
          <p:cNvSpPr/>
          <p:nvPr/>
        </p:nvSpPr>
        <p:spPr bwMode="auto">
          <a:xfrm>
            <a:off x="687388" y="1655763"/>
            <a:ext cx="8058150" cy="1863725"/>
          </a:xfrm>
          <a:prstGeom prst="roundRect">
            <a:avLst>
              <a:gd name="adj" fmla="val 8509"/>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8067" name="Group 15"/>
          <p:cNvGrpSpPr/>
          <p:nvPr/>
        </p:nvGrpSpPr>
        <p:grpSpPr>
          <a:xfrm>
            <a:off x="687388" y="1052513"/>
            <a:ext cx="7627937" cy="2322512"/>
            <a:chOff x="480" y="538"/>
            <a:chExt cx="4805" cy="1463"/>
          </a:xfrm>
        </p:grpSpPr>
        <p:sp>
          <p:nvSpPr>
            <p:cNvPr id="78852" name="Text Box 5"/>
            <p:cNvSpPr txBox="1">
              <a:spLocks noChangeArrowheads="1"/>
            </p:cNvSpPr>
            <p:nvPr/>
          </p:nvSpPr>
          <p:spPr bwMode="auto">
            <a:xfrm>
              <a:off x="480" y="538"/>
              <a:ext cx="2928" cy="365"/>
            </a:xfrm>
            <a:prstGeom prst="roundRect">
              <a:avLst/>
            </a:prstGeom>
            <a:solidFill>
              <a:srgbClr val="6C4C8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sng" strike="noStrike" kern="1200" cap="none" spc="0" normalizeH="0" baseline="0" noProof="0" dirty="0">
                  <a:ln>
                    <a:noFill/>
                  </a:ln>
                  <a:solidFill>
                    <a:schemeClr val="bg1"/>
                  </a:solidFill>
                  <a:effectLst/>
                  <a:uLnTx/>
                  <a:uFillTx/>
                  <a:latin typeface="+mn-lt"/>
                  <a:ea typeface="+mn-ea"/>
                  <a:cs typeface="+mn-ea"/>
                  <a:sym typeface="+mn-lt"/>
                </a:rPr>
                <a:t>调用前</a:t>
              </a:r>
              <a:r>
                <a:rPr kumimoji="0" lang="en-US" altLang="zh-CN" sz="2800" b="0" i="0" u="sng"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800" b="0" i="0" u="sng" strike="noStrike" kern="1200" cap="none" spc="0" normalizeH="0" baseline="0" noProof="0" dirty="0">
                  <a:ln>
                    <a:noFill/>
                  </a:ln>
                  <a:solidFill>
                    <a:schemeClr val="bg1"/>
                  </a:solidFill>
                  <a:effectLst/>
                  <a:uLnTx/>
                  <a:uFillTx/>
                  <a:latin typeface="+mn-lt"/>
                  <a:ea typeface="+mn-ea"/>
                  <a:cs typeface="+mn-ea"/>
                  <a:sym typeface="+mn-lt"/>
                </a:rPr>
                <a:t>系统完成</a:t>
              </a:r>
              <a:r>
                <a:rPr kumimoji="0" lang="en-US" altLang="zh-CN" sz="2800" b="0" i="0" u="sng"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800" b="0" i="0" u="sng"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8853" name="Text Box 6"/>
            <p:cNvSpPr txBox="1">
              <a:spLocks noChangeArrowheads="1"/>
            </p:cNvSpPr>
            <p:nvPr/>
          </p:nvSpPr>
          <p:spPr bwMode="auto">
            <a:xfrm>
              <a:off x="524" y="993"/>
              <a:ext cx="47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将</a:t>
              </a: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实参</a:t>
              </a:r>
              <a:r>
                <a:rPr kumimoji="0" lang="en-US" altLang="zh-CN" sz="2800" b="0" i="0" u="none" strike="noStrike" kern="1200" cap="none" spc="0" normalizeH="0" baseline="0" noProof="0">
                  <a:ln>
                    <a:noFill/>
                  </a:ln>
                  <a:solidFill>
                    <a:srgbClr val="FF0000"/>
                  </a:solidFill>
                  <a:effectLst/>
                  <a:uLnTx/>
                  <a:uFillTx/>
                  <a:latin typeface="+mn-lt"/>
                  <a:ea typeface="+mn-ea"/>
                  <a:cs typeface="+mn-ea"/>
                  <a:sym typeface="+mn-lt"/>
                </a:rPr>
                <a:t>,</a:t>
              </a: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返回地址</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等传递给被调用函数</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8854" name="Text Box 7"/>
            <p:cNvSpPr txBox="1">
              <a:spLocks noChangeArrowheads="1"/>
            </p:cNvSpPr>
            <p:nvPr/>
          </p:nvSpPr>
          <p:spPr bwMode="auto">
            <a:xfrm>
              <a:off x="524" y="1329"/>
              <a:ext cx="47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为被调用函数的</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局部变量</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分配存储区</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8855" name="Text Box 8"/>
            <p:cNvSpPr txBox="1">
              <a:spLocks noChangeArrowheads="1"/>
            </p:cNvSpPr>
            <p:nvPr/>
          </p:nvSpPr>
          <p:spPr bwMode="auto">
            <a:xfrm>
              <a:off x="523" y="1672"/>
              <a:ext cx="384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将控制转移到被调用函数的</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入口</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grpSp>
        <p:nvGrpSpPr>
          <p:cNvPr id="4" name="组合 3"/>
          <p:cNvGrpSpPr/>
          <p:nvPr/>
        </p:nvGrpSpPr>
        <p:grpSpPr>
          <a:xfrm>
            <a:off x="700088" y="3789363"/>
            <a:ext cx="8058150" cy="2844800"/>
            <a:chOff x="699407" y="3789042"/>
            <a:chExt cx="8058150" cy="2844419"/>
          </a:xfrm>
        </p:grpSpPr>
        <p:sp>
          <p:nvSpPr>
            <p:cNvPr id="16" name="矩形: 圆角 15"/>
            <p:cNvSpPr/>
            <p:nvPr/>
          </p:nvSpPr>
          <p:spPr bwMode="auto">
            <a:xfrm>
              <a:off x="699407" y="4519194"/>
              <a:ext cx="8058150" cy="2114267"/>
            </a:xfrm>
            <a:prstGeom prst="roundRect">
              <a:avLst>
                <a:gd name="adj" fmla="val 6656"/>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8071" name="Group 14"/>
            <p:cNvGrpSpPr/>
            <p:nvPr/>
          </p:nvGrpSpPr>
          <p:grpSpPr>
            <a:xfrm>
              <a:off x="699407" y="3789042"/>
              <a:ext cx="8058150" cy="2736851"/>
              <a:chOff x="480" y="2074"/>
              <a:chExt cx="5076" cy="1724"/>
            </a:xfrm>
          </p:grpSpPr>
          <p:sp>
            <p:nvSpPr>
              <p:cNvPr id="78857" name="Text Box 9"/>
              <p:cNvSpPr txBox="1">
                <a:spLocks noChangeArrowheads="1"/>
              </p:cNvSpPr>
              <p:nvPr/>
            </p:nvSpPr>
            <p:spPr bwMode="auto">
              <a:xfrm>
                <a:off x="480" y="2074"/>
                <a:ext cx="2921" cy="365"/>
              </a:xfrm>
              <a:prstGeom prst="roundRect">
                <a:avLst/>
              </a:prstGeom>
              <a:solidFill>
                <a:srgbClr val="6C4C8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sng" strike="noStrike" kern="1200" cap="none" spc="0" normalizeH="0" baseline="0" noProof="0" dirty="0">
                    <a:ln>
                      <a:noFill/>
                    </a:ln>
                    <a:solidFill>
                      <a:schemeClr val="bg1"/>
                    </a:solidFill>
                    <a:effectLst/>
                    <a:uLnTx/>
                    <a:uFillTx/>
                    <a:latin typeface="+mn-lt"/>
                    <a:ea typeface="+mn-ea"/>
                    <a:cs typeface="+mn-ea"/>
                    <a:sym typeface="+mn-lt"/>
                  </a:rPr>
                  <a:t>调用后</a:t>
                </a:r>
                <a:r>
                  <a:rPr kumimoji="0" lang="en-US" altLang="zh-CN" sz="2800" b="0" i="0" u="sng"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800" b="0" i="0" u="sng" strike="noStrike" kern="1200" cap="none" spc="0" normalizeH="0" baseline="0" noProof="0" dirty="0">
                    <a:ln>
                      <a:noFill/>
                    </a:ln>
                    <a:solidFill>
                      <a:schemeClr val="bg1"/>
                    </a:solidFill>
                    <a:effectLst/>
                    <a:uLnTx/>
                    <a:uFillTx/>
                    <a:latin typeface="+mn-lt"/>
                    <a:ea typeface="+mn-ea"/>
                    <a:cs typeface="+mn-ea"/>
                    <a:sym typeface="+mn-lt"/>
                  </a:rPr>
                  <a:t>系统完成</a:t>
                </a:r>
                <a:r>
                  <a:rPr kumimoji="0" lang="en-US" altLang="zh-CN" sz="2800" b="0" i="0" u="sng"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8858" name="Text Box 10"/>
              <p:cNvSpPr txBox="1">
                <a:spLocks noChangeArrowheads="1"/>
              </p:cNvSpPr>
              <p:nvPr/>
            </p:nvSpPr>
            <p:spPr bwMode="auto">
              <a:xfrm>
                <a:off x="480" y="2573"/>
                <a:ext cx="5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保存被调用函数的计算</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结果</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8859" name="Text Box 11"/>
              <p:cNvSpPr txBox="1">
                <a:spLocks noChangeArrowheads="1"/>
              </p:cNvSpPr>
              <p:nvPr/>
            </p:nvSpPr>
            <p:spPr bwMode="auto">
              <a:xfrm>
                <a:off x="480" y="2868"/>
                <a:ext cx="38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释放被调用函数的</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数据区</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8860" name="Text Box 12"/>
              <p:cNvSpPr txBox="1">
                <a:spLocks noChangeArrowheads="1"/>
              </p:cNvSpPr>
              <p:nvPr/>
            </p:nvSpPr>
            <p:spPr bwMode="auto">
              <a:xfrm>
                <a:off x="480" y="3202"/>
                <a:ext cx="507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依照被调用函数保存的</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返回地址</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将控制转移到调用函数</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sp>
        <p:nvSpPr>
          <p:cNvPr id="660493" name="Rectangle 13"/>
          <p:cNvSpPr>
            <a:spLocks noChangeArrowheads="1"/>
          </p:cNvSpPr>
          <p:nvPr/>
        </p:nvSpPr>
        <p:spPr bwMode="auto">
          <a:xfrm>
            <a:off x="814388" y="223838"/>
            <a:ext cx="3781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函数调用过程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bwMode="auto">
          <a:xfrm>
            <a:off x="0" y="3457575"/>
            <a:ext cx="9144000" cy="2708275"/>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61509" name="Text Box 5"/>
          <p:cNvSpPr txBox="1">
            <a:spLocks noChangeArrowheads="1"/>
          </p:cNvSpPr>
          <p:nvPr/>
        </p:nvSpPr>
        <p:spPr bwMode="auto">
          <a:xfrm>
            <a:off x="814388" y="1779588"/>
            <a:ext cx="1600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2"/>
                </a:solidFill>
                <a:effectLst/>
                <a:uLnTx/>
                <a:uFillTx/>
                <a:latin typeface="+mn-lt"/>
                <a:ea typeface="+mn-ea"/>
                <a:cs typeface="+mn-ea"/>
                <a:sym typeface="+mn-lt"/>
              </a:rPr>
              <a:t>“</a:t>
            </a:r>
            <a:r>
              <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rPr>
              <a:t>层次”</a:t>
            </a:r>
            <a:endPar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endParaRPr>
          </a:p>
        </p:txBody>
      </p:sp>
      <p:grpSp>
        <p:nvGrpSpPr>
          <p:cNvPr id="6" name="组合 5"/>
          <p:cNvGrpSpPr/>
          <p:nvPr/>
        </p:nvGrpSpPr>
        <p:grpSpPr>
          <a:xfrm>
            <a:off x="3900488" y="1296988"/>
            <a:ext cx="5064125" cy="1844675"/>
            <a:chOff x="3901007" y="1296915"/>
            <a:chExt cx="5063481" cy="1844053"/>
          </a:xfrm>
        </p:grpSpPr>
        <p:sp>
          <p:nvSpPr>
            <p:cNvPr id="5" name="矩形: 圆角 4"/>
            <p:cNvSpPr/>
            <p:nvPr/>
          </p:nvSpPr>
          <p:spPr bwMode="auto">
            <a:xfrm>
              <a:off x="3901007" y="1296915"/>
              <a:ext cx="5063481" cy="1844053"/>
            </a:xfrm>
            <a:prstGeom prst="roundRect">
              <a:avLst>
                <a:gd name="adj" fmla="val 5020"/>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90123" name="Group 6"/>
            <p:cNvGrpSpPr/>
            <p:nvPr/>
          </p:nvGrpSpPr>
          <p:grpSpPr>
            <a:xfrm>
              <a:off x="3977207" y="1406503"/>
              <a:ext cx="4876800" cy="1527175"/>
              <a:chOff x="1872" y="1248"/>
              <a:chExt cx="3072" cy="962"/>
            </a:xfrm>
          </p:grpSpPr>
          <p:sp>
            <p:nvSpPr>
              <p:cNvPr id="79877" name="Text Box 7"/>
              <p:cNvSpPr txBox="1">
                <a:spLocks noChangeArrowheads="1"/>
              </p:cNvSpPr>
              <p:nvPr/>
            </p:nvSpPr>
            <p:spPr bwMode="auto">
              <a:xfrm>
                <a:off x="1872" y="124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主函数</a:t>
                </a:r>
                <a:endParaRPr kumimoji="0" lang="zh-CN" altLang="en-US" sz="2400" b="0"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79878" name="Text Box 8"/>
              <p:cNvSpPr txBox="1">
                <a:spLocks noChangeArrowheads="1"/>
              </p:cNvSpPr>
              <p:nvPr/>
            </p:nvSpPr>
            <p:spPr bwMode="auto">
              <a:xfrm>
                <a:off x="1872" y="1559"/>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第</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次调用</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9879" name="Text Box 9"/>
              <p:cNvSpPr txBox="1">
                <a:spLocks noChangeArrowheads="1"/>
              </p:cNvSpPr>
              <p:nvPr/>
            </p:nvSpPr>
            <p:spPr bwMode="auto">
              <a:xfrm>
                <a:off x="1872" y="1922"/>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第 </a:t>
                </a:r>
                <a:r>
                  <a:rPr kumimoji="0" lang="en-US" altLang="zh-CN" sz="2400" b="0" i="0" u="none" strike="noStrike" kern="1200" cap="none" spc="0" normalizeH="0" baseline="0" noProof="0">
                    <a:ln>
                      <a:noFill/>
                    </a:ln>
                    <a:solidFill>
                      <a:schemeClr val="bg1"/>
                    </a:solidFill>
                    <a:effectLst/>
                    <a:uLnTx/>
                    <a:uFillTx/>
                    <a:latin typeface="+mn-lt"/>
                    <a:ea typeface="+mn-ea"/>
                    <a:cs typeface="+mn-ea"/>
                    <a:sym typeface="+mn-lt"/>
                  </a:rPr>
                  <a:t>i </a:t>
                </a: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次调用</a:t>
                </a:r>
                <a:endParaRPr kumimoji="0" lang="zh-CN" altLang="en-US" sz="2400" b="0"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79880" name="Text Box 10"/>
              <p:cNvSpPr txBox="1">
                <a:spLocks noChangeArrowheads="1"/>
              </p:cNvSpPr>
              <p:nvPr/>
            </p:nvSpPr>
            <p:spPr bwMode="auto">
              <a:xfrm>
                <a:off x="3264" y="124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bg1"/>
                    </a:solidFill>
                    <a:effectLst/>
                    <a:uLnTx/>
                    <a:uFillTx/>
                    <a:latin typeface="+mn-lt"/>
                    <a:ea typeface="+mn-ea"/>
                    <a:cs typeface="+mn-ea"/>
                    <a:sym typeface="+mn-lt"/>
                  </a:rPr>
                  <a:t>0</a:t>
                </a: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层</a:t>
                </a:r>
                <a:endParaRPr kumimoji="0" lang="zh-CN" altLang="en-US" sz="2400" b="0"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79881" name="Text Box 11"/>
              <p:cNvSpPr txBox="1">
                <a:spLocks noChangeArrowheads="1"/>
              </p:cNvSpPr>
              <p:nvPr/>
            </p:nvSpPr>
            <p:spPr bwMode="auto">
              <a:xfrm>
                <a:off x="3264" y="1559"/>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bg1"/>
                    </a:solidFill>
                    <a:effectLst/>
                    <a:uLnTx/>
                    <a:uFillTx/>
                    <a:latin typeface="+mn-lt"/>
                    <a:ea typeface="+mn-ea"/>
                    <a:cs typeface="+mn-ea"/>
                    <a:sym typeface="+mn-lt"/>
                  </a:rPr>
                  <a:t>1</a:t>
                </a: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层</a:t>
                </a:r>
                <a:endParaRPr kumimoji="0" lang="zh-CN" altLang="en-US" sz="2400" b="0"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79882" name="Text Box 12"/>
              <p:cNvSpPr txBox="1">
                <a:spLocks noChangeArrowheads="1"/>
              </p:cNvSpPr>
              <p:nvPr/>
            </p:nvSpPr>
            <p:spPr bwMode="auto">
              <a:xfrm>
                <a:off x="3312" y="1922"/>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层</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sp>
        <p:nvSpPr>
          <p:cNvPr id="661517" name="Text Box 13"/>
          <p:cNvSpPr txBox="1">
            <a:spLocks noChangeArrowheads="1"/>
          </p:cNvSpPr>
          <p:nvPr/>
        </p:nvSpPr>
        <p:spPr bwMode="auto">
          <a:xfrm>
            <a:off x="623888" y="3836988"/>
            <a:ext cx="3505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2"/>
                </a:solidFill>
                <a:effectLst/>
                <a:uLnTx/>
                <a:uFillTx/>
                <a:latin typeface="+mn-lt"/>
                <a:ea typeface="+mn-ea"/>
                <a:cs typeface="+mn-ea"/>
                <a:sym typeface="+mn-lt"/>
              </a:rPr>
              <a:t>“</a:t>
            </a:r>
            <a:r>
              <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rPr>
              <a:t>递归工作栈”</a:t>
            </a:r>
            <a:endPar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661518" name="Text Box 14"/>
          <p:cNvSpPr txBox="1">
            <a:spLocks noChangeArrowheads="1"/>
          </p:cNvSpPr>
          <p:nvPr/>
        </p:nvSpPr>
        <p:spPr bwMode="auto">
          <a:xfrm>
            <a:off x="623888" y="4991100"/>
            <a:ext cx="3505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2"/>
                </a:solidFill>
                <a:effectLst/>
                <a:uLnTx/>
                <a:uFillTx/>
                <a:latin typeface="+mn-lt"/>
                <a:ea typeface="+mn-ea"/>
                <a:cs typeface="+mn-ea"/>
                <a:sym typeface="+mn-lt"/>
              </a:rPr>
              <a:t>“</a:t>
            </a:r>
            <a:r>
              <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rPr>
              <a:t>工作记录”</a:t>
            </a:r>
            <a:endParaRPr kumimoji="0" lang="zh-CN" altLang="en-US" sz="32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661519" name="Text Box 15"/>
          <p:cNvSpPr txBox="1">
            <a:spLocks noChangeArrowheads="1"/>
          </p:cNvSpPr>
          <p:nvPr/>
        </p:nvSpPr>
        <p:spPr bwMode="auto">
          <a:xfrm>
            <a:off x="3900488" y="506730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tx2"/>
                </a:solidFill>
                <a:effectLst/>
                <a:uLnTx/>
                <a:uFillTx/>
                <a:latin typeface="+mn-lt"/>
                <a:ea typeface="+mn-ea"/>
                <a:cs typeface="+mn-ea"/>
                <a:sym typeface="+mn-lt"/>
              </a:rPr>
              <a:t>实在参数</a:t>
            </a:r>
            <a:r>
              <a:rPr kumimoji="0" lang="en-US" altLang="zh-CN" sz="2800" b="0" i="0" u="none" strike="noStrike" kern="1200" cap="none" spc="0" normalizeH="0" baseline="0" noProof="0">
                <a:ln>
                  <a:noFill/>
                </a:ln>
                <a:solidFill>
                  <a:schemeClr val="tx2"/>
                </a:solidFill>
                <a:effectLst/>
                <a:uLnTx/>
                <a:uFillTx/>
                <a:latin typeface="+mn-lt"/>
                <a:ea typeface="+mn-ea"/>
                <a:cs typeface="+mn-ea"/>
                <a:sym typeface="+mn-lt"/>
              </a:rPr>
              <a:t>,</a:t>
            </a:r>
            <a:r>
              <a:rPr kumimoji="0" lang="zh-CN" altLang="en-US" sz="2800" b="0" i="0" u="none" strike="noStrike" kern="1200" cap="none" spc="0" normalizeH="0" baseline="0" noProof="0">
                <a:ln>
                  <a:noFill/>
                </a:ln>
                <a:solidFill>
                  <a:schemeClr val="tx2"/>
                </a:solidFill>
                <a:effectLst/>
                <a:uLnTx/>
                <a:uFillTx/>
                <a:latin typeface="+mn-lt"/>
                <a:ea typeface="+mn-ea"/>
                <a:cs typeface="+mn-ea"/>
                <a:sym typeface="+mn-lt"/>
              </a:rPr>
              <a:t>局部变量</a:t>
            </a:r>
            <a:r>
              <a:rPr kumimoji="0" lang="en-US" altLang="zh-CN" sz="2800" b="0" i="0" u="none" strike="noStrike" kern="1200" cap="none" spc="0" normalizeH="0" baseline="0" noProof="0">
                <a:ln>
                  <a:noFill/>
                </a:ln>
                <a:solidFill>
                  <a:schemeClr val="tx2"/>
                </a:solidFill>
                <a:effectLst/>
                <a:uLnTx/>
                <a:uFillTx/>
                <a:latin typeface="+mn-lt"/>
                <a:ea typeface="+mn-ea"/>
                <a:cs typeface="+mn-ea"/>
                <a:sym typeface="+mn-lt"/>
              </a:rPr>
              <a:t>,</a:t>
            </a:r>
            <a:r>
              <a:rPr kumimoji="0" lang="zh-CN" altLang="en-US" sz="2800" b="0" i="0" u="none" strike="noStrike" kern="1200" cap="none" spc="0" normalizeH="0" baseline="0" noProof="0">
                <a:ln>
                  <a:noFill/>
                </a:ln>
                <a:solidFill>
                  <a:schemeClr val="tx2"/>
                </a:solidFill>
                <a:effectLst/>
                <a:uLnTx/>
                <a:uFillTx/>
                <a:latin typeface="+mn-lt"/>
                <a:ea typeface="+mn-ea"/>
                <a:cs typeface="+mn-ea"/>
                <a:sym typeface="+mn-lt"/>
              </a:rPr>
              <a:t>返回地址</a:t>
            </a:r>
            <a:endParaRPr kumimoji="0" lang="zh-CN" altLang="en-US" sz="2800" b="0" i="0" u="none" strike="noStrike" kern="1200" cap="none" spc="0" normalizeH="0" baseline="0" noProof="0">
              <a:ln>
                <a:noFill/>
              </a:ln>
              <a:solidFill>
                <a:schemeClr val="tx2"/>
              </a:solidFill>
              <a:effectLst/>
              <a:uLnTx/>
              <a:uFillTx/>
              <a:latin typeface="+mn-lt"/>
              <a:ea typeface="+mn-ea"/>
              <a:cs typeface="+mn-ea"/>
              <a:sym typeface="+mn-lt"/>
            </a:endParaRPr>
          </a:p>
        </p:txBody>
      </p:sp>
      <p:sp>
        <p:nvSpPr>
          <p:cNvPr id="661520" name="AutoShape 16"/>
          <p:cNvSpPr>
            <a:spLocks noChangeArrowheads="1"/>
          </p:cNvSpPr>
          <p:nvPr/>
        </p:nvSpPr>
        <p:spPr bwMode="auto">
          <a:xfrm>
            <a:off x="3138488" y="5143500"/>
            <a:ext cx="685800" cy="333375"/>
          </a:xfrm>
          <a:prstGeom prst="rightArrow">
            <a:avLst>
              <a:gd name="adj1" fmla="val 50000"/>
              <a:gd name="adj2" fmla="val 51410"/>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87" name="Rectangle 17"/>
          <p:cNvSpPr>
            <a:spLocks noChangeArrowheads="1"/>
          </p:cNvSpPr>
          <p:nvPr/>
        </p:nvSpPr>
        <p:spPr bwMode="auto">
          <a:xfrm>
            <a:off x="812800" y="203200"/>
            <a:ext cx="48593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递归函数调用的实现</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1509">
                                            <p:txEl>
                                              <p:charRg st="0"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61517">
                                            <p:txEl>
                                              <p:charRg st="0"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61518">
                                            <p:txEl>
                                              <p:charRg st="0"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1520"/>
                                        </p:tgtEl>
                                        <p:attrNameLst>
                                          <p:attrName>style.visibility</p:attrName>
                                        </p:attrNameLst>
                                      </p:cBhvr>
                                      <p:to>
                                        <p:strVal val="visible"/>
                                      </p:to>
                                    </p:set>
                                    <p:animEffect transition="in" filter="wipe(left)">
                                      <p:cBhvr>
                                        <p:cTn id="27" dur="500"/>
                                        <p:tgtEl>
                                          <p:spTgt spid="6615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61519">
                                            <p:txEl>
                                              <p:charRg st="0"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1509" grpId="0" build="p"/>
      <p:bldP spid="661517" grpId="0" build="p"/>
      <p:bldP spid="661518" grpId="0" build="p"/>
      <p:bldP spid="661519" grpId="0" build="p"/>
      <p:bldP spid="6615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矩形: 圆角 30"/>
          <p:cNvSpPr/>
          <p:nvPr/>
        </p:nvSpPr>
        <p:spPr bwMode="auto">
          <a:xfrm>
            <a:off x="390525" y="3041650"/>
            <a:ext cx="2098675" cy="661988"/>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0" name="矩形: 圆角 29"/>
          <p:cNvSpPr/>
          <p:nvPr/>
        </p:nvSpPr>
        <p:spPr bwMode="auto">
          <a:xfrm>
            <a:off x="390525" y="2095500"/>
            <a:ext cx="2098675" cy="661988"/>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 name="矩形: 圆角 6"/>
          <p:cNvSpPr/>
          <p:nvPr/>
        </p:nvSpPr>
        <p:spPr bwMode="auto">
          <a:xfrm>
            <a:off x="390525" y="1135063"/>
            <a:ext cx="2098675" cy="661988"/>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70" name="Rectangle 1104"/>
          <p:cNvSpPr>
            <a:spLocks noChangeArrowheads="1"/>
          </p:cNvSpPr>
          <p:nvPr/>
        </p:nvSpPr>
        <p:spPr bwMode="auto">
          <a:xfrm>
            <a:off x="1214438" y="1057275"/>
            <a:ext cx="110807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rPr>
              <a:t>定义</a:t>
            </a:r>
            <a:endPar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1273" name="Rectangle 1110"/>
          <p:cNvSpPr>
            <a:spLocks noChangeArrowheads="1"/>
          </p:cNvSpPr>
          <p:nvPr/>
        </p:nvSpPr>
        <p:spPr bwMode="auto">
          <a:xfrm>
            <a:off x="1011238" y="3105150"/>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4D96D3"/>
                </a:solidFill>
                <a:effectLst/>
                <a:uLnTx/>
                <a:uFillTx/>
                <a:latin typeface="+mn-lt"/>
                <a:ea typeface="+mn-ea"/>
                <a:cs typeface="+mn-ea"/>
                <a:sym typeface="+mn-lt"/>
              </a:rPr>
              <a:t>存储结构</a:t>
            </a:r>
            <a:endParaRPr kumimoji="0" lang="zh-CN" altLang="en-US" sz="2400" b="1" i="0" u="none" strike="noStrike" kern="1200" cap="none" spc="0" normalizeH="0" baseline="0" noProof="0" dirty="0">
              <a:ln>
                <a:noFill/>
              </a:ln>
              <a:solidFill>
                <a:srgbClr val="4D96D3"/>
              </a:solidFill>
              <a:effectLst/>
              <a:uLnTx/>
              <a:uFillTx/>
              <a:latin typeface="+mn-lt"/>
              <a:ea typeface="+mn-ea"/>
              <a:cs typeface="+mn-ea"/>
              <a:sym typeface="+mn-lt"/>
            </a:endParaRPr>
          </a:p>
        </p:txBody>
      </p:sp>
      <p:sp>
        <p:nvSpPr>
          <p:cNvPr id="11276" name="Rectangle 1113"/>
          <p:cNvSpPr>
            <a:spLocks noChangeArrowheads="1"/>
          </p:cNvSpPr>
          <p:nvPr/>
        </p:nvSpPr>
        <p:spPr bwMode="auto">
          <a:xfrm>
            <a:off x="1011238" y="2178050"/>
            <a:ext cx="1444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6C4C8F"/>
                </a:solidFill>
                <a:effectLst/>
                <a:uLnTx/>
                <a:uFillTx/>
                <a:latin typeface="+mn-lt"/>
                <a:ea typeface="+mn-ea"/>
                <a:cs typeface="+mn-ea"/>
                <a:sym typeface="+mn-lt"/>
              </a:rPr>
              <a:t>逻辑结构</a:t>
            </a:r>
            <a:endParaRPr kumimoji="0" lang="zh-CN" altLang="en-US" sz="2400" b="1"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1277" name="Rectangle 1114"/>
          <p:cNvSpPr>
            <a:spLocks noChangeArrowheads="1"/>
          </p:cNvSpPr>
          <p:nvPr/>
        </p:nvSpPr>
        <p:spPr bwMode="auto">
          <a:xfrm>
            <a:off x="2489200" y="1052513"/>
            <a:ext cx="6423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只能在</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表的一端</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栈顶</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）进行插入和删除运算的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线性表</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4" name="标题 3"/>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栈</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0490" name="组合 28"/>
          <p:cNvGrpSpPr/>
          <p:nvPr/>
        </p:nvGrpSpPr>
        <p:grpSpPr>
          <a:xfrm>
            <a:off x="423863" y="1177925"/>
            <a:ext cx="590550" cy="627063"/>
            <a:chOff x="6242320" y="1105887"/>
            <a:chExt cx="589786" cy="626357"/>
          </a:xfrm>
        </p:grpSpPr>
        <p:sp>
          <p:nvSpPr>
            <p:cNvPr id="15" name="TextBox 6"/>
            <p:cNvSpPr txBox="1">
              <a:spLocks noChangeArrowheads="1"/>
            </p:cNvSpPr>
            <p:nvPr/>
          </p:nvSpPr>
          <p:spPr bwMode="auto">
            <a:xfrm>
              <a:off x="6327934" y="1105887"/>
              <a:ext cx="475634" cy="49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9900"/>
                  </a:solidFill>
                  <a:effectLst/>
                  <a:uLnTx/>
                  <a:uFillTx/>
                  <a:latin typeface="+mn-lt"/>
                  <a:ea typeface="+mn-ea"/>
                  <a:cs typeface="+mn-ea"/>
                  <a:sym typeface="+mn-lt"/>
                </a:rPr>
                <a:t>01</a:t>
              </a:r>
              <a:endParaRPr kumimoji="0" lang="zh-CN" altLang="en-US" sz="32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6" name="文本框 22"/>
            <p:cNvSpPr txBox="1">
              <a:spLocks noChangeArrowheads="1"/>
            </p:cNvSpPr>
            <p:nvPr/>
          </p:nvSpPr>
          <p:spPr bwMode="auto">
            <a:xfrm>
              <a:off x="6242320" y="1516587"/>
              <a:ext cx="589786" cy="21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20491" name="组合 45"/>
          <p:cNvGrpSpPr/>
          <p:nvPr/>
        </p:nvGrpSpPr>
        <p:grpSpPr>
          <a:xfrm>
            <a:off x="441325" y="2135188"/>
            <a:ext cx="590550" cy="631825"/>
            <a:chOff x="6242320" y="2373259"/>
            <a:chExt cx="589786" cy="631715"/>
          </a:xfrm>
        </p:grpSpPr>
        <p:sp>
          <p:nvSpPr>
            <p:cNvPr id="18" name="TextBox 6"/>
            <p:cNvSpPr txBox="1">
              <a:spLocks noChangeArrowheads="1"/>
            </p:cNvSpPr>
            <p:nvPr/>
          </p:nvSpPr>
          <p:spPr bwMode="auto">
            <a:xfrm>
              <a:off x="6327934" y="2373259"/>
              <a:ext cx="458194" cy="4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9" name="文本框 23"/>
            <p:cNvSpPr txBox="1">
              <a:spLocks noChangeArrowheads="1"/>
            </p:cNvSpPr>
            <p:nvPr/>
          </p:nvSpPr>
          <p:spPr bwMode="auto">
            <a:xfrm>
              <a:off x="6242320" y="2789112"/>
              <a:ext cx="589786" cy="2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20492" name="组合 48"/>
          <p:cNvGrpSpPr/>
          <p:nvPr/>
        </p:nvGrpSpPr>
        <p:grpSpPr>
          <a:xfrm>
            <a:off x="395288" y="3073400"/>
            <a:ext cx="590550" cy="620713"/>
            <a:chOff x="6242320" y="3640826"/>
            <a:chExt cx="589786" cy="620331"/>
          </a:xfrm>
        </p:grpSpPr>
        <p:sp>
          <p:nvSpPr>
            <p:cNvPr id="21" name="TextBox 6"/>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6AEDD"/>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srgbClr val="76AEDD"/>
                </a:solidFill>
                <a:effectLst/>
                <a:uLnTx/>
                <a:uFillTx/>
                <a:latin typeface="+mn-lt"/>
                <a:ea typeface="+mn-ea"/>
                <a:cs typeface="+mn-ea"/>
                <a:sym typeface="+mn-lt"/>
              </a:endParaRPr>
            </a:p>
          </p:txBody>
        </p:sp>
        <p:sp>
          <p:nvSpPr>
            <p:cNvPr id="22" name="文本框 24"/>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cxnSp>
        <p:nvCxnSpPr>
          <p:cNvPr id="6" name="直接连接符 5"/>
          <p:cNvCxnSpPr/>
          <p:nvPr/>
        </p:nvCxnSpPr>
        <p:spPr bwMode="auto">
          <a:xfrm>
            <a:off x="509588" y="1952625"/>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25" name="Rectangle 1105"/>
          <p:cNvSpPr>
            <a:spLocks noChangeArrowheads="1"/>
          </p:cNvSpPr>
          <p:nvPr/>
        </p:nvSpPr>
        <p:spPr bwMode="auto">
          <a:xfrm>
            <a:off x="2489200" y="2201863"/>
            <a:ext cx="44942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与线性表相同，仍为</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一对一</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关系</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6" name="Rectangle 1106"/>
          <p:cNvSpPr>
            <a:spLocks noChangeArrowheads="1"/>
          </p:cNvSpPr>
          <p:nvPr/>
        </p:nvSpPr>
        <p:spPr bwMode="auto">
          <a:xfrm>
            <a:off x="2489200" y="3155950"/>
            <a:ext cx="6359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用</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顺序栈</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或</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链栈</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存储均可，但以顺序栈更常见</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cxnSp>
        <p:nvCxnSpPr>
          <p:cNvPr id="27" name="直接连接符 26"/>
          <p:cNvCxnSpPr/>
          <p:nvPr/>
        </p:nvCxnSpPr>
        <p:spPr bwMode="auto">
          <a:xfrm>
            <a:off x="509588" y="2881313"/>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cxnSp>
        <p:nvCxnSpPr>
          <p:cNvPr id="28" name="直接连接符 27"/>
          <p:cNvCxnSpPr/>
          <p:nvPr/>
        </p:nvCxnSpPr>
        <p:spPr bwMode="auto">
          <a:xfrm>
            <a:off x="509588" y="3824288"/>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37" name="矩形: 圆角 36"/>
          <p:cNvSpPr/>
          <p:nvPr/>
        </p:nvSpPr>
        <p:spPr bwMode="auto">
          <a:xfrm>
            <a:off x="390525" y="3916363"/>
            <a:ext cx="2098675" cy="660400"/>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38" name="Rectangle 1110"/>
          <p:cNvSpPr>
            <a:spLocks noChangeArrowheads="1"/>
          </p:cNvSpPr>
          <p:nvPr/>
        </p:nvSpPr>
        <p:spPr bwMode="auto">
          <a:xfrm>
            <a:off x="1011238" y="3979863"/>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rPr>
              <a:t>运算规则</a:t>
            </a:r>
            <a:endParaRPr kumimoji="0" lang="zh-CN" altLang="en-US" sz="2400" b="1"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endParaRPr>
          </a:p>
        </p:txBody>
      </p:sp>
      <p:grpSp>
        <p:nvGrpSpPr>
          <p:cNvPr id="20500" name="组合 48"/>
          <p:cNvGrpSpPr/>
          <p:nvPr/>
        </p:nvGrpSpPr>
        <p:grpSpPr>
          <a:xfrm>
            <a:off x="395288" y="3948113"/>
            <a:ext cx="590550" cy="620712"/>
            <a:chOff x="6242320" y="3640826"/>
            <a:chExt cx="589786" cy="620331"/>
          </a:xfrm>
        </p:grpSpPr>
        <p:sp>
          <p:nvSpPr>
            <p:cNvPr id="40" name="TextBox 6"/>
            <p:cNvSpPr txBox="1">
              <a:spLocks noChangeArrowheads="1"/>
            </p:cNvSpPr>
            <p:nvPr/>
          </p:nvSpPr>
          <p:spPr bwMode="auto">
            <a:xfrm>
              <a:off x="6327934" y="3640826"/>
              <a:ext cx="504172" cy="49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rPr>
                <a:t>04</a:t>
              </a:r>
              <a:endParaRPr kumimoji="0" lang="zh-CN" altLang="en-US" sz="3200" b="0" i="0" u="none" strike="noStrike" kern="1200" cap="none" spc="0" normalizeH="0" baseline="0" noProof="0" dirty="0">
                <a:ln>
                  <a:noFill/>
                </a:ln>
                <a:solidFill>
                  <a:srgbClr val="000000">
                    <a:lumMod val="65000"/>
                    <a:lumOff val="35000"/>
                  </a:srgbClr>
                </a:solidFill>
                <a:effectLst/>
                <a:uLnTx/>
                <a:uFillTx/>
                <a:latin typeface="+mn-lt"/>
                <a:ea typeface="+mn-ea"/>
                <a:cs typeface="+mn-ea"/>
                <a:sym typeface="+mn-lt"/>
              </a:endParaRPr>
            </a:p>
          </p:txBody>
        </p:sp>
        <p:sp>
          <p:nvSpPr>
            <p:cNvPr id="41" name="文本框 24"/>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sp>
        <p:nvSpPr>
          <p:cNvPr id="42" name="Rectangle 1106"/>
          <p:cNvSpPr>
            <a:spLocks noChangeArrowheads="1"/>
          </p:cNvSpPr>
          <p:nvPr/>
        </p:nvSpPr>
        <p:spPr bwMode="auto">
          <a:xfrm>
            <a:off x="2489200" y="4029075"/>
            <a:ext cx="6359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只能在</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栈顶</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运算，且访问结点时依照</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后进先出</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LIFO</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或</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先进后出</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FILO</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的原则</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cxnSp>
        <p:nvCxnSpPr>
          <p:cNvPr id="43" name="直接连接符 42"/>
          <p:cNvCxnSpPr/>
          <p:nvPr/>
        </p:nvCxnSpPr>
        <p:spPr bwMode="auto">
          <a:xfrm>
            <a:off x="509588" y="4976813"/>
            <a:ext cx="8482013"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sp>
        <p:nvSpPr>
          <p:cNvPr id="44" name="矩形: 圆角 43"/>
          <p:cNvSpPr/>
          <p:nvPr/>
        </p:nvSpPr>
        <p:spPr bwMode="auto">
          <a:xfrm>
            <a:off x="390525" y="5156200"/>
            <a:ext cx="2098675" cy="660400"/>
          </a:xfrm>
          <a:prstGeom prst="round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45" name="Rectangle 1110"/>
          <p:cNvSpPr>
            <a:spLocks noChangeArrowheads="1"/>
          </p:cNvSpPr>
          <p:nvPr/>
        </p:nvSpPr>
        <p:spPr bwMode="auto">
          <a:xfrm>
            <a:off x="1011238" y="5219700"/>
            <a:ext cx="15017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rPr>
              <a:t>实现方式</a:t>
            </a:r>
            <a:endParaRPr kumimoji="0" lang="zh-CN" altLang="en-US" sz="2400" b="1" i="0" u="none" strike="noStrike" kern="1200" cap="none" spc="0" normalizeH="0" baseline="0" noProof="0" dirty="0">
              <a:ln>
                <a:noFill/>
              </a:ln>
              <a:solidFill>
                <a:srgbClr val="FF9900"/>
              </a:solidFill>
              <a:effectLst/>
              <a:uLnTx/>
              <a:uFillTx/>
              <a:latin typeface="+mn-lt"/>
              <a:ea typeface="+mn-ea"/>
              <a:cs typeface="+mn-ea"/>
              <a:sym typeface="+mn-lt"/>
            </a:endParaRPr>
          </a:p>
        </p:txBody>
      </p:sp>
      <p:grpSp>
        <p:nvGrpSpPr>
          <p:cNvPr id="20505" name="组合 48"/>
          <p:cNvGrpSpPr/>
          <p:nvPr/>
        </p:nvGrpSpPr>
        <p:grpSpPr>
          <a:xfrm>
            <a:off x="395288" y="5187950"/>
            <a:ext cx="590550" cy="620713"/>
            <a:chOff x="6242320" y="3640826"/>
            <a:chExt cx="589786" cy="620331"/>
          </a:xfrm>
        </p:grpSpPr>
        <p:sp>
          <p:nvSpPr>
            <p:cNvPr id="47" name="TextBox 6"/>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9900"/>
                  </a:solidFill>
                  <a:effectLst/>
                  <a:uLnTx/>
                  <a:uFillTx/>
                  <a:latin typeface="+mn-lt"/>
                  <a:ea typeface="+mn-ea"/>
                  <a:cs typeface="+mn-ea"/>
                  <a:sym typeface="+mn-lt"/>
                </a:rPr>
                <a:t>05</a:t>
              </a:r>
              <a:endParaRPr kumimoji="0" lang="zh-CN" altLang="en-US" sz="3200" b="1"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48" name="文本框 24"/>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sp>
        <p:nvSpPr>
          <p:cNvPr id="49" name="Rectangle 1106"/>
          <p:cNvSpPr>
            <a:spLocks noChangeArrowheads="1"/>
          </p:cNvSpPr>
          <p:nvPr/>
        </p:nvSpPr>
        <p:spPr bwMode="auto">
          <a:xfrm>
            <a:off x="2489200" y="5157788"/>
            <a:ext cx="65024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关键是编写</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入栈</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和</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出栈</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函数，具体实现依顺序栈或链栈的不同而不同</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基本操作有</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入栈、出栈、读栈顶元素值、建栈、判断栈满、栈空</a:t>
            </a: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等</a:t>
            </a:r>
            <a:endPar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Rectangle 4"/>
          <p:cNvSpPr>
            <a:spLocks noChangeArrowheads="1"/>
          </p:cNvSpPr>
          <p:nvPr/>
        </p:nvSpPr>
        <p:spPr bwMode="auto">
          <a:xfrm>
            <a:off x="684213" y="1697038"/>
            <a:ext cx="2041525" cy="584200"/>
          </a:xfrm>
          <a:prstGeom prst="rect">
            <a:avLst/>
          </a:prstGeom>
          <a:solidFill>
            <a:srgbClr val="D4E6F4"/>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FF3300"/>
                </a:solidFill>
                <a:effectLst/>
                <a:uLnTx/>
                <a:uFillTx/>
                <a:latin typeface="+mn-lt"/>
                <a:ea typeface="+mn-ea"/>
                <a:cs typeface="+mn-ea"/>
                <a:sym typeface="+mn-lt"/>
              </a:rPr>
              <a:t>空间效率</a:t>
            </a:r>
            <a:endParaRPr kumimoji="0" lang="zh-CN" altLang="en-US" sz="3200" b="1" i="0" u="none" strike="noStrike" kern="1200" cap="none" spc="0" normalizeH="0" baseline="0" noProof="0" dirty="0">
              <a:ln>
                <a:noFill/>
              </a:ln>
              <a:solidFill>
                <a:srgbClr val="66FF33"/>
              </a:solidFill>
              <a:effectLst/>
              <a:uLnTx/>
              <a:uFillTx/>
              <a:latin typeface="+mn-lt"/>
              <a:ea typeface="+mn-ea"/>
              <a:cs typeface="+mn-ea"/>
              <a:sym typeface="+mn-lt"/>
            </a:endParaRPr>
          </a:p>
        </p:txBody>
      </p:sp>
      <p:sp>
        <p:nvSpPr>
          <p:cNvPr id="80900" name="Rectangle 6"/>
          <p:cNvSpPr>
            <a:spLocks noChangeArrowheads="1"/>
          </p:cNvSpPr>
          <p:nvPr/>
        </p:nvSpPr>
        <p:spPr bwMode="auto">
          <a:xfrm>
            <a:off x="684213" y="3929063"/>
            <a:ext cx="2016125" cy="584200"/>
          </a:xfrm>
          <a:prstGeom prst="rect">
            <a:avLst/>
          </a:prstGeom>
          <a:solidFill>
            <a:srgbClr val="D4E6F4"/>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FF3300"/>
                </a:solidFill>
                <a:effectLst/>
                <a:uLnTx/>
                <a:uFillTx/>
                <a:latin typeface="+mn-lt"/>
                <a:ea typeface="+mn-ea"/>
                <a:cs typeface="+mn-ea"/>
                <a:sym typeface="+mn-lt"/>
              </a:rPr>
              <a:t>时间效率</a:t>
            </a:r>
            <a:endParaRPr kumimoji="0" lang="zh-CN" altLang="en-US" sz="32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54695" name="AutoShape 7"/>
          <p:cNvSpPr>
            <a:spLocks noChangeArrowheads="1"/>
          </p:cNvSpPr>
          <p:nvPr/>
        </p:nvSpPr>
        <p:spPr bwMode="auto">
          <a:xfrm>
            <a:off x="5221288" y="4505325"/>
            <a:ext cx="1871663" cy="936625"/>
          </a:xfrm>
          <a:prstGeom prst="cloudCallout">
            <a:avLst>
              <a:gd name="adj1" fmla="val -171037"/>
              <a:gd name="adj2" fmla="val -53898"/>
            </a:avLst>
          </a:prstGeom>
          <a:solidFill>
            <a:schemeClr val="accent1"/>
          </a:solidFill>
          <a:ln w="9525">
            <a:no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dirty="0">
                <a:ln>
                  <a:noFill/>
                </a:ln>
                <a:solidFill>
                  <a:schemeClr val="bg1"/>
                </a:solidFill>
                <a:effectLst/>
                <a:uLnTx/>
                <a:uFillTx/>
                <a:latin typeface="+mn-lt"/>
                <a:ea typeface="+mn-ea"/>
                <a:cs typeface="+mn-ea"/>
                <a:sym typeface="+mn-lt"/>
              </a:rPr>
              <a:t>O(2</a:t>
            </a:r>
            <a:r>
              <a:rPr kumimoji="0" lang="en-US" altLang="zh-CN" sz="4000" b="0" i="0" u="none" strike="noStrike" kern="1200" cap="none" spc="0" normalizeH="0" baseline="30000" noProof="0" dirty="0">
                <a:ln>
                  <a:noFill/>
                </a:ln>
                <a:solidFill>
                  <a:schemeClr val="bg1"/>
                </a:solidFill>
                <a:effectLst/>
                <a:uLnTx/>
                <a:uFillTx/>
                <a:latin typeface="+mn-lt"/>
                <a:ea typeface="+mn-ea"/>
                <a:cs typeface="+mn-ea"/>
                <a:sym typeface="+mn-lt"/>
              </a:rPr>
              <a:t>n</a:t>
            </a:r>
            <a:r>
              <a:rPr kumimoji="0" lang="en-US" altLang="zh-CN" sz="40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4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54699" name="AutoShape 11"/>
          <p:cNvSpPr>
            <a:spLocks noChangeArrowheads="1"/>
          </p:cNvSpPr>
          <p:nvPr/>
        </p:nvSpPr>
        <p:spPr bwMode="auto">
          <a:xfrm>
            <a:off x="3421063" y="3713163"/>
            <a:ext cx="5184775" cy="647700"/>
          </a:xfrm>
          <a:prstGeom prst="wedgeRectCallout">
            <a:avLst>
              <a:gd name="adj1" fmla="val -65583"/>
              <a:gd name="adj2" fmla="val 55394"/>
            </a:avLst>
          </a:prstGeom>
          <a:solidFill>
            <a:schemeClr val="accent1"/>
          </a:solidFill>
          <a:ln w="9525">
            <a:no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rPr>
              <a:t>与递归树的结点数成正比</a:t>
            </a:r>
            <a:endPar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54700" name="AutoShape 12"/>
          <p:cNvSpPr>
            <a:spLocks noChangeArrowheads="1"/>
          </p:cNvSpPr>
          <p:nvPr/>
        </p:nvSpPr>
        <p:spPr bwMode="auto">
          <a:xfrm>
            <a:off x="3563938" y="1697038"/>
            <a:ext cx="5184775" cy="647700"/>
          </a:xfrm>
          <a:prstGeom prst="wedgeRectCallout">
            <a:avLst>
              <a:gd name="adj1" fmla="val -67667"/>
              <a:gd name="adj2" fmla="val 21324"/>
            </a:avLst>
          </a:prstGeom>
          <a:solidFill>
            <a:schemeClr val="accent1"/>
          </a:solidFill>
          <a:ln w="9525">
            <a:no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rPr>
              <a:t>与递归树的深度成正比</a:t>
            </a:r>
            <a:endPar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54701" name="AutoShape 13"/>
          <p:cNvSpPr>
            <a:spLocks noChangeArrowheads="1"/>
          </p:cNvSpPr>
          <p:nvPr/>
        </p:nvSpPr>
        <p:spPr bwMode="auto">
          <a:xfrm>
            <a:off x="3995738" y="2416175"/>
            <a:ext cx="1873250" cy="1008063"/>
          </a:xfrm>
          <a:prstGeom prst="cloudCallout">
            <a:avLst>
              <a:gd name="adj1" fmla="val -170931"/>
              <a:gd name="adj2" fmla="val -46537"/>
            </a:avLst>
          </a:prstGeom>
          <a:solidFill>
            <a:schemeClr val="accent1"/>
          </a:solidFill>
          <a:ln w="9525">
            <a:no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dirty="0">
                <a:ln>
                  <a:noFill/>
                </a:ln>
                <a:solidFill>
                  <a:schemeClr val="bg1"/>
                </a:solidFill>
                <a:effectLst/>
                <a:uLnTx/>
                <a:uFillTx/>
                <a:latin typeface="+mn-lt"/>
                <a:ea typeface="+mn-ea"/>
                <a:cs typeface="+mn-ea"/>
                <a:sym typeface="+mn-lt"/>
              </a:rPr>
              <a:t>O(n)</a:t>
            </a:r>
            <a:endParaRPr kumimoji="0" lang="en-US" altLang="zh-CN" sz="4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54703" name="Comment 15"/>
          <p:cNvSpPr>
            <a:spLocks noChangeArrowheads="1"/>
          </p:cNvSpPr>
          <p:nvPr/>
        </p:nvSpPr>
        <p:spPr bwMode="auto">
          <a:xfrm>
            <a:off x="827088" y="217488"/>
            <a:ext cx="543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递归算法的效率分析</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4700"/>
                                        </p:tgtEl>
                                        <p:attrNameLst>
                                          <p:attrName>style.visibility</p:attrName>
                                        </p:attrNameLst>
                                      </p:cBhvr>
                                      <p:to>
                                        <p:strVal val="visible"/>
                                      </p:to>
                                    </p:set>
                                    <p:anim calcmode="lin" valueType="num">
                                      <p:cBhvr additive="base">
                                        <p:cTn id="7" dur="500" fill="hold"/>
                                        <p:tgtEl>
                                          <p:spTgt spid="754700"/>
                                        </p:tgtEl>
                                        <p:attrNameLst>
                                          <p:attrName>ppt_x</p:attrName>
                                        </p:attrNameLst>
                                      </p:cBhvr>
                                      <p:tavLst>
                                        <p:tav tm="0">
                                          <p:val>
                                            <p:strVal val="#ppt_x"/>
                                          </p:val>
                                        </p:tav>
                                        <p:tav tm="100000">
                                          <p:val>
                                            <p:strVal val="#ppt_x"/>
                                          </p:val>
                                        </p:tav>
                                      </p:tavLst>
                                    </p:anim>
                                    <p:anim calcmode="lin" valueType="num">
                                      <p:cBhvr additive="base">
                                        <p:cTn id="8" dur="500" fill="hold"/>
                                        <p:tgtEl>
                                          <p:spTgt spid="7547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754701"/>
                                        </p:tgtEl>
                                        <p:attrNameLst>
                                          <p:attrName>style.visibility</p:attrName>
                                        </p:attrNameLst>
                                      </p:cBhvr>
                                      <p:to>
                                        <p:strVal val="visible"/>
                                      </p:to>
                                    </p:set>
                                    <p:animEffect transition="in" filter="diamond(in)">
                                      <p:cBhvr>
                                        <p:cTn id="13" dur="2000"/>
                                        <p:tgtEl>
                                          <p:spTgt spid="75470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754699"/>
                                        </p:tgtEl>
                                        <p:attrNameLst>
                                          <p:attrName>style.visibility</p:attrName>
                                        </p:attrNameLst>
                                      </p:cBhvr>
                                      <p:to>
                                        <p:strVal val="visible"/>
                                      </p:to>
                                    </p:set>
                                    <p:animEffect transition="in" filter="box(in)">
                                      <p:cBhvr>
                                        <p:cTn id="18" dur="500"/>
                                        <p:tgtEl>
                                          <p:spTgt spid="754699"/>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754695"/>
                                        </p:tgtEl>
                                        <p:attrNameLst>
                                          <p:attrName>style.visibility</p:attrName>
                                        </p:attrNameLst>
                                      </p:cBhvr>
                                      <p:to>
                                        <p:strVal val="visible"/>
                                      </p:to>
                                    </p:set>
                                    <p:animEffect transition="in" filter="diamond(in)">
                                      <p:cBhvr>
                                        <p:cTn id="23" dur="2000"/>
                                        <p:tgtEl>
                                          <p:spTgt spid="75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5" grpId="0" animBg="1"/>
      <p:bldP spid="754699" grpId="0" animBg="1"/>
      <p:bldP spid="754700" grpId="0" animBg="1"/>
      <p:bldP spid="75470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0" y="5768975"/>
            <a:ext cx="9144000" cy="1089025"/>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23" name="Text Box 5"/>
          <p:cNvSpPr txBox="1">
            <a:spLocks noChangeArrowheads="1"/>
          </p:cNvSpPr>
          <p:nvPr/>
        </p:nvSpPr>
        <p:spPr bwMode="auto">
          <a:xfrm>
            <a:off x="468313" y="1089025"/>
            <a:ext cx="8305800" cy="954088"/>
          </a:xfrm>
          <a:prstGeom prst="rect">
            <a:avLst/>
          </a:prstGeom>
          <a:no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1              2                           3                     4</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f(1)=1   f(1)+1+f(1)=3    f(2)+1+f(2)=7   f(3)+1+f(3)=15</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1924" name="Text Box 6"/>
          <p:cNvSpPr txBox="1">
            <a:spLocks noChangeArrowheads="1"/>
          </p:cNvSpPr>
          <p:nvPr/>
        </p:nvSpPr>
        <p:spPr bwMode="auto">
          <a:xfrm>
            <a:off x="468313" y="2557463"/>
            <a:ext cx="3648075" cy="2913063"/>
          </a:xfrm>
          <a:prstGeom prst="roundRect">
            <a:avLst>
              <a:gd name="adj" fmla="val 6400"/>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 =   2f(n-1)+1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f(n-1) = 2f(n-2)+1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f(n-2) = 2f(n-3)+1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f(3)   = 2f(2)+1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f(2)   = 2f(1)+1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1925" name="Text Box 7"/>
          <p:cNvSpPr txBox="1">
            <a:spLocks noChangeArrowheads="1"/>
          </p:cNvSpPr>
          <p:nvPr/>
        </p:nvSpPr>
        <p:spPr bwMode="auto">
          <a:xfrm>
            <a:off x="4462463" y="2538413"/>
            <a:ext cx="4311650" cy="2728913"/>
          </a:xfrm>
          <a:prstGeom prst="roundRect">
            <a:avLst>
              <a:gd name="adj" fmla="val 4384"/>
            </a:avLst>
          </a:prstGeom>
          <a:solidFill>
            <a:srgbClr val="CCC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0</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 =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f(n-1)+2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0</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f(n-1) =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f(n-2)+2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f(n-2) =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3</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f(n-3)+2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2</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n-3</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f(3) =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n-2</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f(2)+ 2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n-3</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n-2</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f(2) =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f(1)+ 2</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n-2</a:t>
            </a:r>
            <a:endPar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endParaRPr>
          </a:p>
        </p:txBody>
      </p:sp>
      <p:sp>
        <p:nvSpPr>
          <p:cNvPr id="81926" name="Text Box 8"/>
          <p:cNvSpPr txBox="1">
            <a:spLocks noChangeArrowheads="1"/>
          </p:cNvSpPr>
          <p:nvPr/>
        </p:nvSpPr>
        <p:spPr bwMode="auto">
          <a:xfrm>
            <a:off x="0" y="5988050"/>
            <a:ext cx="9144000" cy="646113"/>
          </a:xfrm>
          <a:prstGeom prst="rect">
            <a:avLst/>
          </a:prstGeom>
          <a:solidFill>
            <a:schemeClr val="bg2">
              <a:lumMod val="20000"/>
              <a:lumOff val="80000"/>
            </a:schemeClr>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f(n) = 2</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sym typeface="+mn-lt"/>
              </a:rPr>
              <a:t>0</a:t>
            </a: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+2</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sym typeface="+mn-lt"/>
              </a:rPr>
              <a:t>1</a:t>
            </a: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+…+2</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sym typeface="+mn-lt"/>
              </a:rPr>
              <a:t>n-2</a:t>
            </a: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+ 2</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sym typeface="+mn-lt"/>
              </a:rPr>
              <a:t>n-1</a:t>
            </a: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f(1) = 2</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sym typeface="+mn-lt"/>
              </a:rPr>
              <a:t>n</a:t>
            </a:r>
            <a:r>
              <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rPr>
              <a:t>-1</a:t>
            </a:r>
            <a:endParaRPr kumimoji="0" lang="en-US" altLang="zh-CN" sz="36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55721" name="Comment 9"/>
          <p:cNvSpPr>
            <a:spLocks noChangeArrowheads="1"/>
          </p:cNvSpPr>
          <p:nvPr/>
        </p:nvSpPr>
        <p:spPr bwMode="auto">
          <a:xfrm>
            <a:off x="827088" y="188913"/>
            <a:ext cx="5435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递归算法的效率分析</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cxnSp>
        <p:nvCxnSpPr>
          <p:cNvPr id="92168" name="直接连接符 2"/>
          <p:cNvCxnSpPr/>
          <p:nvPr/>
        </p:nvCxnSpPr>
        <p:spPr>
          <a:xfrm>
            <a:off x="468313" y="1089025"/>
            <a:ext cx="8305800" cy="0"/>
          </a:xfrm>
          <a:prstGeom prst="line">
            <a:avLst/>
          </a:prstGeom>
          <a:ln w="9525" cap="flat" cmpd="sng">
            <a:solidFill>
              <a:srgbClr val="FF0000"/>
            </a:solidFill>
            <a:prstDash val="solid"/>
            <a:headEnd type="none" w="med" len="med"/>
            <a:tailEnd type="none" w="med" len="med"/>
          </a:ln>
        </p:spPr>
      </p:cxnSp>
      <p:cxnSp>
        <p:nvCxnSpPr>
          <p:cNvPr id="92169" name="直接连接符 10"/>
          <p:cNvCxnSpPr/>
          <p:nvPr/>
        </p:nvCxnSpPr>
        <p:spPr>
          <a:xfrm>
            <a:off x="468313" y="2205038"/>
            <a:ext cx="8305800" cy="0"/>
          </a:xfrm>
          <a:prstGeom prst="line">
            <a:avLst/>
          </a:prstGeom>
          <a:ln w="9525" cap="flat" cmpd="sng">
            <a:solidFill>
              <a:srgbClr val="FF0000"/>
            </a:solidFill>
            <a:prstDash val="soli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6740" name="Rectangle 4"/>
          <p:cNvSpPr>
            <a:spLocks noChangeArrowheads="1"/>
          </p:cNvSpPr>
          <p:nvPr/>
        </p:nvSpPr>
        <p:spPr bwMode="auto">
          <a:xfrm>
            <a:off x="128588" y="1344613"/>
            <a:ext cx="8893175" cy="647700"/>
          </a:xfrm>
          <a:prstGeom prst="roundRect">
            <a:avLst/>
          </a:prstGeom>
          <a:solidFill>
            <a:srgbClr val="CCCCFF"/>
          </a:solidFill>
          <a:ln w="9207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ea"/>
                <a:sym typeface="+mn-lt"/>
              </a:rPr>
              <a:t>64</a:t>
            </a:r>
            <a:r>
              <a:rPr kumimoji="1" lang="zh-CN" altLang="en-US" sz="3200" b="0" i="0" u="none" strike="noStrike" kern="1200" cap="none" spc="0" normalizeH="0" baseline="0" noProof="0" dirty="0">
                <a:ln>
                  <a:noFill/>
                </a:ln>
                <a:solidFill>
                  <a:schemeClr val="tx1"/>
                </a:solidFill>
                <a:effectLst/>
                <a:uLnTx/>
                <a:uFillTx/>
                <a:latin typeface="+mn-lt"/>
                <a:ea typeface="+mn-ea"/>
                <a:cs typeface="+mn-ea"/>
                <a:sym typeface="+mn-lt"/>
              </a:rPr>
              <a:t>片金片移动次数：</a:t>
            </a:r>
            <a:r>
              <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rPr>
              <a:t>2</a:t>
            </a:r>
            <a:r>
              <a:rPr kumimoji="1" lang="en-US" altLang="zh-CN" sz="2800" b="0" i="0" u="none" strike="noStrike" kern="1200" cap="none" spc="0" normalizeH="0" baseline="30000" noProof="0" dirty="0">
                <a:ln>
                  <a:noFill/>
                </a:ln>
                <a:solidFill>
                  <a:srgbClr val="FF0000"/>
                </a:solidFill>
                <a:effectLst/>
                <a:uLnTx/>
                <a:uFillTx/>
                <a:latin typeface="+mn-lt"/>
                <a:ea typeface="+mn-ea"/>
                <a:cs typeface="+mn-ea"/>
                <a:sym typeface="+mn-lt"/>
              </a:rPr>
              <a:t>64</a:t>
            </a:r>
            <a:r>
              <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-1=18446744073709551615 </a:t>
            </a:r>
            <a:endPar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pic>
        <p:nvPicPr>
          <p:cNvPr id="9011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0123" y="2212425"/>
            <a:ext cx="5148263" cy="220503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756742" name="Rectangle 6"/>
          <p:cNvSpPr>
            <a:spLocks noChangeArrowheads="1"/>
          </p:cNvSpPr>
          <p:nvPr/>
        </p:nvSpPr>
        <p:spPr bwMode="auto">
          <a:xfrm>
            <a:off x="107950" y="2212975"/>
            <a:ext cx="3608388" cy="3376613"/>
          </a:xfrm>
          <a:prstGeom prst="roundRect">
            <a:avLst>
              <a:gd name="adj" fmla="val 5494"/>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假如每秒钟一次，共需多长时间呢？</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一年大约有</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31536926</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秒，移完这些金片需要</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５８００</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多亿年</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世界、梵塔、庙宇和众生都已经灰飞烟灭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Comment 9"/>
          <p:cNvSpPr>
            <a:spLocks noChangeArrowheads="1"/>
          </p:cNvSpPr>
          <p:nvPr/>
        </p:nvSpPr>
        <p:spPr bwMode="auto">
          <a:xfrm>
            <a:off x="827088" y="188913"/>
            <a:ext cx="5435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递归算法的效率分析</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 name="矩形 1"/>
          <p:cNvSpPr/>
          <p:nvPr/>
        </p:nvSpPr>
        <p:spPr bwMode="auto">
          <a:xfrm>
            <a:off x="3890963" y="4529138"/>
            <a:ext cx="5075238" cy="73025"/>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矩形 9"/>
          <p:cNvSpPr/>
          <p:nvPr/>
        </p:nvSpPr>
        <p:spPr bwMode="auto">
          <a:xfrm>
            <a:off x="3890963" y="4713288"/>
            <a:ext cx="5075238" cy="73025"/>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矩形 10"/>
          <p:cNvSpPr/>
          <p:nvPr/>
        </p:nvSpPr>
        <p:spPr bwMode="auto">
          <a:xfrm>
            <a:off x="3890963" y="4929188"/>
            <a:ext cx="5075238" cy="71438"/>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矩形 11"/>
          <p:cNvSpPr/>
          <p:nvPr/>
        </p:nvSpPr>
        <p:spPr bwMode="auto">
          <a:xfrm>
            <a:off x="3890963" y="5119688"/>
            <a:ext cx="5075238" cy="71438"/>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矩形 12"/>
          <p:cNvSpPr/>
          <p:nvPr/>
        </p:nvSpPr>
        <p:spPr bwMode="auto">
          <a:xfrm>
            <a:off x="3890963" y="5338763"/>
            <a:ext cx="5075238" cy="71438"/>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矩形 13"/>
          <p:cNvSpPr/>
          <p:nvPr/>
        </p:nvSpPr>
        <p:spPr bwMode="auto">
          <a:xfrm>
            <a:off x="3890963" y="5511800"/>
            <a:ext cx="5075238" cy="71438"/>
          </a:xfrm>
          <a:prstGeom prst="rect">
            <a:avLst/>
          </a:prstGeom>
          <a:solidFill>
            <a:schemeClr val="accent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56740"/>
                                        </p:tgtEl>
                                        <p:attrNameLst>
                                          <p:attrName>style.visibility</p:attrName>
                                        </p:attrNameLst>
                                      </p:cBhvr>
                                      <p:to>
                                        <p:strVal val="visible"/>
                                      </p:to>
                                    </p:set>
                                    <p:animEffect transition="in" filter="box(in)">
                                      <p:cBhvr>
                                        <p:cTn id="7" dur="500"/>
                                        <p:tgtEl>
                                          <p:spTgt spid="75674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56742"/>
                                        </p:tgtEl>
                                        <p:attrNameLst>
                                          <p:attrName>style.visibility</p:attrName>
                                        </p:attrNameLst>
                                      </p:cBhvr>
                                      <p:to>
                                        <p:strVal val="visible"/>
                                      </p:to>
                                    </p:set>
                                    <p:animEffect transition="in" filter="box(in)">
                                      <p:cBhvr>
                                        <p:cTn id="12" dur="500"/>
                                        <p:tgtEl>
                                          <p:spTgt spid="756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40" grpId="0" animBg="1"/>
      <p:bldP spid="75674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65" name="Comment 5"/>
          <p:cNvSpPr>
            <a:spLocks noChangeArrowheads="1"/>
          </p:cNvSpPr>
          <p:nvPr/>
        </p:nvSpPr>
        <p:spPr bwMode="auto">
          <a:xfrm>
            <a:off x="765175" y="198438"/>
            <a:ext cx="3276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递归的优缺点</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3" name="组合 2"/>
          <p:cNvGrpSpPr/>
          <p:nvPr/>
        </p:nvGrpSpPr>
        <p:grpSpPr>
          <a:xfrm>
            <a:off x="4572000" y="1270000"/>
            <a:ext cx="4311650" cy="4778375"/>
            <a:chOff x="4572000" y="1270100"/>
            <a:chExt cx="4311650" cy="4778360"/>
          </a:xfrm>
        </p:grpSpPr>
        <p:sp>
          <p:nvSpPr>
            <p:cNvPr id="7" name="Text Box 19"/>
            <p:cNvSpPr txBox="1">
              <a:spLocks noChangeArrowheads="1"/>
            </p:cNvSpPr>
            <p:nvPr/>
          </p:nvSpPr>
          <p:spPr bwMode="auto">
            <a:xfrm>
              <a:off x="4572000" y="1270100"/>
              <a:ext cx="4311650" cy="4778360"/>
            </a:xfrm>
            <a:prstGeom prst="rect">
              <a:avLst/>
            </a:prstGeom>
            <a:solidFill>
              <a:schemeClr val="accent1">
                <a:lumMod val="20000"/>
                <a:lumOff val="80000"/>
              </a:schemeClr>
            </a:solidFill>
            <a:ln w="9525">
              <a:noFill/>
              <a:miter lim="800000"/>
              <a:headEnd type="none" w="lg" len="med"/>
            </a:ln>
          </p:spPr>
          <p:txBody>
            <a:bodyPr lIns="90000" tIns="46800" rIns="90000" bIns="46800">
              <a:spAutoFit/>
            </a:bodyPr>
            <a:lstStyle/>
            <a:p>
              <a:pPr marR="0" defTabSz="914400">
                <a:lnSpc>
                  <a:spcPct val="130000"/>
                </a:lnSpc>
                <a:spcBef>
                  <a:spcPct val="20000"/>
                </a:spcBef>
                <a:buClrTx/>
                <a:buSzTx/>
                <a:buFontTx/>
                <a:buNone/>
                <a:defRPr/>
              </a:pPr>
              <a:r>
                <a:rPr kumimoji="0" lang="zh-CN" altLang="en-US" sz="2800" b="0" kern="1200" cap="none" spc="0" normalizeH="0" baseline="0" noProof="0" dirty="0">
                  <a:solidFill>
                    <a:srgbClr val="FF0000"/>
                  </a:solidFill>
                  <a:latin typeface="+mn-lt"/>
                  <a:ea typeface="+mn-ea"/>
                  <a:cs typeface="+mn-ea"/>
                  <a:sym typeface="+mn-lt"/>
                </a:rPr>
                <a:t>缺点：</a:t>
              </a:r>
              <a:r>
                <a:rPr kumimoji="0" lang="zh-CN" altLang="en-US" sz="2800" b="0" kern="1200" cap="none" spc="0" normalizeH="0" baseline="0" noProof="0" dirty="0">
                  <a:latin typeface="+mn-lt"/>
                  <a:ea typeface="+mn-ea"/>
                  <a:cs typeface="+mn-ea"/>
                  <a:sym typeface="+mn-lt"/>
                </a:rPr>
                <a:t>每次调用要生成工作记录，保存状态信息，入栈；返回时要出栈，恢复状态信息。时间开销大。</a:t>
              </a:r>
              <a:endParaRPr kumimoji="0" lang="en-US" altLang="zh-CN" sz="2800" b="0" kern="1200" cap="none" spc="0" normalizeH="0" baseline="0" noProof="0" dirty="0">
                <a:latin typeface="+mn-lt"/>
                <a:ea typeface="+mn-ea"/>
                <a:cs typeface="+mn-ea"/>
                <a:sym typeface="+mn-lt"/>
              </a:endParaRPr>
            </a:p>
            <a:p>
              <a:pPr marR="0" defTabSz="914400">
                <a:lnSpc>
                  <a:spcPct val="130000"/>
                </a:lnSpc>
                <a:spcBef>
                  <a:spcPct val="20000"/>
                </a:spcBef>
                <a:buClrTx/>
                <a:buSzTx/>
                <a:buFontTx/>
                <a:buNone/>
                <a:defRPr/>
              </a:pPr>
              <a:endParaRPr kumimoji="0" lang="en-US" altLang="zh-CN" sz="2800" b="0" kern="1200" cap="none" spc="0" normalizeH="0" baseline="0" noProof="0" dirty="0">
                <a:latin typeface="+mn-lt"/>
                <a:ea typeface="+mn-ea"/>
                <a:cs typeface="+mn-ea"/>
                <a:sym typeface="+mn-lt"/>
              </a:endParaRPr>
            </a:p>
            <a:p>
              <a:pPr marR="0" defTabSz="914400">
                <a:lnSpc>
                  <a:spcPct val="130000"/>
                </a:lnSpc>
                <a:spcBef>
                  <a:spcPct val="20000"/>
                </a:spcBef>
                <a:buClrTx/>
                <a:buSzTx/>
                <a:buFontTx/>
                <a:buNone/>
                <a:defRPr/>
              </a:pPr>
              <a:endParaRPr kumimoji="0" lang="en-US" altLang="zh-CN" sz="2800" b="0" kern="1200" cap="none" spc="0" normalizeH="0" baseline="0" noProof="0" dirty="0">
                <a:latin typeface="+mn-lt"/>
                <a:ea typeface="+mn-ea"/>
                <a:cs typeface="+mn-ea"/>
                <a:sym typeface="+mn-lt"/>
              </a:endParaRPr>
            </a:p>
            <a:p>
              <a:pPr marR="0" defTabSz="914400">
                <a:lnSpc>
                  <a:spcPct val="130000"/>
                </a:lnSpc>
                <a:spcBef>
                  <a:spcPct val="20000"/>
                </a:spcBef>
                <a:buClrTx/>
                <a:buSzTx/>
                <a:buFontTx/>
                <a:buNone/>
                <a:defRPr/>
              </a:pPr>
              <a:endParaRPr kumimoji="0" lang="zh-CN" altLang="en-US" sz="2800" b="0" kern="1200" cap="none" spc="0" normalizeH="0" baseline="0" noProof="0" dirty="0">
                <a:latin typeface="+mn-lt"/>
                <a:ea typeface="+mn-ea"/>
                <a:cs typeface="+mn-ea"/>
                <a:sym typeface="+mn-lt"/>
              </a:endParaRPr>
            </a:p>
          </p:txBody>
        </p:sp>
        <p:sp>
          <p:nvSpPr>
            <p:cNvPr id="757766" name="Rectangle 6"/>
            <p:cNvSpPr>
              <a:spLocks noChangeArrowheads="1"/>
            </p:cNvSpPr>
            <p:nvPr/>
          </p:nvSpPr>
          <p:spPr bwMode="auto">
            <a:xfrm>
              <a:off x="5508625" y="4724489"/>
              <a:ext cx="2622550" cy="57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hlink"/>
                  </a:solidFill>
                  <a:effectLst/>
                  <a:uLnTx/>
                  <a:uFillTx/>
                  <a:latin typeface="+mn-lt"/>
                  <a:ea typeface="+mn-ea"/>
                  <a:cs typeface="+mn-ea"/>
                  <a:sym typeface="+mn-lt"/>
                </a:rPr>
                <a:t>递归非递归</a:t>
              </a:r>
              <a:endParaRPr kumimoji="0" lang="zh-CN" altLang="en-US" sz="32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2" name="组合 1"/>
          <p:cNvGrpSpPr/>
          <p:nvPr/>
        </p:nvGrpSpPr>
        <p:grpSpPr>
          <a:xfrm>
            <a:off x="404813" y="1270000"/>
            <a:ext cx="3925887" cy="4778375"/>
            <a:chOff x="404689" y="1270100"/>
            <a:chExt cx="3925887" cy="4778360"/>
          </a:xfrm>
        </p:grpSpPr>
        <p:sp>
          <p:nvSpPr>
            <p:cNvPr id="9" name="矩形 5"/>
            <p:cNvSpPr>
              <a:spLocks noChangeArrowheads="1"/>
            </p:cNvSpPr>
            <p:nvPr/>
          </p:nvSpPr>
          <p:spPr bwMode="auto">
            <a:xfrm>
              <a:off x="404689" y="1270100"/>
              <a:ext cx="3925887" cy="4778360"/>
            </a:xfrm>
            <a:prstGeom prst="rect">
              <a:avLst/>
            </a:prstGeom>
            <a:solidFill>
              <a:srgbClr val="76AEDD">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764" name="Rectangle 4"/>
            <p:cNvSpPr>
              <a:spLocks noChangeArrowheads="1"/>
            </p:cNvSpPr>
            <p:nvPr/>
          </p:nvSpPr>
          <p:spPr bwMode="auto">
            <a:xfrm>
              <a:off x="549151" y="1422500"/>
              <a:ext cx="3590925" cy="157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marL="742950" indent="-285750">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1" indent="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优点：</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结构清晰，程序易读</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 name="矩形 1"/>
            <p:cNvSpPr>
              <a:spLocks noChangeArrowheads="1"/>
            </p:cNvSpPr>
            <p:nvPr/>
          </p:nvSpPr>
          <p:spPr bwMode="auto">
            <a:xfrm>
              <a:off x="404689" y="5661111"/>
              <a:ext cx="3925887" cy="730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矩形 10"/>
            <p:cNvSpPr>
              <a:spLocks noChangeArrowheads="1"/>
            </p:cNvSpPr>
            <p:nvPr/>
          </p:nvSpPr>
          <p:spPr bwMode="auto">
            <a:xfrm>
              <a:off x="404689" y="5515062"/>
              <a:ext cx="3925887" cy="714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矩形 11"/>
            <p:cNvSpPr>
              <a:spLocks noChangeArrowheads="1"/>
            </p:cNvSpPr>
            <p:nvPr/>
          </p:nvSpPr>
          <p:spPr bwMode="auto">
            <a:xfrm>
              <a:off x="404689" y="5357900"/>
              <a:ext cx="3925887" cy="7143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5" name="Text Box 4"/>
          <p:cNvSpPr txBox="1">
            <a:spLocks noChangeArrowheads="1"/>
          </p:cNvSpPr>
          <p:nvPr/>
        </p:nvSpPr>
        <p:spPr bwMode="auto">
          <a:xfrm>
            <a:off x="1303338" y="4605338"/>
            <a:ext cx="23749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尾递归、单向递归</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Wingdings" panose="05000000000000000000" pitchFamily="2" charset="2"/>
              </a:rPr>
              <a:t></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循环结构</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84996" name="Rectangle 5"/>
          <p:cNvSpPr>
            <a:spLocks noChangeArrowheads="1"/>
          </p:cNvSpPr>
          <p:nvPr/>
        </p:nvSpPr>
        <p:spPr bwMode="auto">
          <a:xfrm>
            <a:off x="755650" y="212725"/>
            <a:ext cx="44275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递归</a:t>
            </a:r>
            <a:r>
              <a:rPr kumimoji="0" lang="zh-CN" altLang="en-US" sz="2800" b="1" i="0" u="none" strike="noStrike" kern="1200" cap="none" spc="0" normalizeH="0" baseline="0" noProof="0" dirty="0">
                <a:ln>
                  <a:noFill/>
                </a:ln>
                <a:solidFill>
                  <a:schemeClr val="bg1"/>
                </a:solidFill>
                <a:effectLst/>
                <a:uLnTx/>
                <a:uFillTx/>
                <a:latin typeface="楷体_GB2312" pitchFamily="49" charset="-122"/>
                <a:ea typeface="楷体_GB2312" pitchFamily="49" charset="-122"/>
                <a:cs typeface="+mn-cs"/>
                <a:sym typeface="Wingdings" panose="05000000000000000000" pitchFamily="2" charset="2"/>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非递归</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6" name="组合 5"/>
          <p:cNvGrpSpPr/>
          <p:nvPr/>
        </p:nvGrpSpPr>
        <p:grpSpPr>
          <a:xfrm>
            <a:off x="5100638" y="2509838"/>
            <a:ext cx="2711450" cy="2270125"/>
            <a:chOff x="4561682" y="2200808"/>
            <a:chExt cx="3219450" cy="2697163"/>
          </a:xfrm>
        </p:grpSpPr>
        <p:sp>
          <p:nvSpPr>
            <p:cNvPr id="7" name="i$liḋe-Oval 12"/>
            <p:cNvSpPr/>
            <p:nvPr/>
          </p:nvSpPr>
          <p:spPr bwMode="auto">
            <a:xfrm>
              <a:off x="4997099" y="2200808"/>
              <a:ext cx="2284528" cy="2284100"/>
            </a:xfrm>
            <a:prstGeom prst="ellipse">
              <a:avLst/>
            </a:prstGeom>
            <a:solidFill>
              <a:schemeClr val="accent1"/>
            </a:solidFill>
            <a:ln w="50800">
              <a:solidFill>
                <a:schemeClr val="tx1">
                  <a:alpha val="0"/>
                </a:schemeClr>
              </a:solidFill>
              <a:miter lim="800000"/>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rPr>
                <a:t>2</a:t>
              </a:r>
              <a:r>
                <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rPr>
                <a:t>）</a:t>
              </a:r>
              <a:endParaRPr kumimoji="0" lang="zh-CN" altLang="en-US"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i$liḋe-Oval 14"/>
            <p:cNvSpPr/>
            <p:nvPr/>
          </p:nvSpPr>
          <p:spPr bwMode="auto">
            <a:xfrm>
              <a:off x="4561682" y="3047679"/>
              <a:ext cx="326091" cy="326301"/>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i$liḋe-Oval 15"/>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i$liḋe-Oval 16"/>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i$liḋe-Oval 17"/>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i$liḋe-Oval 18"/>
            <p:cNvSpPr/>
            <p:nvPr/>
          </p:nvSpPr>
          <p:spPr bwMode="auto">
            <a:xfrm>
              <a:off x="7292936" y="2940170"/>
              <a:ext cx="488196" cy="488507"/>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组合 12"/>
          <p:cNvGrpSpPr/>
          <p:nvPr/>
        </p:nvGrpSpPr>
        <p:grpSpPr>
          <a:xfrm>
            <a:off x="911225" y="1638300"/>
            <a:ext cx="3000375" cy="2557463"/>
            <a:chOff x="755650" y="1929345"/>
            <a:chExt cx="3562350" cy="3037682"/>
          </a:xfrm>
        </p:grpSpPr>
        <p:sp>
          <p:nvSpPr>
            <p:cNvPr id="14" name="i$liḋe-Oval 4"/>
            <p:cNvSpPr/>
            <p:nvPr/>
          </p:nvSpPr>
          <p:spPr bwMode="auto">
            <a:xfrm>
              <a:off x="1560478" y="2263095"/>
              <a:ext cx="2222227"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a:noFill/>
                  </a:ln>
                  <a:solidFill>
                    <a:schemeClr val="bg1"/>
                  </a:solidFill>
                  <a:effectLst/>
                  <a:uLnTx/>
                  <a:uFillTx/>
                  <a:latin typeface="+mn-lt"/>
                  <a:ea typeface="+mn-ea"/>
                  <a:cs typeface="+mn-ea"/>
                  <a:sym typeface="+mn-lt"/>
                </a:rPr>
                <a:t>（</a:t>
              </a:r>
              <a:r>
                <a:rPr kumimoji="0" lang="en-US" altLang="zh-CN" sz="3600" b="1"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3600" b="1"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36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5" name="i$liḋe-Oval 6"/>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i$liḋe-Oval 7"/>
            <p:cNvSpPr/>
            <p:nvPr/>
          </p:nvSpPr>
          <p:spPr bwMode="auto">
            <a:xfrm>
              <a:off x="1524665" y="3835675"/>
              <a:ext cx="348696"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i$liḋe-Oval 8"/>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 name="i$liḋe-Oval 9"/>
            <p:cNvSpPr/>
            <p:nvPr/>
          </p:nvSpPr>
          <p:spPr bwMode="auto">
            <a:xfrm>
              <a:off x="2485934" y="1929345"/>
              <a:ext cx="201679"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 name="i$liḋe-Oval 10"/>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2" name="Text Box 4"/>
          <p:cNvSpPr txBox="1">
            <a:spLocks noChangeArrowheads="1"/>
          </p:cNvSpPr>
          <p:nvPr/>
        </p:nvSpPr>
        <p:spPr bwMode="auto">
          <a:xfrm>
            <a:off x="5238750" y="5030788"/>
            <a:ext cx="2617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自用</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栈</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模拟系统的运行时栈</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4995"/>
                                        </p:tgtEl>
                                        <p:attrNameLst>
                                          <p:attrName>style.visibility</p:attrName>
                                        </p:attrNameLst>
                                      </p:cBhvr>
                                      <p:to>
                                        <p:strVal val="visible"/>
                                      </p:to>
                                    </p:set>
                                    <p:animEffect transition="in" filter="wipe(down)">
                                      <p:cBhvr>
                                        <p:cTn id="12" dur="500"/>
                                        <p:tgtEl>
                                          <p:spTgt spid="8499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9" name="Rectangle 5"/>
          <p:cNvSpPr>
            <a:spLocks noChangeArrowheads="1"/>
          </p:cNvSpPr>
          <p:nvPr/>
        </p:nvSpPr>
        <p:spPr bwMode="auto">
          <a:xfrm>
            <a:off x="827088" y="188913"/>
            <a:ext cx="5975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尾递归循环结构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6020" name="Rectangle 6"/>
          <p:cNvSpPr>
            <a:spLocks noChangeArrowheads="1"/>
          </p:cNvSpPr>
          <p:nvPr/>
        </p:nvSpPr>
        <p:spPr bwMode="auto">
          <a:xfrm>
            <a:off x="669925" y="1700213"/>
            <a:ext cx="7802563" cy="1544638"/>
          </a:xfrm>
          <a:prstGeom prst="rect">
            <a:avLst/>
          </a:prstGeom>
          <a:solidFill>
            <a:srgbClr val="D4E6F4"/>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long Fact ( long n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 ( n</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0) return 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else return n *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Fact (n</a:t>
            </a:r>
            <a:r>
              <a:rPr kumimoji="0" lang="en-US" altLang="zh-CN" sz="2800" b="0" i="1"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8"/>
          <p:cNvGrpSpPr/>
          <p:nvPr/>
        </p:nvGrpSpPr>
        <p:grpSpPr>
          <a:xfrm>
            <a:off x="663575" y="2274888"/>
            <a:ext cx="7802563" cy="3392487"/>
            <a:chOff x="336" y="844"/>
            <a:chExt cx="5701" cy="2137"/>
          </a:xfrm>
        </p:grpSpPr>
        <p:sp>
          <p:nvSpPr>
            <p:cNvPr id="86022" name="Text Box 4"/>
            <p:cNvSpPr txBox="1">
              <a:spLocks noChangeArrowheads="1"/>
            </p:cNvSpPr>
            <p:nvPr/>
          </p:nvSpPr>
          <p:spPr bwMode="auto">
            <a:xfrm>
              <a:off x="336" y="1661"/>
              <a:ext cx="5701" cy="1320"/>
            </a:xfrm>
            <a:prstGeom prst="rect">
              <a:avLst/>
            </a:prstGeom>
            <a:solidFill>
              <a:srgbClr val="CCCCFF"/>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long Fact ( long n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for(</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&lt;=n;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t=t*</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6023" name="AutoShape 7"/>
            <p:cNvSpPr>
              <a:spLocks noChangeArrowheads="1"/>
            </p:cNvSpPr>
            <p:nvPr/>
          </p:nvSpPr>
          <p:spPr bwMode="auto">
            <a:xfrm>
              <a:off x="4980" y="844"/>
              <a:ext cx="680" cy="1633"/>
            </a:xfrm>
            <a:prstGeom prst="curvedLeftArrow">
              <a:avLst>
                <a:gd name="adj1" fmla="val 30811"/>
                <a:gd name="adj2" fmla="val 61623"/>
                <a:gd name="adj3" fmla="val 3332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矩形 1"/>
          <p:cNvSpPr/>
          <p:nvPr/>
        </p:nvSpPr>
        <p:spPr>
          <a:xfrm>
            <a:off x="0" y="1128713"/>
            <a:ext cx="9144000" cy="4100512"/>
          </a:xfrm>
          <a:prstGeom prst="rect">
            <a:avLst/>
          </a:prstGeom>
          <a:solidFill>
            <a:srgbClr val="CCCCFF"/>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87043" name="Rectangle 4"/>
          <p:cNvSpPr>
            <a:spLocks noChangeArrowheads="1"/>
          </p:cNvSpPr>
          <p:nvPr/>
        </p:nvSpPr>
        <p:spPr bwMode="auto">
          <a:xfrm>
            <a:off x="650875" y="2997200"/>
            <a:ext cx="7820025" cy="1974850"/>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indent="269875">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rPr>
              <a:t>long Fib ( long n ) {// </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Fibonacci</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数列</a:t>
            </a:r>
            <a:endParaRPr kumimoji="0" lang="zh-CN" altLang="en-US" sz="3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rPr>
              <a:t>if(n==1 || n==2) return 1;               </a:t>
            </a:r>
            <a:endPar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rPr>
              <a:t>      else return </a:t>
            </a:r>
            <a:r>
              <a:rPr kumimoji="0" lang="en-US" altLang="zh-CN" sz="3600" b="0" i="0" u="none" strike="noStrike" kern="1200" cap="none" spc="0" normalizeH="0" baseline="0" noProof="0" dirty="0">
                <a:ln>
                  <a:noFill/>
                </a:ln>
                <a:solidFill>
                  <a:srgbClr val="FF0000"/>
                </a:solidFill>
                <a:effectLst/>
                <a:uLnTx/>
                <a:uFillTx/>
                <a:latin typeface="+mn-lt"/>
                <a:ea typeface="+mn-ea"/>
                <a:cs typeface="+mn-ea"/>
                <a:sym typeface="+mn-lt"/>
              </a:rPr>
              <a:t>Fib (n-1)+ Fib (n-2)</a:t>
            </a:r>
            <a:r>
              <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7044" name="Rectangle 5"/>
          <p:cNvSpPr>
            <a:spLocks noChangeArrowheads="1"/>
          </p:cNvSpPr>
          <p:nvPr/>
        </p:nvSpPr>
        <p:spPr bwMode="auto">
          <a:xfrm>
            <a:off x="827088" y="188913"/>
            <a:ext cx="5975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单向递归循环结构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7045" name="Rectangle 6"/>
          <p:cNvSpPr>
            <a:spLocks noChangeArrowheads="1"/>
          </p:cNvSpPr>
          <p:nvPr/>
        </p:nvSpPr>
        <p:spPr bwMode="auto">
          <a:xfrm>
            <a:off x="661988" y="1128713"/>
            <a:ext cx="78740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虽然有一处以上的递归调用语句，但各次递归调用语句的参数</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只和主调函数</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有关，相互之间参数无关，并且这些</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递归调用语句处于算法的最后</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97286" name="Object 7"/>
          <p:cNvGraphicFramePr/>
          <p:nvPr/>
        </p:nvGraphicFramePr>
        <p:xfrm>
          <a:off x="439738" y="5516563"/>
          <a:ext cx="8318500" cy="1023937"/>
        </p:xfrm>
        <a:graphic>
          <a:graphicData uri="http://schemas.openxmlformats.org/presentationml/2006/ole">
            <mc:AlternateContent xmlns:mc="http://schemas.openxmlformats.org/markup-compatibility/2006">
              <mc:Choice xmlns:v="urn:schemas-microsoft-com:vml" Requires="v">
                <p:oleObj spid="_x0000_s3078" name="" r:id="rId1" imgW="3175000" imgH="457200" progId="Equation.3">
                  <p:embed/>
                </p:oleObj>
              </mc:Choice>
              <mc:Fallback>
                <p:oleObj name="" r:id="rId1" imgW="3175000" imgH="457200" progId="Equation.3">
                  <p:embed/>
                  <p:pic>
                    <p:nvPicPr>
                      <p:cNvPr id="0" name="图片 3077"/>
                      <p:cNvPicPr/>
                      <p:nvPr/>
                    </p:nvPicPr>
                    <p:blipFill>
                      <a:blip r:embed="rId2"/>
                      <a:stretch>
                        <a:fillRect/>
                      </a:stretch>
                    </p:blipFill>
                    <p:spPr>
                      <a:xfrm>
                        <a:off x="439738" y="5516563"/>
                        <a:ext cx="8318500" cy="1023937"/>
                      </a:xfrm>
                      <a:prstGeom prst="rect">
                        <a:avLst/>
                      </a:prstGeom>
                      <a:solidFill>
                        <a:srgbClr val="EAEAEA"/>
                      </a:solidFill>
                      <a:ln w="38100">
                        <a:noFill/>
                        <a:miter/>
                      </a:ln>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7" name="Rectangle 6"/>
          <p:cNvSpPr>
            <a:spLocks noChangeArrowheads="1"/>
          </p:cNvSpPr>
          <p:nvPr/>
        </p:nvSpPr>
        <p:spPr bwMode="auto">
          <a:xfrm>
            <a:off x="793750" y="211138"/>
            <a:ext cx="597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尾递归、单向递归</a:t>
            </a:r>
            <a:r>
              <a:rPr kumimoji="0" lang="zh-CN" altLang="en-US" sz="2800" b="1" i="0" u="none" strike="noStrike" kern="1200" cap="none" spc="0" normalizeH="0" baseline="0" noProof="0" dirty="0">
                <a:ln>
                  <a:noFill/>
                </a:ln>
                <a:solidFill>
                  <a:schemeClr val="bg1"/>
                </a:solidFill>
                <a:effectLst/>
                <a:uLnTx/>
                <a:uFillTx/>
                <a:latin typeface="Times New Roman" panose="02020603050405020304" pitchFamily="18" charset="0"/>
                <a:ea typeface="楷体_GB2312" pitchFamily="49" charset="-122"/>
                <a:cs typeface="+mn-cs"/>
                <a:sym typeface="Wingdings" panose="05000000000000000000" pitchFamily="2" charset="2"/>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8068" name="Rectangle 7"/>
          <p:cNvSpPr>
            <a:spLocks noChangeArrowheads="1"/>
          </p:cNvSpPr>
          <p:nvPr/>
        </p:nvSpPr>
        <p:spPr bwMode="auto">
          <a:xfrm>
            <a:off x="292100" y="936625"/>
            <a:ext cx="8448675" cy="1390650"/>
          </a:xfrm>
          <a:prstGeom prst="rect">
            <a:avLst/>
          </a:prstGeom>
          <a:noFill/>
          <a:ln w="38100">
            <a:solidFill>
              <a:srgbClr val="6C4C8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indent="269875">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long Fib ( long n )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if(n==1 || n==2) return 1;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else return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Fib (n-1)+ Fib (n-2)</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13"/>
          <p:cNvGrpSpPr/>
          <p:nvPr/>
        </p:nvGrpSpPr>
        <p:grpSpPr>
          <a:xfrm>
            <a:off x="300038" y="1916113"/>
            <a:ext cx="8448675" cy="4775200"/>
            <a:chOff x="168" y="678"/>
            <a:chExt cx="5322" cy="3008"/>
          </a:xfrm>
        </p:grpSpPr>
        <p:sp>
          <p:nvSpPr>
            <p:cNvPr id="88070" name="Text Box 5"/>
            <p:cNvSpPr txBox="1">
              <a:spLocks noChangeArrowheads="1"/>
            </p:cNvSpPr>
            <p:nvPr/>
          </p:nvSpPr>
          <p:spPr bwMode="auto">
            <a:xfrm>
              <a:off x="168" y="1026"/>
              <a:ext cx="5322" cy="2660"/>
            </a:xfrm>
            <a:prstGeom prst="roundRect">
              <a:avLst>
                <a:gd name="adj" fmla="val 3668"/>
              </a:avLst>
            </a:prstGeom>
            <a:solidFill>
              <a:srgbClr val="D4E6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long Fib ( long n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if(n==1 || n==2) return 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else{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t1=1; t2=1;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for(</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=3;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&lt;=n;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de-DE" altLang="zh-CN" sz="2800" b="0" i="0" u="none" strike="noStrike" kern="1200" cap="none" spc="0" normalizeH="0" baseline="0" noProof="0" dirty="0">
                  <a:ln>
                    <a:noFill/>
                  </a:ln>
                  <a:solidFill>
                    <a:srgbClr val="FF0000"/>
                  </a:solidFill>
                  <a:effectLst/>
                  <a:uLnTx/>
                  <a:uFillTx/>
                  <a:latin typeface="+mn-lt"/>
                  <a:ea typeface="+mn-ea"/>
                  <a:cs typeface="+mn-ea"/>
                  <a:sym typeface="+mn-lt"/>
                </a:rPr>
                <a:t>t3=t1+t2;   </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de-DE" altLang="zh-CN" sz="2800" b="0" i="0" u="none" strike="noStrike" kern="1200" cap="none" spc="0" normalizeH="0" baseline="0" noProof="0" dirty="0">
                  <a:ln>
                    <a:noFill/>
                  </a:ln>
                  <a:solidFill>
                    <a:srgbClr val="FF0000"/>
                  </a:solidFill>
                  <a:effectLst/>
                  <a:uLnTx/>
                  <a:uFillTx/>
                  <a:latin typeface="+mn-lt"/>
                  <a:ea typeface="+mn-ea"/>
                  <a:cs typeface="+mn-ea"/>
                  <a:sym typeface="+mn-lt"/>
                </a:rPr>
                <a:t>t1=t2; t2=t3;</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de-DE" altLang="zh-CN" sz="2800" b="0" i="0" u="none" strike="noStrike" kern="1200" cap="none" spc="0" normalizeH="0" baseline="0" noProof="0" dirty="0">
                  <a:ln>
                    <a:noFill/>
                  </a:ln>
                  <a:solidFill>
                    <a:srgbClr val="FF0000"/>
                  </a:solidFill>
                  <a:effectLst/>
                  <a:uLnTx/>
                  <a:uFillTx/>
                  <a:latin typeface="+mn-lt"/>
                  <a:ea typeface="+mn-ea"/>
                  <a:cs typeface="+mn-ea"/>
                  <a:sym typeface="+mn-lt"/>
                </a:rPr>
                <a:t>}                     </a:t>
              </a:r>
              <a:endParaRPr kumimoji="0" lang="de-DE"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de-DE" altLang="zh-CN" sz="2800" b="0" i="0" u="none" strike="noStrike" kern="1200" cap="none" spc="0" normalizeH="0" baseline="0" noProof="0" dirty="0">
                  <a:ln>
                    <a:noFill/>
                  </a:ln>
                  <a:solidFill>
                    <a:schemeClr val="tx1"/>
                  </a:solidFill>
                  <a:effectLst/>
                  <a:uLnTx/>
                  <a:uFillTx/>
                  <a:latin typeface="+mn-lt"/>
                  <a:ea typeface="+mn-ea"/>
                  <a:cs typeface="+mn-ea"/>
                  <a:sym typeface="+mn-lt"/>
                </a:rPr>
                <a:t>      return t3;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de-DE"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8071" name="AutoShape 12"/>
            <p:cNvSpPr>
              <a:spLocks noChangeArrowheads="1"/>
            </p:cNvSpPr>
            <p:nvPr/>
          </p:nvSpPr>
          <p:spPr bwMode="auto">
            <a:xfrm>
              <a:off x="3040" y="678"/>
              <a:ext cx="590" cy="1834"/>
            </a:xfrm>
            <a:prstGeom prst="curvedLeftArrow">
              <a:avLst>
                <a:gd name="adj1" fmla="val 41783"/>
                <a:gd name="adj2" fmla="val 83566"/>
                <a:gd name="adj3" fmla="val 3332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1" name="Rectangle 4"/>
          <p:cNvSpPr>
            <a:spLocks noChangeArrowheads="1"/>
          </p:cNvSpPr>
          <p:nvPr/>
        </p:nvSpPr>
        <p:spPr bwMode="auto">
          <a:xfrm>
            <a:off x="793750" y="193675"/>
            <a:ext cx="597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借助栈改写递归（了解）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9092" name="Rectangle 5"/>
          <p:cNvSpPr>
            <a:spLocks noChangeArrowheads="1"/>
          </p:cNvSpPr>
          <p:nvPr/>
        </p:nvSpPr>
        <p:spPr bwMode="auto">
          <a:xfrm>
            <a:off x="801688" y="879475"/>
            <a:ext cx="821055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设置一个工作栈存放递归工作记录（包括实参、返回地址及局部变量等</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进入非递归调用入口（即被调用程序开始处）将调用程序传来的实在参数和返回地址入栈（递归程序不可以作为主程序，因而可认为初始是被某个调用程序调用</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进入递归调用入口：当不满足递归结束条件时，逐层递归，将实参、返回地址及局部变量入栈，这一过程可用循环语句来实现</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模拟递归分解的过程。</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递归结束条件满足，将到达递归出口的给定常数作为当前的函数值。</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返回处理：在栈不空的情况下，反复退出栈顶记录，根据记录中的返回地址进行题意规定的操作，即逐层计算当前函数值，直至栈空为止</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模拟递归求值过程。</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99332" name="组合 1"/>
          <p:cNvGrpSpPr/>
          <p:nvPr/>
        </p:nvGrpSpPr>
        <p:grpSpPr>
          <a:xfrm>
            <a:off x="250825" y="981075"/>
            <a:ext cx="488950" cy="5040313"/>
            <a:chOff x="250825" y="981075"/>
            <a:chExt cx="488950" cy="5040313"/>
          </a:xfrm>
        </p:grpSpPr>
        <p:grpSp>
          <p:nvGrpSpPr>
            <p:cNvPr id="99338" name="组合 5"/>
            <p:cNvGrpSpPr/>
            <p:nvPr/>
          </p:nvGrpSpPr>
          <p:grpSpPr>
            <a:xfrm>
              <a:off x="250825" y="981075"/>
              <a:ext cx="487363" cy="584200"/>
              <a:chOff x="685009" y="1514252"/>
              <a:chExt cx="365522" cy="438150"/>
            </a:xfrm>
          </p:grpSpPr>
          <p:sp>
            <p:nvSpPr>
              <p:cNvPr id="7" name="Flowchart: Off-page Connector 108"/>
              <p:cNvSpPr/>
              <p:nvPr/>
            </p:nvSpPr>
            <p:spPr bwMode="auto">
              <a:xfrm>
                <a:off x="704059" y="1529731"/>
                <a:ext cx="317897" cy="422672"/>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8" name="Oval 111"/>
              <p:cNvSpPr/>
              <p:nvPr/>
            </p:nvSpPr>
            <p:spPr bwMode="auto">
              <a:xfrm>
                <a:off x="685009"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1</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99339" name="组合 8"/>
            <p:cNvGrpSpPr/>
            <p:nvPr/>
          </p:nvGrpSpPr>
          <p:grpSpPr>
            <a:xfrm>
              <a:off x="250825" y="1881188"/>
              <a:ext cx="487363" cy="601662"/>
              <a:chOff x="685009" y="2261965"/>
              <a:chExt cx="365522" cy="451246"/>
            </a:xfrm>
          </p:grpSpPr>
          <p:sp>
            <p:nvSpPr>
              <p:cNvPr id="10" name="Flowchart: Off-page Connector 109"/>
              <p:cNvSpPr/>
              <p:nvPr/>
            </p:nvSpPr>
            <p:spPr bwMode="auto">
              <a:xfrm>
                <a:off x="704059" y="2290540"/>
                <a:ext cx="317897" cy="422671"/>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1" name="Oval 112"/>
              <p:cNvSpPr/>
              <p:nvPr/>
            </p:nvSpPr>
            <p:spPr bwMode="auto">
              <a:xfrm>
                <a:off x="685009"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2</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99340" name="组合 11"/>
            <p:cNvGrpSpPr/>
            <p:nvPr/>
          </p:nvGrpSpPr>
          <p:grpSpPr>
            <a:xfrm>
              <a:off x="250825" y="3181350"/>
              <a:ext cx="488950" cy="577850"/>
              <a:chOff x="704059" y="3810967"/>
              <a:chExt cx="366713" cy="432198"/>
            </a:xfrm>
          </p:grpSpPr>
          <p:sp>
            <p:nvSpPr>
              <p:cNvPr id="13" name="Flowchart: Off-page Connector 104"/>
              <p:cNvSpPr/>
              <p:nvPr/>
            </p:nvSpPr>
            <p:spPr bwMode="auto">
              <a:xfrm>
                <a:off x="727872" y="3862024"/>
                <a:ext cx="317898" cy="381141"/>
              </a:xfrm>
              <a:prstGeom prst="flowChartOffpageConnector">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4" name="Oval 107"/>
              <p:cNvSpPr/>
              <p:nvPr/>
            </p:nvSpPr>
            <p:spPr bwMode="auto">
              <a:xfrm>
                <a:off x="704059" y="3810967"/>
                <a:ext cx="366713" cy="41913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3</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99341" name="组合 14"/>
            <p:cNvGrpSpPr/>
            <p:nvPr/>
          </p:nvGrpSpPr>
          <p:grpSpPr>
            <a:xfrm>
              <a:off x="250825" y="4565650"/>
              <a:ext cx="487363" cy="584200"/>
              <a:chOff x="685009" y="1514252"/>
              <a:chExt cx="365522" cy="438150"/>
            </a:xfrm>
          </p:grpSpPr>
          <p:sp>
            <p:nvSpPr>
              <p:cNvPr id="16" name="Flowchart: Off-page Connector 108"/>
              <p:cNvSpPr/>
              <p:nvPr/>
            </p:nvSpPr>
            <p:spPr bwMode="auto">
              <a:xfrm>
                <a:off x="704059" y="1529730"/>
                <a:ext cx="317897" cy="422672"/>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7" name="Oval 111"/>
              <p:cNvSpPr/>
              <p:nvPr/>
            </p:nvSpPr>
            <p:spPr bwMode="auto">
              <a:xfrm>
                <a:off x="685009"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4</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99342" name="组合 17"/>
            <p:cNvGrpSpPr/>
            <p:nvPr/>
          </p:nvGrpSpPr>
          <p:grpSpPr>
            <a:xfrm>
              <a:off x="250825" y="5419725"/>
              <a:ext cx="487363" cy="601663"/>
              <a:chOff x="685009" y="2261965"/>
              <a:chExt cx="365522" cy="451246"/>
            </a:xfrm>
          </p:grpSpPr>
          <p:sp>
            <p:nvSpPr>
              <p:cNvPr id="19" name="Flowchart: Off-page Connector 109"/>
              <p:cNvSpPr/>
              <p:nvPr/>
            </p:nvSpPr>
            <p:spPr bwMode="auto">
              <a:xfrm>
                <a:off x="704059" y="2290540"/>
                <a:ext cx="317897" cy="422671"/>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1"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20" name="Oval 112"/>
              <p:cNvSpPr/>
              <p:nvPr/>
            </p:nvSpPr>
            <p:spPr bwMode="auto">
              <a:xfrm>
                <a:off x="685009" y="2261965"/>
                <a:ext cx="365522" cy="41909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mn-lt"/>
                    <a:ea typeface="+mn-ea"/>
                    <a:cs typeface="+mn-ea"/>
                    <a:sym typeface="+mn-lt"/>
                  </a:rPr>
                  <a:t>5</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cxnSp>
        <p:nvCxnSpPr>
          <p:cNvPr id="3" name="直接连接符 2"/>
          <p:cNvCxnSpPr/>
          <p:nvPr/>
        </p:nvCxnSpPr>
        <p:spPr bwMode="auto">
          <a:xfrm>
            <a:off x="900113" y="1773238"/>
            <a:ext cx="7848600" cy="0"/>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p:spPr>
      </p:cxnSp>
      <p:cxnSp>
        <p:nvCxnSpPr>
          <p:cNvPr id="27" name="直接连接符 26"/>
          <p:cNvCxnSpPr/>
          <p:nvPr/>
        </p:nvCxnSpPr>
        <p:spPr bwMode="auto">
          <a:xfrm>
            <a:off x="900113" y="3141663"/>
            <a:ext cx="7848600" cy="0"/>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p:spPr>
      </p:cxnSp>
      <p:cxnSp>
        <p:nvCxnSpPr>
          <p:cNvPr id="28" name="直接连接符 27"/>
          <p:cNvCxnSpPr/>
          <p:nvPr/>
        </p:nvCxnSpPr>
        <p:spPr bwMode="auto">
          <a:xfrm>
            <a:off x="900113" y="4437063"/>
            <a:ext cx="7848600" cy="0"/>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p:spPr>
      </p:cxnSp>
      <p:cxnSp>
        <p:nvCxnSpPr>
          <p:cNvPr id="29" name="直接连接符 28"/>
          <p:cNvCxnSpPr/>
          <p:nvPr/>
        </p:nvCxnSpPr>
        <p:spPr bwMode="auto">
          <a:xfrm>
            <a:off x="900113" y="5373688"/>
            <a:ext cx="7848600" cy="0"/>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p:spPr>
      </p:cxnSp>
      <p:cxnSp>
        <p:nvCxnSpPr>
          <p:cNvPr id="30" name="直接连接符 29"/>
          <p:cNvCxnSpPr/>
          <p:nvPr/>
        </p:nvCxnSpPr>
        <p:spPr bwMode="auto">
          <a:xfrm>
            <a:off x="801688" y="6705600"/>
            <a:ext cx="7848600" cy="0"/>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38"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4752975"/>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47529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471738"/>
            <a:ext cx="720725" cy="3351213"/>
          </a:xfrm>
          <a:prstGeom prst="rect">
            <a:avLst/>
          </a:prstGeom>
          <a:noFill/>
        </p:spPr>
        <p:txBody>
          <a:bodyPr>
            <a:spAutoFit/>
          </a:bodyPr>
          <a:lstStyle/>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3.1</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3.2</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3.3</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3.4</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chemeClr val="bg1"/>
                </a:solidFill>
                <a:latin typeface="+mn-lt"/>
                <a:ea typeface="+mn-ea"/>
                <a:cs typeface="+mn-ea"/>
                <a:sym typeface="+mn-lt"/>
              </a:rPr>
              <a:t>3.5</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rgbClr val="000000">
                    <a:lumMod val="95000"/>
                    <a:lumOff val="5000"/>
                  </a:srgbClr>
                </a:solidFill>
                <a:latin typeface="+mn-lt"/>
                <a:ea typeface="+mn-ea"/>
                <a:cs typeface="+mn-ea"/>
                <a:sym typeface="+mn-lt"/>
              </a:rPr>
              <a:t>3.6</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471738"/>
            <a:ext cx="4129088" cy="3351213"/>
          </a:xfrm>
          <a:prstGeom prst="rect">
            <a:avLst/>
          </a:prstGeom>
          <a:noFill/>
        </p:spPr>
        <p:txBody>
          <a:bodyPr>
            <a:spAutoFit/>
          </a:bodyPr>
          <a:lstStyle/>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栈和队列的定义和特点</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案例引入</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栈的表示和操作的实现</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栈与递归</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chemeClr val="bg1"/>
                </a:solidFill>
                <a:latin typeface="+mn-lt"/>
                <a:ea typeface="+mn-ea"/>
                <a:cs typeface="+mn-ea"/>
                <a:sym typeface="+mn-lt"/>
              </a:rPr>
              <a:t>队列的的表示和操作的实现</a:t>
            </a:r>
            <a:endParaRPr kumimoji="0" lang="zh-CN" altLang="en-US" b="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107950" y="1006475"/>
            <a:ext cx="4965700" cy="2259013"/>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 name="标题 1"/>
          <p:cNvSpPr>
            <a:spLocks noGrp="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15364" name="Rectangle 8"/>
          <p:cNvSpPr>
            <a:spLocks noChangeArrowheads="1"/>
          </p:cNvSpPr>
          <p:nvPr/>
        </p:nvSpPr>
        <p:spPr bwMode="auto">
          <a:xfrm>
            <a:off x="469900" y="1046163"/>
            <a:ext cx="4389438" cy="1897063"/>
          </a:xfrm>
          <a:prstGeom prst="rect">
            <a:avLst/>
          </a:prstGeom>
          <a:noFill/>
          <a:ln w="38100">
            <a:noFill/>
            <a:miter lim="800000"/>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720725" algn="just"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队列是一种先进先出</a:t>
            </a: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(FIFO)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的线性表</a:t>
            </a: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在表一端插入</a:t>
            </a:r>
            <a:r>
              <a:rPr kumimoji="0" lang="en-US" altLang="zh-CN" sz="28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rPr>
              <a:t>在另一端删除</a:t>
            </a:r>
            <a:endParaRPr kumimoji="0" lang="zh-CN" altLang="en-US" sz="2800" b="0" i="0" u="none" strike="noStrike" kern="1200" cap="none" spc="0" normalizeH="0" baseline="0" noProof="0" dirty="0">
              <a:ln>
                <a:noFill/>
              </a:ln>
              <a:solidFill>
                <a:srgbClr val="000000"/>
              </a:solidFill>
              <a:effectLst/>
              <a:uLnTx/>
              <a:uFillTx/>
              <a:latin typeface="+mn-lt"/>
              <a:ea typeface="+mn-ea"/>
              <a:cs typeface="+mn-ea"/>
              <a:sym typeface="+mn-lt"/>
            </a:endParaRPr>
          </a:p>
        </p:txBody>
      </p:sp>
      <p:graphicFrame>
        <p:nvGraphicFramePr>
          <p:cNvPr id="22533" name="Object 9"/>
          <p:cNvGraphicFramePr/>
          <p:nvPr/>
        </p:nvGraphicFramePr>
        <p:xfrm>
          <a:off x="3721100" y="3598863"/>
          <a:ext cx="4070350" cy="812800"/>
        </p:xfrm>
        <a:graphic>
          <a:graphicData uri="http://schemas.openxmlformats.org/presentationml/2006/ole">
            <mc:AlternateContent xmlns:mc="http://schemas.openxmlformats.org/markup-compatibility/2006">
              <mc:Choice xmlns:v="urn:schemas-microsoft-com:vml" Requires="v">
                <p:oleObj spid="_x0000_s3078" name="" r:id="rId1" imgW="1143000" imgH="228600" progId="Equation.3">
                  <p:embed/>
                </p:oleObj>
              </mc:Choice>
              <mc:Fallback>
                <p:oleObj name="" r:id="rId1" imgW="1143000" imgH="228600" progId="Equation.3">
                  <p:embed/>
                  <p:pic>
                    <p:nvPicPr>
                      <p:cNvPr id="0" name="图片 3077"/>
                      <p:cNvPicPr/>
                      <p:nvPr/>
                    </p:nvPicPr>
                    <p:blipFill>
                      <a:blip r:embed="rId2"/>
                      <a:stretch>
                        <a:fillRect/>
                      </a:stretch>
                    </p:blipFill>
                    <p:spPr>
                      <a:xfrm>
                        <a:off x="3721100" y="3598863"/>
                        <a:ext cx="4070350" cy="812800"/>
                      </a:xfrm>
                      <a:prstGeom prst="rect">
                        <a:avLst/>
                      </a:prstGeom>
                      <a:solidFill>
                        <a:srgbClr val="D4E6F4"/>
                      </a:solidFill>
                      <a:ln w="38100">
                        <a:noFill/>
                        <a:miter/>
                      </a:ln>
                    </p:spPr>
                  </p:pic>
                </p:oleObj>
              </mc:Fallback>
            </mc:AlternateContent>
          </a:graphicData>
        </a:graphic>
      </p:graphicFrame>
      <p:sp>
        <p:nvSpPr>
          <p:cNvPr id="760842" name="Line 10"/>
          <p:cNvSpPr>
            <a:spLocks noChangeShapeType="1"/>
          </p:cNvSpPr>
          <p:nvPr/>
        </p:nvSpPr>
        <p:spPr bwMode="auto">
          <a:xfrm>
            <a:off x="1111250" y="4460875"/>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3" name="Line 11"/>
          <p:cNvSpPr>
            <a:spLocks noChangeShapeType="1"/>
          </p:cNvSpPr>
          <p:nvPr/>
        </p:nvSpPr>
        <p:spPr bwMode="auto">
          <a:xfrm>
            <a:off x="1111250" y="5375275"/>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4" name="Text Box 12"/>
          <p:cNvSpPr txBox="1">
            <a:spLocks noChangeArrowheads="1"/>
          </p:cNvSpPr>
          <p:nvPr/>
        </p:nvSpPr>
        <p:spPr bwMode="auto">
          <a:xfrm>
            <a:off x="1416050" y="4503738"/>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5" name="Text Box 13"/>
          <p:cNvSpPr txBox="1">
            <a:spLocks noChangeArrowheads="1"/>
          </p:cNvSpPr>
          <p:nvPr/>
        </p:nvSpPr>
        <p:spPr bwMode="auto">
          <a:xfrm>
            <a:off x="2225675" y="4503738"/>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6" name="Text Box 14"/>
          <p:cNvSpPr txBox="1">
            <a:spLocks noChangeArrowheads="1"/>
          </p:cNvSpPr>
          <p:nvPr/>
        </p:nvSpPr>
        <p:spPr bwMode="auto">
          <a:xfrm>
            <a:off x="3140075" y="4537075"/>
            <a:ext cx="71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3</a:t>
            </a:r>
            <a:endPar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7" name="Text Box 15"/>
          <p:cNvSpPr txBox="1">
            <a:spLocks noChangeArrowheads="1"/>
          </p:cNvSpPr>
          <p:nvPr/>
        </p:nvSpPr>
        <p:spPr bwMode="auto">
          <a:xfrm>
            <a:off x="4768850" y="4487863"/>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8" name="Text Box 16"/>
          <p:cNvSpPr txBox="1">
            <a:spLocks noChangeArrowheads="1"/>
          </p:cNvSpPr>
          <p:nvPr/>
        </p:nvSpPr>
        <p:spPr bwMode="auto">
          <a:xfrm>
            <a:off x="3854450" y="4411663"/>
            <a:ext cx="568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40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49" name="Line 17"/>
          <p:cNvSpPr>
            <a:spLocks noChangeShapeType="1"/>
          </p:cNvSpPr>
          <p:nvPr/>
        </p:nvSpPr>
        <p:spPr bwMode="auto">
          <a:xfrm flipH="1">
            <a:off x="6445250" y="4994275"/>
            <a:ext cx="1143000" cy="0"/>
          </a:xfrm>
          <a:prstGeom prst="line">
            <a:avLst/>
          </a:prstGeom>
          <a:noFill/>
          <a:ln w="5715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50" name="Text Box 18"/>
          <p:cNvSpPr txBox="1">
            <a:spLocks noChangeArrowheads="1"/>
          </p:cNvSpPr>
          <p:nvPr/>
        </p:nvSpPr>
        <p:spPr bwMode="auto">
          <a:xfrm>
            <a:off x="6369050" y="44608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rPr>
              <a:t>入队列</a:t>
            </a:r>
            <a:endPar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51" name="Line 19"/>
          <p:cNvSpPr>
            <a:spLocks noChangeShapeType="1"/>
          </p:cNvSpPr>
          <p:nvPr/>
        </p:nvSpPr>
        <p:spPr bwMode="auto">
          <a:xfrm>
            <a:off x="1644650" y="5375275"/>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52" name="Line 20"/>
          <p:cNvSpPr>
            <a:spLocks noChangeShapeType="1"/>
          </p:cNvSpPr>
          <p:nvPr/>
        </p:nvSpPr>
        <p:spPr bwMode="auto">
          <a:xfrm>
            <a:off x="5073650" y="5375275"/>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53" name="Text Box 21"/>
          <p:cNvSpPr txBox="1">
            <a:spLocks noChangeArrowheads="1"/>
          </p:cNvSpPr>
          <p:nvPr/>
        </p:nvSpPr>
        <p:spPr bwMode="auto">
          <a:xfrm>
            <a:off x="1420813" y="5862638"/>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rPr>
              <a:t>队头</a:t>
            </a:r>
            <a:endPar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760854" name="Text Box 22"/>
          <p:cNvSpPr txBox="1">
            <a:spLocks noChangeArrowheads="1"/>
          </p:cNvSpPr>
          <p:nvPr/>
        </p:nvSpPr>
        <p:spPr bwMode="auto">
          <a:xfrm>
            <a:off x="4764088" y="5832475"/>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rPr>
              <a:t>队尾</a:t>
            </a:r>
            <a:endParaRPr kumimoji="0" lang="zh-CN" altLang="en-US" sz="2400" b="1" i="0" u="none" strike="noStrike" kern="1200" cap="none" spc="0" normalizeH="0" baseline="0" noProof="0">
              <a:ln>
                <a:noFill/>
              </a:ln>
              <a:solidFill>
                <a:srgbClr val="000000"/>
              </a:solidFill>
              <a:effectLst/>
              <a:uLnTx/>
              <a:uFillTx/>
              <a:latin typeface="+mn-lt"/>
              <a:ea typeface="+mn-ea"/>
              <a:cs typeface="+mn-ea"/>
              <a:sym typeface="+mn-lt"/>
            </a:endParaRPr>
          </a:p>
        </p:txBody>
      </p:sp>
      <p:pic>
        <p:nvPicPr>
          <p:cNvPr id="25" name="Picture 11" descr="u=1184928351,156208397&amp;fm=52&amp;gp=0"/>
          <p:cNvPicPr>
            <a:picLocks noChangeAspect="1"/>
          </p:cNvPicPr>
          <p:nvPr/>
        </p:nvPicPr>
        <p:blipFill>
          <a:blip r:embed="rId3"/>
          <a:stretch>
            <a:fillRect/>
          </a:stretch>
        </p:blipFill>
        <p:spPr>
          <a:xfrm>
            <a:off x="5262563" y="1006475"/>
            <a:ext cx="3524250" cy="225901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5364"/>
                                        </p:tgtEl>
                                        <p:attrNameLst>
                                          <p:attrName>style.visibility</p:attrName>
                                        </p:attrNameLst>
                                      </p:cBhvr>
                                      <p:to>
                                        <p:strVal val="visible"/>
                                      </p:to>
                                    </p:set>
                                    <p:animEffect transition="in" filter="wipe(up)">
                                      <p:cBhvr>
                                        <p:cTn id="14" dur="500"/>
                                        <p:tgtEl>
                                          <p:spTgt spid="15364"/>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1450">
                                          <p:stCondLst>
                                            <p:cond delay="0"/>
                                          </p:stCondLst>
                                        </p:cTn>
                                        <p:tgtEl>
                                          <p:spTgt spid="25"/>
                                        </p:tgtEl>
                                      </p:cBhvr>
                                    </p:animEffect>
                                    <p:anim calcmode="lin" valueType="num">
                                      <p:cBhvr>
                                        <p:cTn id="20" dur="4555"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1" dur="1660" tmFilter="0.0,0.0; 0.25,0.07; 0.50,0.2; 0.75,0.467; 1.0,1.0">
                                          <p:stCondLst>
                                            <p:cond delay="0"/>
                                          </p:stCondLst>
                                        </p:cTn>
                                        <p:tgtEl>
                                          <p:spTgt spid="25"/>
                                        </p:tgtEl>
                                        <p:attrNameLst>
                                          <p:attrName>ppt_y</p:attrName>
                                        </p:attrNameLst>
                                      </p:cBhvr>
                                      <p:tavLst>
                                        <p:tav tm="0" fmla="#ppt_y-sin(pi*$)/3">
                                          <p:val>
                                            <p:fltVal val="0.500000"/>
                                          </p:val>
                                        </p:tav>
                                        <p:tav tm="100000">
                                          <p:val>
                                            <p:fltVal val="1.000000"/>
                                          </p:val>
                                        </p:tav>
                                      </p:tavLst>
                                    </p:anim>
                                    <p:anim calcmode="lin" valueType="num">
                                      <p:cBhvr>
                                        <p:cTn id="22" dur="1660" tmFilter="0, 0; 0.125,0.2665; 0.25,0.4; 0.375,0.465; 0.5,0.5;  0.625,0.535; 0.75,0.6; 0.875,0.7335; 1,1">
                                          <p:stCondLst>
                                            <p:cond delay="1660"/>
                                          </p:stCondLst>
                                        </p:cTn>
                                        <p:tgtEl>
                                          <p:spTgt spid="25"/>
                                        </p:tgtEl>
                                        <p:attrNameLst>
                                          <p:attrName>ppt_y</p:attrName>
                                        </p:attrNameLst>
                                      </p:cBhvr>
                                      <p:tavLst>
                                        <p:tav tm="0" fmla="#ppt_y-sin(pi*$)/9">
                                          <p:val>
                                            <p:fltVal val="0.000000"/>
                                          </p:val>
                                        </p:tav>
                                        <p:tav tm="100000">
                                          <p:val>
                                            <p:fltVal val="1.000000"/>
                                          </p:val>
                                        </p:tav>
                                      </p:tavLst>
                                    </p:anim>
                                    <p:anim calcmode="lin" valueType="num">
                                      <p:cBhvr>
                                        <p:cTn id="23" dur="830" tmFilter="0, 0; 0.125,0.2665; 0.25,0.4; 0.375,0.465; 0.5,0.5;  0.625,0.535; 0.75,0.6; 0.875,0.7335; 1,1">
                                          <p:stCondLst>
                                            <p:cond delay="3310"/>
                                          </p:stCondLst>
                                        </p:cTn>
                                        <p:tgtEl>
                                          <p:spTgt spid="25"/>
                                        </p:tgtEl>
                                        <p:attrNameLst>
                                          <p:attrName>ppt_y</p:attrName>
                                        </p:attrNameLst>
                                      </p:cBhvr>
                                      <p:tavLst>
                                        <p:tav tm="0" fmla="#ppt_y-sin(pi*$)/27">
                                          <p:val>
                                            <p:fltVal val="0.000000"/>
                                          </p:val>
                                        </p:tav>
                                        <p:tav tm="100000">
                                          <p:val>
                                            <p:fltVal val="1.000000"/>
                                          </p:val>
                                        </p:tav>
                                      </p:tavLst>
                                    </p:anim>
                                    <p:anim calcmode="lin" valueType="num">
                                      <p:cBhvr>
                                        <p:cTn id="24" dur="410" tmFilter="0, 0; 0.125,0.2665; 0.25,0.4; 0.375,0.465; 0.5,0.5;  0.625,0.535; 0.75,0.6; 0.875,0.7335; 1,1">
                                          <p:stCondLst>
                                            <p:cond delay="4140"/>
                                          </p:stCondLst>
                                        </p:cTn>
                                        <p:tgtEl>
                                          <p:spTgt spid="25"/>
                                        </p:tgtEl>
                                        <p:attrNameLst>
                                          <p:attrName>ppt_y</p:attrName>
                                        </p:attrNameLst>
                                      </p:cBhvr>
                                      <p:tavLst>
                                        <p:tav tm="0" fmla="#ppt_y-sin(pi*$)/81">
                                          <p:val>
                                            <p:fltVal val="0.000000"/>
                                          </p:val>
                                        </p:tav>
                                        <p:tav tm="100000">
                                          <p:val>
                                            <p:fltVal val="1.000000"/>
                                          </p:val>
                                        </p:tav>
                                      </p:tavLst>
                                    </p:anim>
                                    <p:animScale>
                                      <p:cBhvr>
                                        <p:cTn id="25" dur="65">
                                          <p:stCondLst>
                                            <p:cond delay="1625"/>
                                          </p:stCondLst>
                                        </p:cTn>
                                        <p:tgtEl>
                                          <p:spTgt spid="25"/>
                                        </p:tgtEl>
                                      </p:cBhvr>
                                      <p:to x="100000" y="60000"/>
                                    </p:animScale>
                                    <p:animScale>
                                      <p:cBhvr>
                                        <p:cTn id="26" dur="415" decel="50000">
                                          <p:stCondLst>
                                            <p:cond delay="1690"/>
                                          </p:stCondLst>
                                        </p:cTn>
                                        <p:tgtEl>
                                          <p:spTgt spid="25"/>
                                        </p:tgtEl>
                                      </p:cBhvr>
                                      <p:to x="100000" y="100000"/>
                                    </p:animScale>
                                    <p:animScale>
                                      <p:cBhvr>
                                        <p:cTn id="27" dur="65">
                                          <p:stCondLst>
                                            <p:cond delay="3280"/>
                                          </p:stCondLst>
                                        </p:cTn>
                                        <p:tgtEl>
                                          <p:spTgt spid="25"/>
                                        </p:tgtEl>
                                      </p:cBhvr>
                                      <p:to x="100000" y="80000"/>
                                    </p:animScale>
                                    <p:animScale>
                                      <p:cBhvr>
                                        <p:cTn id="28" dur="415" decel="50000">
                                          <p:stCondLst>
                                            <p:cond delay="3345"/>
                                          </p:stCondLst>
                                        </p:cTn>
                                        <p:tgtEl>
                                          <p:spTgt spid="25"/>
                                        </p:tgtEl>
                                      </p:cBhvr>
                                      <p:to x="100000" y="100000"/>
                                    </p:animScale>
                                    <p:animScale>
                                      <p:cBhvr>
                                        <p:cTn id="29" dur="65">
                                          <p:stCondLst>
                                            <p:cond delay="4105"/>
                                          </p:stCondLst>
                                        </p:cTn>
                                        <p:tgtEl>
                                          <p:spTgt spid="25"/>
                                        </p:tgtEl>
                                      </p:cBhvr>
                                      <p:to x="100000" y="90000"/>
                                    </p:animScale>
                                    <p:animScale>
                                      <p:cBhvr>
                                        <p:cTn id="30" dur="415" decel="50000">
                                          <p:stCondLst>
                                            <p:cond delay="4170"/>
                                          </p:stCondLst>
                                        </p:cTn>
                                        <p:tgtEl>
                                          <p:spTgt spid="25"/>
                                        </p:tgtEl>
                                      </p:cBhvr>
                                      <p:to x="100000" y="100000"/>
                                    </p:animScale>
                                    <p:animScale>
                                      <p:cBhvr>
                                        <p:cTn id="31" dur="65">
                                          <p:stCondLst>
                                            <p:cond delay="4520"/>
                                          </p:stCondLst>
                                        </p:cTn>
                                        <p:tgtEl>
                                          <p:spTgt spid="25"/>
                                        </p:tgtEl>
                                      </p:cBhvr>
                                      <p:to x="100000" y="95000"/>
                                    </p:animScale>
                                    <p:animScale>
                                      <p:cBhvr>
                                        <p:cTn id="32" dur="415" decel="50000">
                                          <p:stCondLst>
                                            <p:cond delay="4585"/>
                                          </p:stCondLst>
                                        </p:cTn>
                                        <p:tgtEl>
                                          <p:spTgt spid="2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60842"/>
                                        </p:tgtEl>
                                        <p:attrNameLst>
                                          <p:attrName>style.visibility</p:attrName>
                                        </p:attrNameLst>
                                      </p:cBhvr>
                                      <p:to>
                                        <p:strVal val="visible"/>
                                      </p:to>
                                    </p:set>
                                    <p:anim calcmode="lin" valueType="num">
                                      <p:cBhvr additive="base">
                                        <p:cTn id="37" dur="500" fill="hold"/>
                                        <p:tgtEl>
                                          <p:spTgt spid="760842"/>
                                        </p:tgtEl>
                                        <p:attrNameLst>
                                          <p:attrName>ppt_x</p:attrName>
                                        </p:attrNameLst>
                                      </p:cBhvr>
                                      <p:tavLst>
                                        <p:tav tm="0">
                                          <p:val>
                                            <p:strVal val="0-#ppt_w/2"/>
                                          </p:val>
                                        </p:tav>
                                        <p:tav tm="100000">
                                          <p:val>
                                            <p:strVal val="#ppt_x"/>
                                          </p:val>
                                        </p:tav>
                                      </p:tavLst>
                                    </p:anim>
                                    <p:anim calcmode="lin" valueType="num">
                                      <p:cBhvr additive="base">
                                        <p:cTn id="38" dur="500" fill="hold"/>
                                        <p:tgtEl>
                                          <p:spTgt spid="76084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fill="hold" nodeType="clickEffect">
                                  <p:stCondLst>
                                    <p:cond delay="0"/>
                                  </p:stCondLst>
                                  <p:childTnLst>
                                    <p:set>
                                      <p:cBhvr>
                                        <p:cTn id="42" dur="1" fill="hold">
                                          <p:stCondLst>
                                            <p:cond delay="0"/>
                                          </p:stCondLst>
                                        </p:cTn>
                                        <p:tgtEl>
                                          <p:spTgt spid="760843"/>
                                        </p:tgtEl>
                                        <p:attrNameLst>
                                          <p:attrName>style.visibility</p:attrName>
                                        </p:attrNameLst>
                                      </p:cBhvr>
                                      <p:to>
                                        <p:strVal val="visible"/>
                                      </p:to>
                                    </p:set>
                                    <p:anim calcmode="lin" valueType="num">
                                      <p:cBhvr>
                                        <p:cTn id="43" dur="500" fill="hold"/>
                                        <p:tgtEl>
                                          <p:spTgt spid="760843"/>
                                        </p:tgtEl>
                                        <p:attrNameLst>
                                          <p:attrName>ppt_x</p:attrName>
                                        </p:attrNameLst>
                                      </p:cBhvr>
                                      <p:tavLst>
                                        <p:tav tm="0">
                                          <p:val>
                                            <p:strVal val="#ppt_x-#ppt_w/2"/>
                                          </p:val>
                                        </p:tav>
                                        <p:tav tm="100000">
                                          <p:val>
                                            <p:strVal val="#ppt_x"/>
                                          </p:val>
                                        </p:tav>
                                      </p:tavLst>
                                    </p:anim>
                                    <p:anim calcmode="lin" valueType="num">
                                      <p:cBhvr>
                                        <p:cTn id="44" dur="500" fill="hold"/>
                                        <p:tgtEl>
                                          <p:spTgt spid="760843"/>
                                        </p:tgtEl>
                                        <p:attrNameLst>
                                          <p:attrName>ppt_y</p:attrName>
                                        </p:attrNameLst>
                                      </p:cBhvr>
                                      <p:tavLst>
                                        <p:tav tm="0">
                                          <p:val>
                                            <p:strVal val="#ppt_y"/>
                                          </p:val>
                                        </p:tav>
                                        <p:tav tm="100000">
                                          <p:val>
                                            <p:strVal val="#ppt_y"/>
                                          </p:val>
                                        </p:tav>
                                      </p:tavLst>
                                    </p:anim>
                                    <p:anim calcmode="lin" valueType="num">
                                      <p:cBhvr>
                                        <p:cTn id="45" dur="500" fill="hold"/>
                                        <p:tgtEl>
                                          <p:spTgt spid="760843"/>
                                        </p:tgtEl>
                                        <p:attrNameLst>
                                          <p:attrName>ppt_w</p:attrName>
                                        </p:attrNameLst>
                                      </p:cBhvr>
                                      <p:tavLst>
                                        <p:tav tm="0">
                                          <p:val>
                                            <p:fltVal val="0.000000"/>
                                          </p:val>
                                        </p:tav>
                                        <p:tav tm="100000">
                                          <p:val>
                                            <p:strVal val="#ppt_w"/>
                                          </p:val>
                                        </p:tav>
                                      </p:tavLst>
                                    </p:anim>
                                    <p:anim calcmode="lin" valueType="num">
                                      <p:cBhvr>
                                        <p:cTn id="46" dur="500" fill="hold"/>
                                        <p:tgtEl>
                                          <p:spTgt spid="76084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60844"/>
                                        </p:tgtEl>
                                        <p:attrNameLst>
                                          <p:attrName>style.visibility</p:attrName>
                                        </p:attrNameLst>
                                      </p:cBhvr>
                                      <p:to>
                                        <p:strVal val="visible"/>
                                      </p:to>
                                    </p:set>
                                    <p:anim calcmode="lin" valueType="num">
                                      <p:cBhvr additive="base">
                                        <p:cTn id="51" dur="500" fill="hold"/>
                                        <p:tgtEl>
                                          <p:spTgt spid="760844"/>
                                        </p:tgtEl>
                                        <p:attrNameLst>
                                          <p:attrName>ppt_x</p:attrName>
                                        </p:attrNameLst>
                                      </p:cBhvr>
                                      <p:tavLst>
                                        <p:tav tm="0">
                                          <p:val>
                                            <p:strVal val="1+#ppt_w/2"/>
                                          </p:val>
                                        </p:tav>
                                        <p:tav tm="100000">
                                          <p:val>
                                            <p:strVal val="#ppt_x"/>
                                          </p:val>
                                        </p:tav>
                                      </p:tavLst>
                                    </p:anim>
                                    <p:anim calcmode="lin" valueType="num">
                                      <p:cBhvr additive="base">
                                        <p:cTn id="52" dur="500" fill="hold"/>
                                        <p:tgtEl>
                                          <p:spTgt spid="76084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760845"/>
                                        </p:tgtEl>
                                        <p:attrNameLst>
                                          <p:attrName>style.visibility</p:attrName>
                                        </p:attrNameLst>
                                      </p:cBhvr>
                                      <p:to>
                                        <p:strVal val="visible"/>
                                      </p:to>
                                    </p:set>
                                    <p:anim calcmode="lin" valueType="num">
                                      <p:cBhvr additive="base">
                                        <p:cTn id="57" dur="500" fill="hold"/>
                                        <p:tgtEl>
                                          <p:spTgt spid="760845"/>
                                        </p:tgtEl>
                                        <p:attrNameLst>
                                          <p:attrName>ppt_x</p:attrName>
                                        </p:attrNameLst>
                                      </p:cBhvr>
                                      <p:tavLst>
                                        <p:tav tm="0">
                                          <p:val>
                                            <p:strVal val="1+#ppt_w/2"/>
                                          </p:val>
                                        </p:tav>
                                        <p:tav tm="100000">
                                          <p:val>
                                            <p:strVal val="#ppt_x"/>
                                          </p:val>
                                        </p:tav>
                                      </p:tavLst>
                                    </p:anim>
                                    <p:anim calcmode="lin" valueType="num">
                                      <p:cBhvr additive="base">
                                        <p:cTn id="58" dur="500" fill="hold"/>
                                        <p:tgtEl>
                                          <p:spTgt spid="760845"/>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760846"/>
                                        </p:tgtEl>
                                        <p:attrNameLst>
                                          <p:attrName>style.visibility</p:attrName>
                                        </p:attrNameLst>
                                      </p:cBhvr>
                                      <p:to>
                                        <p:strVal val="visible"/>
                                      </p:to>
                                    </p:set>
                                    <p:anim calcmode="lin" valueType="num">
                                      <p:cBhvr additive="base">
                                        <p:cTn id="63" dur="500" fill="hold"/>
                                        <p:tgtEl>
                                          <p:spTgt spid="760846"/>
                                        </p:tgtEl>
                                        <p:attrNameLst>
                                          <p:attrName>ppt_x</p:attrName>
                                        </p:attrNameLst>
                                      </p:cBhvr>
                                      <p:tavLst>
                                        <p:tav tm="0">
                                          <p:val>
                                            <p:strVal val="1+#ppt_w/2"/>
                                          </p:val>
                                        </p:tav>
                                        <p:tav tm="100000">
                                          <p:val>
                                            <p:strVal val="#ppt_x"/>
                                          </p:val>
                                        </p:tav>
                                      </p:tavLst>
                                    </p:anim>
                                    <p:anim calcmode="lin" valueType="num">
                                      <p:cBhvr additive="base">
                                        <p:cTn id="64" dur="500" fill="hold"/>
                                        <p:tgtEl>
                                          <p:spTgt spid="760846"/>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760848"/>
                                        </p:tgtEl>
                                        <p:attrNameLst>
                                          <p:attrName>style.visibility</p:attrName>
                                        </p:attrNameLst>
                                      </p:cBhvr>
                                      <p:to>
                                        <p:strVal val="visible"/>
                                      </p:to>
                                    </p:set>
                                    <p:anim calcmode="lin" valueType="num">
                                      <p:cBhvr additive="base">
                                        <p:cTn id="69" dur="500" fill="hold"/>
                                        <p:tgtEl>
                                          <p:spTgt spid="760848"/>
                                        </p:tgtEl>
                                        <p:attrNameLst>
                                          <p:attrName>ppt_x</p:attrName>
                                        </p:attrNameLst>
                                      </p:cBhvr>
                                      <p:tavLst>
                                        <p:tav tm="0">
                                          <p:val>
                                            <p:strVal val="1+#ppt_w/2"/>
                                          </p:val>
                                        </p:tav>
                                        <p:tav tm="100000">
                                          <p:val>
                                            <p:strVal val="#ppt_x"/>
                                          </p:val>
                                        </p:tav>
                                      </p:tavLst>
                                    </p:anim>
                                    <p:anim calcmode="lin" valueType="num">
                                      <p:cBhvr additive="base">
                                        <p:cTn id="70" dur="500" fill="hold"/>
                                        <p:tgtEl>
                                          <p:spTgt spid="760848"/>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760847"/>
                                        </p:tgtEl>
                                        <p:attrNameLst>
                                          <p:attrName>style.visibility</p:attrName>
                                        </p:attrNameLst>
                                      </p:cBhvr>
                                      <p:to>
                                        <p:strVal val="visible"/>
                                      </p:to>
                                    </p:set>
                                    <p:anim calcmode="lin" valueType="num">
                                      <p:cBhvr additive="base">
                                        <p:cTn id="75" dur="500" fill="hold"/>
                                        <p:tgtEl>
                                          <p:spTgt spid="760847"/>
                                        </p:tgtEl>
                                        <p:attrNameLst>
                                          <p:attrName>ppt_x</p:attrName>
                                        </p:attrNameLst>
                                      </p:cBhvr>
                                      <p:tavLst>
                                        <p:tav tm="0">
                                          <p:val>
                                            <p:strVal val="1+#ppt_w/2"/>
                                          </p:val>
                                        </p:tav>
                                        <p:tav tm="100000">
                                          <p:val>
                                            <p:strVal val="#ppt_x"/>
                                          </p:val>
                                        </p:tav>
                                      </p:tavLst>
                                    </p:anim>
                                    <p:anim calcmode="lin" valueType="num">
                                      <p:cBhvr additive="base">
                                        <p:cTn id="76" dur="500" fill="hold"/>
                                        <p:tgtEl>
                                          <p:spTgt spid="760847"/>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760850"/>
                                        </p:tgtEl>
                                        <p:attrNameLst>
                                          <p:attrName>style.visibility</p:attrName>
                                        </p:attrNameLst>
                                      </p:cBhvr>
                                      <p:to>
                                        <p:strVal val="visible"/>
                                      </p:to>
                                    </p:set>
                                    <p:anim calcmode="lin" valueType="num">
                                      <p:cBhvr additive="base">
                                        <p:cTn id="81" dur="500" fill="hold"/>
                                        <p:tgtEl>
                                          <p:spTgt spid="760850"/>
                                        </p:tgtEl>
                                        <p:attrNameLst>
                                          <p:attrName>ppt_x</p:attrName>
                                        </p:attrNameLst>
                                      </p:cBhvr>
                                      <p:tavLst>
                                        <p:tav tm="0">
                                          <p:val>
                                            <p:strVal val="1+#ppt_w/2"/>
                                          </p:val>
                                        </p:tav>
                                        <p:tav tm="100000">
                                          <p:val>
                                            <p:strVal val="#ppt_x"/>
                                          </p:val>
                                        </p:tav>
                                      </p:tavLst>
                                    </p:anim>
                                    <p:anim calcmode="lin" valueType="num">
                                      <p:cBhvr additive="base">
                                        <p:cTn id="82" dur="500" fill="hold"/>
                                        <p:tgtEl>
                                          <p:spTgt spid="760850"/>
                                        </p:tgtEl>
                                        <p:attrNameLst>
                                          <p:attrName>ppt_y</p:attrName>
                                        </p:attrNameLst>
                                      </p:cBhvr>
                                      <p:tavLst>
                                        <p:tav tm="0">
                                          <p:val>
                                            <p:strVal val="#ppt_y"/>
                                          </p:val>
                                        </p:tav>
                                        <p:tav tm="100000">
                                          <p:val>
                                            <p:strVal val="#ppt_y"/>
                                          </p:val>
                                        </p:tav>
                                      </p:tavLst>
                                    </p:anim>
                                  </p:childTnLst>
                                </p:cTn>
                              </p:par>
                            </p:childTnLst>
                          </p:cTn>
                        </p:par>
                        <p:par>
                          <p:cTn id="83" fill="hold">
                            <p:stCondLst>
                              <p:cond delay="500"/>
                            </p:stCondLst>
                            <p:childTnLst>
                              <p:par>
                                <p:cTn id="84" presetID="17" presetClass="entr" presetSubtype="2" fill="hold" nodeType="afterEffect">
                                  <p:stCondLst>
                                    <p:cond delay="0"/>
                                  </p:stCondLst>
                                  <p:childTnLst>
                                    <p:set>
                                      <p:cBhvr>
                                        <p:cTn id="85" dur="1" fill="hold">
                                          <p:stCondLst>
                                            <p:cond delay="0"/>
                                          </p:stCondLst>
                                        </p:cTn>
                                        <p:tgtEl>
                                          <p:spTgt spid="760849"/>
                                        </p:tgtEl>
                                        <p:attrNameLst>
                                          <p:attrName>style.visibility</p:attrName>
                                        </p:attrNameLst>
                                      </p:cBhvr>
                                      <p:to>
                                        <p:strVal val="visible"/>
                                      </p:to>
                                    </p:set>
                                    <p:anim calcmode="lin" valueType="num">
                                      <p:cBhvr>
                                        <p:cTn id="86" dur="500" fill="hold"/>
                                        <p:tgtEl>
                                          <p:spTgt spid="760849"/>
                                        </p:tgtEl>
                                        <p:attrNameLst>
                                          <p:attrName>ppt_x</p:attrName>
                                        </p:attrNameLst>
                                      </p:cBhvr>
                                      <p:tavLst>
                                        <p:tav tm="0">
                                          <p:val>
                                            <p:strVal val="#ppt_x+#ppt_w/2"/>
                                          </p:val>
                                        </p:tav>
                                        <p:tav tm="100000">
                                          <p:val>
                                            <p:strVal val="#ppt_x"/>
                                          </p:val>
                                        </p:tav>
                                      </p:tavLst>
                                    </p:anim>
                                    <p:anim calcmode="lin" valueType="num">
                                      <p:cBhvr>
                                        <p:cTn id="87" dur="500" fill="hold"/>
                                        <p:tgtEl>
                                          <p:spTgt spid="760849"/>
                                        </p:tgtEl>
                                        <p:attrNameLst>
                                          <p:attrName>ppt_y</p:attrName>
                                        </p:attrNameLst>
                                      </p:cBhvr>
                                      <p:tavLst>
                                        <p:tav tm="0">
                                          <p:val>
                                            <p:strVal val="#ppt_y"/>
                                          </p:val>
                                        </p:tav>
                                        <p:tav tm="100000">
                                          <p:val>
                                            <p:strVal val="#ppt_y"/>
                                          </p:val>
                                        </p:tav>
                                      </p:tavLst>
                                    </p:anim>
                                    <p:anim calcmode="lin" valueType="num">
                                      <p:cBhvr>
                                        <p:cTn id="88" dur="500" fill="hold"/>
                                        <p:tgtEl>
                                          <p:spTgt spid="760849"/>
                                        </p:tgtEl>
                                        <p:attrNameLst>
                                          <p:attrName>ppt_w</p:attrName>
                                        </p:attrNameLst>
                                      </p:cBhvr>
                                      <p:tavLst>
                                        <p:tav tm="0">
                                          <p:val>
                                            <p:fltVal val="0.000000"/>
                                          </p:val>
                                        </p:tav>
                                        <p:tav tm="100000">
                                          <p:val>
                                            <p:strVal val="#ppt_w"/>
                                          </p:val>
                                        </p:tav>
                                      </p:tavLst>
                                    </p:anim>
                                    <p:anim calcmode="lin" valueType="num">
                                      <p:cBhvr>
                                        <p:cTn id="89" dur="500" fill="hold"/>
                                        <p:tgtEl>
                                          <p:spTgt spid="760849"/>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8" fill="hold" grpId="0" nodeType="clickEffect">
                                  <p:stCondLst>
                                    <p:cond delay="0"/>
                                  </p:stCondLst>
                                  <p:childTnLst>
                                    <p:set>
                                      <p:cBhvr>
                                        <p:cTn id="93" dur="1" fill="hold">
                                          <p:stCondLst>
                                            <p:cond delay="0"/>
                                          </p:stCondLst>
                                        </p:cTn>
                                        <p:tgtEl>
                                          <p:spTgt spid="760853"/>
                                        </p:tgtEl>
                                        <p:attrNameLst>
                                          <p:attrName>style.visibility</p:attrName>
                                        </p:attrNameLst>
                                      </p:cBhvr>
                                      <p:to>
                                        <p:strVal val="visible"/>
                                      </p:to>
                                    </p:set>
                                    <p:anim calcmode="lin" valueType="num">
                                      <p:cBhvr additive="base">
                                        <p:cTn id="94" dur="500" fill="hold"/>
                                        <p:tgtEl>
                                          <p:spTgt spid="760853"/>
                                        </p:tgtEl>
                                        <p:attrNameLst>
                                          <p:attrName>ppt_x</p:attrName>
                                        </p:attrNameLst>
                                      </p:cBhvr>
                                      <p:tavLst>
                                        <p:tav tm="0">
                                          <p:val>
                                            <p:strVal val="0-#ppt_w/2"/>
                                          </p:val>
                                        </p:tav>
                                        <p:tav tm="100000">
                                          <p:val>
                                            <p:strVal val="#ppt_x"/>
                                          </p:val>
                                        </p:tav>
                                      </p:tavLst>
                                    </p:anim>
                                    <p:anim calcmode="lin" valueType="num">
                                      <p:cBhvr additive="base">
                                        <p:cTn id="95" dur="500" fill="hold"/>
                                        <p:tgtEl>
                                          <p:spTgt spid="760853"/>
                                        </p:tgtEl>
                                        <p:attrNameLst>
                                          <p:attrName>ppt_y</p:attrName>
                                        </p:attrNameLst>
                                      </p:cBhvr>
                                      <p:tavLst>
                                        <p:tav tm="0">
                                          <p:val>
                                            <p:strVal val="#ppt_y"/>
                                          </p:val>
                                        </p:tav>
                                        <p:tav tm="100000">
                                          <p:val>
                                            <p:strVal val="#ppt_y"/>
                                          </p:val>
                                        </p:tav>
                                      </p:tavLst>
                                    </p:anim>
                                  </p:childTnLst>
                                </p:cTn>
                              </p:par>
                            </p:childTnLst>
                          </p:cTn>
                        </p:par>
                        <p:par>
                          <p:cTn id="96" fill="hold">
                            <p:stCondLst>
                              <p:cond delay="500"/>
                            </p:stCondLst>
                            <p:childTnLst>
                              <p:par>
                                <p:cTn id="97" presetID="17" presetClass="entr" presetSubtype="4" fill="hold" nodeType="afterEffect">
                                  <p:stCondLst>
                                    <p:cond delay="0"/>
                                  </p:stCondLst>
                                  <p:childTnLst>
                                    <p:set>
                                      <p:cBhvr>
                                        <p:cTn id="98" dur="1" fill="hold">
                                          <p:stCondLst>
                                            <p:cond delay="0"/>
                                          </p:stCondLst>
                                        </p:cTn>
                                        <p:tgtEl>
                                          <p:spTgt spid="760851"/>
                                        </p:tgtEl>
                                        <p:attrNameLst>
                                          <p:attrName>style.visibility</p:attrName>
                                        </p:attrNameLst>
                                      </p:cBhvr>
                                      <p:to>
                                        <p:strVal val="visible"/>
                                      </p:to>
                                    </p:set>
                                    <p:anim calcmode="lin" valueType="num">
                                      <p:cBhvr>
                                        <p:cTn id="99" dur="500" fill="hold"/>
                                        <p:tgtEl>
                                          <p:spTgt spid="760851"/>
                                        </p:tgtEl>
                                        <p:attrNameLst>
                                          <p:attrName>ppt_x</p:attrName>
                                        </p:attrNameLst>
                                      </p:cBhvr>
                                      <p:tavLst>
                                        <p:tav tm="0">
                                          <p:val>
                                            <p:strVal val="#ppt_x"/>
                                          </p:val>
                                        </p:tav>
                                        <p:tav tm="100000">
                                          <p:val>
                                            <p:strVal val="#ppt_x"/>
                                          </p:val>
                                        </p:tav>
                                      </p:tavLst>
                                    </p:anim>
                                    <p:anim calcmode="lin" valueType="num">
                                      <p:cBhvr>
                                        <p:cTn id="100" dur="500" fill="hold"/>
                                        <p:tgtEl>
                                          <p:spTgt spid="760851"/>
                                        </p:tgtEl>
                                        <p:attrNameLst>
                                          <p:attrName>ppt_y</p:attrName>
                                        </p:attrNameLst>
                                      </p:cBhvr>
                                      <p:tavLst>
                                        <p:tav tm="0">
                                          <p:val>
                                            <p:strVal val="#ppt_y+#ppt_h/2"/>
                                          </p:val>
                                        </p:tav>
                                        <p:tav tm="100000">
                                          <p:val>
                                            <p:strVal val="#ppt_y"/>
                                          </p:val>
                                        </p:tav>
                                      </p:tavLst>
                                    </p:anim>
                                    <p:anim calcmode="lin" valueType="num">
                                      <p:cBhvr>
                                        <p:cTn id="101" dur="500" fill="hold"/>
                                        <p:tgtEl>
                                          <p:spTgt spid="760851"/>
                                        </p:tgtEl>
                                        <p:attrNameLst>
                                          <p:attrName>ppt_w</p:attrName>
                                        </p:attrNameLst>
                                      </p:cBhvr>
                                      <p:tavLst>
                                        <p:tav tm="0">
                                          <p:val>
                                            <p:strVal val="#ppt_w"/>
                                          </p:val>
                                        </p:tav>
                                        <p:tav tm="100000">
                                          <p:val>
                                            <p:strVal val="#ppt_w"/>
                                          </p:val>
                                        </p:tav>
                                      </p:tavLst>
                                    </p:anim>
                                    <p:anim calcmode="lin" valueType="num">
                                      <p:cBhvr>
                                        <p:cTn id="102" dur="500" fill="hold"/>
                                        <p:tgtEl>
                                          <p:spTgt spid="760851"/>
                                        </p:tgtEl>
                                        <p:attrNameLst>
                                          <p:attrName>ppt_h</p:attrName>
                                        </p:attrNameLst>
                                      </p:cBhvr>
                                      <p:tavLst>
                                        <p:tav tm="0">
                                          <p:val>
                                            <p:fltVal val="0.00000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grpId="0" nodeType="clickEffect">
                                  <p:stCondLst>
                                    <p:cond delay="0"/>
                                  </p:stCondLst>
                                  <p:childTnLst>
                                    <p:set>
                                      <p:cBhvr>
                                        <p:cTn id="106" dur="1" fill="hold">
                                          <p:stCondLst>
                                            <p:cond delay="0"/>
                                          </p:stCondLst>
                                        </p:cTn>
                                        <p:tgtEl>
                                          <p:spTgt spid="760854"/>
                                        </p:tgtEl>
                                        <p:attrNameLst>
                                          <p:attrName>style.visibility</p:attrName>
                                        </p:attrNameLst>
                                      </p:cBhvr>
                                      <p:to>
                                        <p:strVal val="visible"/>
                                      </p:to>
                                    </p:set>
                                    <p:anim calcmode="lin" valueType="num">
                                      <p:cBhvr additive="base">
                                        <p:cTn id="107" dur="500" fill="hold"/>
                                        <p:tgtEl>
                                          <p:spTgt spid="760854"/>
                                        </p:tgtEl>
                                        <p:attrNameLst>
                                          <p:attrName>ppt_x</p:attrName>
                                        </p:attrNameLst>
                                      </p:cBhvr>
                                      <p:tavLst>
                                        <p:tav tm="0">
                                          <p:val>
                                            <p:strVal val="0-#ppt_w/2"/>
                                          </p:val>
                                        </p:tav>
                                        <p:tav tm="100000">
                                          <p:val>
                                            <p:strVal val="#ppt_x"/>
                                          </p:val>
                                        </p:tav>
                                      </p:tavLst>
                                    </p:anim>
                                    <p:anim calcmode="lin" valueType="num">
                                      <p:cBhvr additive="base">
                                        <p:cTn id="108" dur="500" fill="hold"/>
                                        <p:tgtEl>
                                          <p:spTgt spid="760854"/>
                                        </p:tgtEl>
                                        <p:attrNameLst>
                                          <p:attrName>ppt_y</p:attrName>
                                        </p:attrNameLst>
                                      </p:cBhvr>
                                      <p:tavLst>
                                        <p:tav tm="0">
                                          <p:val>
                                            <p:strVal val="#ppt_y"/>
                                          </p:val>
                                        </p:tav>
                                        <p:tav tm="100000">
                                          <p:val>
                                            <p:strVal val="#ppt_y"/>
                                          </p:val>
                                        </p:tav>
                                      </p:tavLst>
                                    </p:anim>
                                  </p:childTnLst>
                                </p:cTn>
                              </p:par>
                            </p:childTnLst>
                          </p:cTn>
                        </p:par>
                        <p:par>
                          <p:cTn id="109" fill="hold">
                            <p:stCondLst>
                              <p:cond delay="500"/>
                            </p:stCondLst>
                            <p:childTnLst>
                              <p:par>
                                <p:cTn id="110" presetID="17" presetClass="entr" presetSubtype="4" fill="hold" nodeType="afterEffect">
                                  <p:stCondLst>
                                    <p:cond delay="0"/>
                                  </p:stCondLst>
                                  <p:childTnLst>
                                    <p:set>
                                      <p:cBhvr>
                                        <p:cTn id="111" dur="1" fill="hold">
                                          <p:stCondLst>
                                            <p:cond delay="0"/>
                                          </p:stCondLst>
                                        </p:cTn>
                                        <p:tgtEl>
                                          <p:spTgt spid="760852"/>
                                        </p:tgtEl>
                                        <p:attrNameLst>
                                          <p:attrName>style.visibility</p:attrName>
                                        </p:attrNameLst>
                                      </p:cBhvr>
                                      <p:to>
                                        <p:strVal val="visible"/>
                                      </p:to>
                                    </p:set>
                                    <p:anim calcmode="lin" valueType="num">
                                      <p:cBhvr>
                                        <p:cTn id="112" dur="500" fill="hold"/>
                                        <p:tgtEl>
                                          <p:spTgt spid="760852"/>
                                        </p:tgtEl>
                                        <p:attrNameLst>
                                          <p:attrName>ppt_x</p:attrName>
                                        </p:attrNameLst>
                                      </p:cBhvr>
                                      <p:tavLst>
                                        <p:tav tm="0">
                                          <p:val>
                                            <p:strVal val="#ppt_x"/>
                                          </p:val>
                                        </p:tav>
                                        <p:tav tm="100000">
                                          <p:val>
                                            <p:strVal val="#ppt_x"/>
                                          </p:val>
                                        </p:tav>
                                      </p:tavLst>
                                    </p:anim>
                                    <p:anim calcmode="lin" valueType="num">
                                      <p:cBhvr>
                                        <p:cTn id="113" dur="500" fill="hold"/>
                                        <p:tgtEl>
                                          <p:spTgt spid="760852"/>
                                        </p:tgtEl>
                                        <p:attrNameLst>
                                          <p:attrName>ppt_y</p:attrName>
                                        </p:attrNameLst>
                                      </p:cBhvr>
                                      <p:tavLst>
                                        <p:tav tm="0">
                                          <p:val>
                                            <p:strVal val="#ppt_y+#ppt_h/2"/>
                                          </p:val>
                                        </p:tav>
                                        <p:tav tm="100000">
                                          <p:val>
                                            <p:strVal val="#ppt_y"/>
                                          </p:val>
                                        </p:tav>
                                      </p:tavLst>
                                    </p:anim>
                                    <p:anim calcmode="lin" valueType="num">
                                      <p:cBhvr>
                                        <p:cTn id="114" dur="500" fill="hold"/>
                                        <p:tgtEl>
                                          <p:spTgt spid="760852"/>
                                        </p:tgtEl>
                                        <p:attrNameLst>
                                          <p:attrName>ppt_w</p:attrName>
                                        </p:attrNameLst>
                                      </p:cBhvr>
                                      <p:tavLst>
                                        <p:tav tm="0">
                                          <p:val>
                                            <p:strVal val="#ppt_w"/>
                                          </p:val>
                                        </p:tav>
                                        <p:tav tm="100000">
                                          <p:val>
                                            <p:strVal val="#ppt_w"/>
                                          </p:val>
                                        </p:tav>
                                      </p:tavLst>
                                    </p:anim>
                                    <p:anim calcmode="lin" valueType="num">
                                      <p:cBhvr>
                                        <p:cTn id="115" dur="500" fill="hold"/>
                                        <p:tgtEl>
                                          <p:spTgt spid="76085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364" grpId="0"/>
      <p:bldP spid="760844" grpId="0"/>
      <p:bldP spid="760845" grpId="0"/>
      <p:bldP spid="760846" grpId="0"/>
      <p:bldP spid="760847" grpId="0"/>
      <p:bldP spid="760848" grpId="0"/>
      <p:bldP spid="760850" grpId="0"/>
      <p:bldP spid="760853" grpId="0"/>
      <p:bldP spid="76085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502" name="Rectangle 4"/>
          <p:cNvSpPr>
            <a:spLocks noChangeArrowheads="1"/>
          </p:cNvSpPr>
          <p:nvPr/>
        </p:nvSpPr>
        <p:spPr bwMode="auto">
          <a:xfrm>
            <a:off x="279400" y="1557338"/>
            <a:ext cx="8569325" cy="2519363"/>
          </a:xfrm>
          <a:prstGeom prst="roundRect">
            <a:avLst>
              <a:gd name="adj" fmla="val 7782"/>
            </a:avLst>
          </a:prstGeom>
          <a:solidFill>
            <a:srgbClr val="EAEAEA"/>
          </a:solidFill>
          <a:ln>
            <a:noFill/>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629920" algn="l"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设栈</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和队列</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Q</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的初始状态为空，元素</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e5</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e6</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依次通过</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，一个元素出栈后即进入</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Q</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6</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个元素出队的序列是</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e6</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e5</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，则栈</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的容量至少应该是（　）。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6503" name="Rectangle 5"/>
          <p:cNvSpPr>
            <a:spLocks noChangeArrowheads="1"/>
          </p:cNvSpPr>
          <p:nvPr/>
        </p:nvSpPr>
        <p:spPr bwMode="auto">
          <a:xfrm>
            <a:off x="395288" y="4437063"/>
            <a:ext cx="8337550" cy="585788"/>
          </a:xfrm>
          <a:prstGeom prst="rect">
            <a:avLst/>
          </a:prstGeom>
          <a:noFill/>
          <a:ln w="38100">
            <a:solidFill>
              <a:srgbClr val="6C4C8F"/>
            </a:solidFill>
            <a:miter lim="800000"/>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A</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2     </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B</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3         </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4    </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D</a:t>
            </a:r>
            <a:r>
              <a:rPr kumimoji="0" lang="zh-CN" altLang="en-US" sz="32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rPr>
              <a:t>6</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6504" name="Rectangle 6"/>
          <p:cNvSpPr>
            <a:spLocks noChangeArrowheads="1"/>
          </p:cNvSpPr>
          <p:nvPr/>
        </p:nvSpPr>
        <p:spPr bwMode="auto">
          <a:xfrm>
            <a:off x="827088" y="1285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6" name="Text Box 7"/>
          <p:cNvSpPr txBox="1">
            <a:spLocks noChangeArrowheads="1"/>
          </p:cNvSpPr>
          <p:nvPr/>
        </p:nvSpPr>
        <p:spPr bwMode="auto">
          <a:xfrm>
            <a:off x="4140200" y="3432175"/>
            <a:ext cx="576263" cy="523875"/>
          </a:xfrm>
          <a:prstGeom prst="rect">
            <a:avLst/>
          </a:prstGeom>
          <a:noFill/>
          <a:ln>
            <a:noFill/>
          </a:ln>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B</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transition>
    <p:sndAc>
      <p:stSnd>
        <p:snd r:embed="rId1" name="queu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0" fill="hold"/>
                                        <p:tgtEl>
                                          <p:spTgt spid="26"/>
                                        </p:tgtEl>
                                        <p:attrNameLst>
                                          <p:attrName>ppt_x</p:attrName>
                                        </p:attrNameLst>
                                      </p:cBhvr>
                                      <p:tavLst>
                                        <p:tav tm="0">
                                          <p:val>
                                            <p:strVal val="#ppt_x"/>
                                          </p:val>
                                        </p:tav>
                                        <p:tav tm="100000">
                                          <p:val>
                                            <p:strVal val="#ppt_x"/>
                                          </p:val>
                                        </p:tav>
                                      </p:tavLst>
                                    </p:anim>
                                    <p:anim calcmode="lin" valueType="num">
                                      <p:cBhvr additive="base">
                                        <p:cTn id="8" dur="50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8786" name="Object 2"/>
          <p:cNvGraphicFramePr>
            <a:graphicFrameLocks noGrp="1"/>
          </p:cNvGraphicFramePr>
          <p:nvPr>
            <p:ph idx="1" hasCustomPrompt="1"/>
          </p:nvPr>
        </p:nvGraphicFramePr>
        <p:xfrm>
          <a:off x="2667000" y="1906588"/>
          <a:ext cx="5943600" cy="534987"/>
        </p:xfrm>
        <a:graphic>
          <a:graphicData uri="http://schemas.openxmlformats.org/presentationml/2006/ole">
            <mc:AlternateContent xmlns:mc="http://schemas.openxmlformats.org/markup-compatibility/2006">
              <mc:Choice xmlns:v="urn:schemas-microsoft-com:vml" Requires="v">
                <p:oleObj spid="_x0000_s3080" name="" r:id="rId1" imgW="2540000" imgH="228600" progId="Equation.3">
                  <p:embed/>
                </p:oleObj>
              </mc:Choice>
              <mc:Fallback>
                <p:oleObj name="" r:id="rId1" imgW="2540000" imgH="228600" progId="Equation.3">
                  <p:embed/>
                  <p:pic>
                    <p:nvPicPr>
                      <p:cNvPr id="0" name="图片 3079"/>
                      <p:cNvPicPr/>
                      <p:nvPr/>
                    </p:nvPicPr>
                    <p:blipFill>
                      <a:blip r:embed="rId2"/>
                      <a:srcRect/>
                      <a:stretch>
                        <a:fillRect/>
                      </a:stretch>
                    </p:blipFill>
                    <p:spPr>
                      <a:xfrm>
                        <a:off x="2667000" y="1906588"/>
                        <a:ext cx="5943600" cy="534987"/>
                      </a:xfrm>
                      <a:prstGeom prst="rect">
                        <a:avLst/>
                      </a:prstGeom>
                      <a:solidFill>
                        <a:srgbClr val="D5D5D5">
                          <a:alpha val="100000"/>
                        </a:srgbClr>
                      </a:solidFill>
                      <a:ln w="38100">
                        <a:miter/>
                      </a:ln>
                    </p:spPr>
                  </p:pic>
                </p:oleObj>
              </mc:Fallback>
            </mc:AlternateContent>
          </a:graphicData>
        </a:graphic>
      </p:graphicFrame>
      <p:sp>
        <p:nvSpPr>
          <p:cNvPr id="107524" name="Text Box 4"/>
          <p:cNvSpPr txBox="1">
            <a:spLocks noChangeArrowheads="1"/>
          </p:cNvSpPr>
          <p:nvPr/>
        </p:nvSpPr>
        <p:spPr bwMode="auto">
          <a:xfrm>
            <a:off x="609600" y="1841500"/>
            <a:ext cx="1951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数据对象</a:t>
            </a: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7525" name="Text Box 5"/>
          <p:cNvSpPr txBox="1">
            <a:spLocks noChangeArrowheads="1"/>
          </p:cNvSpPr>
          <p:nvPr/>
        </p:nvSpPr>
        <p:spPr bwMode="auto">
          <a:xfrm>
            <a:off x="609600" y="2527300"/>
            <a:ext cx="1951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数据关系</a:t>
            </a: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118789" name="Object 6"/>
          <p:cNvGraphicFramePr/>
          <p:nvPr/>
        </p:nvGraphicFramePr>
        <p:xfrm>
          <a:off x="2667000" y="2576513"/>
          <a:ext cx="5943600" cy="1063625"/>
        </p:xfrm>
        <a:graphic>
          <a:graphicData uri="http://schemas.openxmlformats.org/presentationml/2006/ole">
            <mc:AlternateContent xmlns:mc="http://schemas.openxmlformats.org/markup-compatibility/2006">
              <mc:Choice xmlns:v="urn:schemas-microsoft-com:vml" Requires="v">
                <p:oleObj spid="_x0000_s3079" name="" r:id="rId3" imgW="2489200" imgH="457200" progId="Equation.3">
                  <p:embed/>
                </p:oleObj>
              </mc:Choice>
              <mc:Fallback>
                <p:oleObj name="" r:id="rId3" imgW="2489200" imgH="457200" progId="Equation.3">
                  <p:embed/>
                  <p:pic>
                    <p:nvPicPr>
                      <p:cNvPr id="0" name="图片 3078"/>
                      <p:cNvPicPr/>
                      <p:nvPr/>
                    </p:nvPicPr>
                    <p:blipFill>
                      <a:blip r:embed="rId4"/>
                      <a:stretch>
                        <a:fillRect/>
                      </a:stretch>
                    </p:blipFill>
                    <p:spPr>
                      <a:xfrm>
                        <a:off x="2667000" y="2576513"/>
                        <a:ext cx="5943600" cy="1063625"/>
                      </a:xfrm>
                      <a:prstGeom prst="rect">
                        <a:avLst/>
                      </a:prstGeom>
                      <a:solidFill>
                        <a:srgbClr val="D5D5D5"/>
                      </a:solidFill>
                      <a:ln w="38100">
                        <a:noFill/>
                        <a:miter/>
                      </a:ln>
                    </p:spPr>
                  </p:pic>
                </p:oleObj>
              </mc:Fallback>
            </mc:AlternateContent>
          </a:graphicData>
        </a:graphic>
      </p:graphicFrame>
      <p:sp>
        <p:nvSpPr>
          <p:cNvPr id="107527" name="Text Box 7"/>
          <p:cNvSpPr txBox="1">
            <a:spLocks noChangeArrowheads="1"/>
          </p:cNvSpPr>
          <p:nvPr/>
        </p:nvSpPr>
        <p:spPr bwMode="auto">
          <a:xfrm>
            <a:off x="609600" y="3213100"/>
            <a:ext cx="1951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基本操作</a:t>
            </a: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7528" name="Rectangle 8"/>
          <p:cNvSpPr>
            <a:spLocks noChangeArrowheads="1"/>
          </p:cNvSpPr>
          <p:nvPr/>
        </p:nvSpPr>
        <p:spPr bwMode="auto">
          <a:xfrm>
            <a:off x="684213" y="3948113"/>
            <a:ext cx="7926388" cy="2314575"/>
          </a:xfrm>
          <a:prstGeom prst="rect">
            <a:avLst/>
          </a:prstGeom>
          <a:solidFill>
            <a:schemeClr val="accent1">
              <a:lumMod val="60000"/>
              <a:lumOff val="4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InitQueue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(&amp;Q)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构造空队列</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DestroyQueue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(&amp;Q)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销毁队列</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ClearQueue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(&amp;S)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清空队列</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QueueEmpty</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判空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--TRUE,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7529" name="Text Box 9"/>
          <p:cNvSpPr txBox="1">
            <a:spLocks noChangeArrowheads="1"/>
          </p:cNvSpPr>
          <p:nvPr/>
        </p:nvSpPr>
        <p:spPr bwMode="auto">
          <a:xfrm>
            <a:off x="381000" y="1052513"/>
            <a:ext cx="25352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ADT Queue {</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092" name="Comment 12"/>
          <p:cNvSpPr>
            <a:spLocks noChangeArrowheads="1"/>
          </p:cNvSpPr>
          <p:nvPr/>
        </p:nvSpPr>
        <p:spPr bwMode="auto">
          <a:xfrm>
            <a:off x="827088" y="188913"/>
            <a:ext cx="49069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队列的抽象数据类型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7" name="Rectangle 3"/>
          <p:cNvSpPr>
            <a:spLocks noGrp="1" noChangeArrowheads="1"/>
          </p:cNvSpPr>
          <p:nvPr>
            <p:ph idx="1" hasCustomPrompt="1"/>
          </p:nvPr>
        </p:nvSpPr>
        <p:spPr>
          <a:xfrm>
            <a:off x="457200" y="1681163"/>
            <a:ext cx="8229600" cy="4556125"/>
          </a:xfrm>
          <a:prstGeom prst="roundRect">
            <a:avLst>
              <a:gd name="adj" fmla="val 6039"/>
            </a:avLst>
          </a:prstGeom>
          <a:solidFill>
            <a:schemeClr val="accent1">
              <a:lumMod val="60000"/>
              <a:lumOff val="40000"/>
            </a:schemeClr>
          </a:solidFill>
        </p:spPr>
        <p:txBody>
          <a:bodyPr vert="horz" wrap="square" lIns="91440" tIns="45720" rIns="91440" bIns="45720" numCol="1" anchor="t" anchorCtr="0" compatLnSpc="1"/>
          <a:lstStyle/>
          <a:p>
            <a:pPr marL="0" marR="0" lvl="0" indent="538480" algn="just"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(5)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QueueLength</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(Q)         //</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取队列长度</a:t>
            </a: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(6)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GetHead</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Q,&amp;e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取队头元素</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(7)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EnQueue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(&amp;</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t>
            </a:r>
            <a:r>
              <a:rPr kumimoji="0" lang="zh-CN" altLang="en-US" sz="2800" b="0" i="0" u="none" strike="noStrike" kern="0" cap="none" spc="0" normalizeH="0" baseline="0" noProof="0" dirty="0">
                <a:ln>
                  <a:noFill/>
                </a:ln>
                <a:solidFill>
                  <a:srgbClr val="FF0000"/>
                </a:solidFill>
                <a:effectLst/>
                <a:uLnTx/>
                <a:uFillTx/>
                <a:latin typeface="+mn-lt"/>
                <a:ea typeface="+mn-ea"/>
                <a:cs typeface="+mn-ea"/>
                <a:sym typeface="+mn-lt"/>
              </a:rPr>
              <a:t>入队列</a:t>
            </a:r>
            <a:endParaRPr kumimoji="0" lang="zh-CN" altLang="en-US"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just"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(8)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DeQueue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(&amp;</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Q,&amp;e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t>
            </a:r>
            <a:r>
              <a:rPr kumimoji="0" lang="zh-CN" altLang="en-US" sz="2800" b="0" i="0" u="none" strike="noStrike" kern="0" cap="none" spc="0" normalizeH="0" baseline="0" noProof="0" dirty="0">
                <a:ln>
                  <a:noFill/>
                </a:ln>
                <a:solidFill>
                  <a:srgbClr val="FF0000"/>
                </a:solidFill>
                <a:effectLst/>
                <a:uLnTx/>
                <a:uFillTx/>
                <a:latin typeface="+mn-lt"/>
                <a:ea typeface="+mn-ea"/>
                <a:cs typeface="+mn-ea"/>
                <a:sym typeface="+mn-lt"/>
              </a:rPr>
              <a:t>出队列</a:t>
            </a:r>
            <a:endParaRPr kumimoji="0" lang="zh-CN" altLang="en-US"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just"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(9)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QueueTraverse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Q,visit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遍历</a:t>
            </a: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}ADT Queue</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87108" name="Comment 4"/>
          <p:cNvSpPr>
            <a:spLocks noChangeArrowheads="1"/>
          </p:cNvSpPr>
          <p:nvPr/>
        </p:nvSpPr>
        <p:spPr bwMode="auto">
          <a:xfrm>
            <a:off x="755650" y="207963"/>
            <a:ext cx="49069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队列的抽象数据类型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3" name="组合 2"/>
          <p:cNvGrpSpPr/>
          <p:nvPr/>
        </p:nvGrpSpPr>
        <p:grpSpPr>
          <a:xfrm>
            <a:off x="457200" y="5445224"/>
            <a:ext cx="8229600" cy="495689"/>
            <a:chOff x="1619672" y="5445224"/>
            <a:chExt cx="7067128" cy="495689"/>
          </a:xfrm>
          <a:solidFill>
            <a:schemeClr val="bg1"/>
          </a:solidFill>
        </p:grpSpPr>
        <p:sp>
          <p:nvSpPr>
            <p:cNvPr id="2" name="矩形 1"/>
            <p:cNvSpPr/>
            <p:nvPr/>
          </p:nvSpPr>
          <p:spPr bwMode="auto">
            <a:xfrm>
              <a:off x="1619672" y="5445224"/>
              <a:ext cx="7067128" cy="45719"/>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 name="矩形 6"/>
            <p:cNvSpPr/>
            <p:nvPr/>
          </p:nvSpPr>
          <p:spPr bwMode="auto">
            <a:xfrm>
              <a:off x="1619672" y="5589240"/>
              <a:ext cx="7067128" cy="45719"/>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8" name="矩形 7"/>
            <p:cNvSpPr/>
            <p:nvPr/>
          </p:nvSpPr>
          <p:spPr bwMode="auto">
            <a:xfrm>
              <a:off x="1619672" y="5769260"/>
              <a:ext cx="7067128" cy="45719"/>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 name="矩形 8"/>
            <p:cNvSpPr/>
            <p:nvPr/>
          </p:nvSpPr>
          <p:spPr bwMode="auto">
            <a:xfrm>
              <a:off x="1619672" y="5895194"/>
              <a:ext cx="7067128" cy="45719"/>
            </a:xfrm>
            <a:prstGeom prst="rect">
              <a:avLst/>
            </a:prstGeom>
            <a:grp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bwMode="auto">
          <a:xfrm>
            <a:off x="-9525" y="1571625"/>
            <a:ext cx="9144000" cy="374332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5" name="Comment 3"/>
          <p:cNvSpPr>
            <a:spLocks noChangeArrowheads="1"/>
          </p:cNvSpPr>
          <p:nvPr/>
        </p:nvSpPr>
        <p:spPr bwMode="auto">
          <a:xfrm>
            <a:off x="827088" y="174625"/>
            <a:ext cx="7416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队列的顺序表示－－用一维数组</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base[M]</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20836" name="组合 1"/>
          <p:cNvGrpSpPr/>
          <p:nvPr/>
        </p:nvGrpSpPr>
        <p:grpSpPr>
          <a:xfrm>
            <a:off x="0" y="1571625"/>
            <a:ext cx="9144000" cy="4160838"/>
            <a:chOff x="0" y="1571625"/>
            <a:chExt cx="9144000" cy="4160838"/>
          </a:xfrm>
        </p:grpSpPr>
        <p:sp>
          <p:nvSpPr>
            <p:cNvPr id="4" name="Rectangle 2"/>
            <p:cNvSpPr>
              <a:spLocks noChangeArrowheads="1"/>
            </p:cNvSpPr>
            <p:nvPr/>
          </p:nvSpPr>
          <p:spPr bwMode="auto">
            <a:xfrm>
              <a:off x="219075" y="1571625"/>
              <a:ext cx="8915400" cy="3743325"/>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#define M  100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最大队列长度</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Typedef struct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QElemType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*base;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初始化的动态分配存储空间</a:t>
              </a:r>
              <a:endPar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front;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头指针</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rear;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尾指针</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 name="矩形 8"/>
            <p:cNvSpPr/>
            <p:nvPr/>
          </p:nvSpPr>
          <p:spPr bwMode="auto">
            <a:xfrm>
              <a:off x="0" y="5516563"/>
              <a:ext cx="9144000" cy="215900"/>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2882" name="Comment 2"/>
          <p:cNvSpPr>
            <a:spLocks noChangeArrowheads="1"/>
          </p:cNvSpPr>
          <p:nvPr/>
        </p:nvSpPr>
        <p:spPr bwMode="auto">
          <a:xfrm>
            <a:off x="839788" y="195263"/>
            <a:ext cx="8626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队列的顺序表示－－用一维数组</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base[M]</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21859" name="Group 3"/>
          <p:cNvGrpSpPr>
            <a:grpSpLocks noChangeAspect="1"/>
          </p:cNvGrpSpPr>
          <p:nvPr/>
        </p:nvGrpSpPr>
        <p:grpSpPr>
          <a:xfrm>
            <a:off x="119063" y="1455738"/>
            <a:ext cx="1879600" cy="3336925"/>
            <a:chOff x="144" y="602"/>
            <a:chExt cx="1183" cy="2102"/>
          </a:xfrm>
        </p:grpSpPr>
        <p:sp>
          <p:nvSpPr>
            <p:cNvPr id="110597" name="AutoShape 4"/>
            <p:cNvSpPr>
              <a:spLocks noChangeAspect="1" noChangeArrowheads="1" noTextEdit="1"/>
            </p:cNvSpPr>
            <p:nvPr/>
          </p:nvSpPr>
          <p:spPr bwMode="auto">
            <a:xfrm>
              <a:off x="144" y="602"/>
              <a:ext cx="1183" cy="21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598" name="Rectangle 5"/>
            <p:cNvSpPr>
              <a:spLocks noChangeArrowheads="1"/>
            </p:cNvSpPr>
            <p:nvPr/>
          </p:nvSpPr>
          <p:spPr bwMode="auto">
            <a:xfrm>
              <a:off x="828" y="627"/>
              <a:ext cx="483" cy="2001"/>
            </a:xfrm>
            <a:prstGeom prst="rect">
              <a:avLst/>
            </a:prstGeom>
            <a:solidFill>
              <a:schemeClr val="bg1"/>
            </a:solidFill>
            <a:ln w="1270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0599" name="Line 6"/>
            <p:cNvSpPr>
              <a:spLocks noChangeShapeType="1"/>
            </p:cNvSpPr>
            <p:nvPr/>
          </p:nvSpPr>
          <p:spPr bwMode="auto">
            <a:xfrm>
              <a:off x="828" y="1235"/>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0" name="Line 7"/>
            <p:cNvSpPr>
              <a:spLocks noChangeShapeType="1"/>
            </p:cNvSpPr>
            <p:nvPr/>
          </p:nvSpPr>
          <p:spPr bwMode="auto">
            <a:xfrm>
              <a:off x="828" y="1602"/>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1" name="Line 8"/>
            <p:cNvSpPr>
              <a:spLocks noChangeShapeType="1"/>
            </p:cNvSpPr>
            <p:nvPr/>
          </p:nvSpPr>
          <p:spPr bwMode="auto">
            <a:xfrm>
              <a:off x="828" y="1944"/>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2" name="Line 9"/>
            <p:cNvSpPr>
              <a:spLocks noChangeShapeType="1"/>
            </p:cNvSpPr>
            <p:nvPr/>
          </p:nvSpPr>
          <p:spPr bwMode="auto">
            <a:xfrm>
              <a:off x="828" y="2286"/>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3" name="Line 10"/>
            <p:cNvSpPr>
              <a:spLocks noChangeShapeType="1"/>
            </p:cNvSpPr>
            <p:nvPr/>
          </p:nvSpPr>
          <p:spPr bwMode="auto">
            <a:xfrm>
              <a:off x="277" y="2584"/>
              <a:ext cx="334" cy="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4" name="Freeform 11"/>
            <p:cNvSpPr>
              <a:spLocks noChangeArrowheads="1"/>
            </p:cNvSpPr>
            <p:nvPr/>
          </p:nvSpPr>
          <p:spPr bwMode="auto">
            <a:xfrm>
              <a:off x="591" y="2527"/>
              <a:ext cx="76" cy="107"/>
            </a:xfrm>
            <a:custGeom>
              <a:avLst/>
              <a:gdLst>
                <a:gd name="T0" fmla="*/ 76 w 76"/>
                <a:gd name="T1" fmla="*/ 57 h 107"/>
                <a:gd name="T2" fmla="*/ 0 w 76"/>
                <a:gd name="T3" fmla="*/ 107 h 107"/>
                <a:gd name="T4" fmla="*/ 8 w 76"/>
                <a:gd name="T5" fmla="*/ 76 h 107"/>
                <a:gd name="T6" fmla="*/ 8 w 76"/>
                <a:gd name="T7" fmla="*/ 38 h 107"/>
                <a:gd name="T8" fmla="*/ 0 w 76"/>
                <a:gd name="T9" fmla="*/ 0 h 107"/>
                <a:gd name="T10" fmla="*/ 76 w 76"/>
                <a:gd name="T11" fmla="*/ 57 h 107"/>
              </a:gdLst>
              <a:ahLst/>
              <a:cxnLst>
                <a:cxn ang="0">
                  <a:pos x="T0" y="T1"/>
                </a:cxn>
                <a:cxn ang="0">
                  <a:pos x="T2" y="T3"/>
                </a:cxn>
                <a:cxn ang="0">
                  <a:pos x="T4" y="T5"/>
                </a:cxn>
                <a:cxn ang="0">
                  <a:pos x="T6" y="T7"/>
                </a:cxn>
                <a:cxn ang="0">
                  <a:pos x="T8" y="T9"/>
                </a:cxn>
                <a:cxn ang="0">
                  <a:pos x="T10" y="T11"/>
                </a:cxn>
              </a:cxnLst>
              <a:rect l="0" t="0" r="r" b="b"/>
              <a:pathLst>
                <a:path w="76" h="107">
                  <a:moveTo>
                    <a:pt x="76" y="57"/>
                  </a:moveTo>
                  <a:lnTo>
                    <a:pt x="0" y="107"/>
                  </a:lnTo>
                  <a:lnTo>
                    <a:pt x="8" y="76"/>
                  </a:lnTo>
                  <a:lnTo>
                    <a:pt x="8" y="38"/>
                  </a:lnTo>
                  <a:lnTo>
                    <a:pt x="0" y="0"/>
                  </a:lnTo>
                  <a:lnTo>
                    <a:pt x="76" y="57"/>
                  </a:lnTo>
                  <a:close/>
                </a:path>
              </a:pathLst>
            </a:custGeom>
            <a:solidFill>
              <a:schemeClr val="bg1"/>
            </a:solidFill>
            <a:ln w="9525">
              <a:solidFill>
                <a:schemeClr val="bg1"/>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5" name="Rectangle 12"/>
            <p:cNvSpPr>
              <a:spLocks noChangeArrowheads="1"/>
            </p:cNvSpPr>
            <p:nvPr/>
          </p:nvSpPr>
          <p:spPr bwMode="auto">
            <a:xfrm>
              <a:off x="159" y="2404"/>
              <a:ext cx="4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7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06" name="Line 13"/>
            <p:cNvSpPr>
              <a:spLocks noChangeShapeType="1"/>
            </p:cNvSpPr>
            <p:nvPr/>
          </p:nvSpPr>
          <p:spPr bwMode="auto">
            <a:xfrm>
              <a:off x="277" y="2337"/>
              <a:ext cx="334" cy="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7" name="Freeform 14"/>
            <p:cNvSpPr>
              <a:spLocks noChangeArrowheads="1"/>
            </p:cNvSpPr>
            <p:nvPr/>
          </p:nvSpPr>
          <p:spPr bwMode="auto">
            <a:xfrm>
              <a:off x="591" y="2280"/>
              <a:ext cx="76" cy="114"/>
            </a:xfrm>
            <a:custGeom>
              <a:avLst/>
              <a:gdLst>
                <a:gd name="T0" fmla="*/ 76 w 76"/>
                <a:gd name="T1" fmla="*/ 57 h 114"/>
                <a:gd name="T2" fmla="*/ 0 w 76"/>
                <a:gd name="T3" fmla="*/ 114 h 114"/>
                <a:gd name="T4" fmla="*/ 8 w 76"/>
                <a:gd name="T5" fmla="*/ 76 h 114"/>
                <a:gd name="T6" fmla="*/ 8 w 76"/>
                <a:gd name="T7" fmla="*/ 38 h 114"/>
                <a:gd name="T8" fmla="*/ 0 w 76"/>
                <a:gd name="T9" fmla="*/ 0 h 114"/>
                <a:gd name="T10" fmla="*/ 76 w 76"/>
                <a:gd name="T11" fmla="*/ 57 h 114"/>
              </a:gdLst>
              <a:ahLst/>
              <a:cxnLst>
                <a:cxn ang="0">
                  <a:pos x="T0" y="T1"/>
                </a:cxn>
                <a:cxn ang="0">
                  <a:pos x="T2" y="T3"/>
                </a:cxn>
                <a:cxn ang="0">
                  <a:pos x="T4" y="T5"/>
                </a:cxn>
                <a:cxn ang="0">
                  <a:pos x="T6" y="T7"/>
                </a:cxn>
                <a:cxn ang="0">
                  <a:pos x="T8" y="T9"/>
                </a:cxn>
                <a:cxn ang="0">
                  <a:pos x="T10" y="T11"/>
                </a:cxn>
              </a:cxnLst>
              <a:rect l="0" t="0" r="r" b="b"/>
              <a:pathLst>
                <a:path w="76" h="114">
                  <a:moveTo>
                    <a:pt x="76" y="57"/>
                  </a:moveTo>
                  <a:lnTo>
                    <a:pt x="0" y="114"/>
                  </a:lnTo>
                  <a:lnTo>
                    <a:pt x="8" y="76"/>
                  </a:lnTo>
                  <a:lnTo>
                    <a:pt x="8" y="38"/>
                  </a:lnTo>
                  <a:lnTo>
                    <a:pt x="0" y="0"/>
                  </a:lnTo>
                  <a:lnTo>
                    <a:pt x="76" y="57"/>
                  </a:lnTo>
                  <a:close/>
                </a:path>
              </a:pathLst>
            </a:custGeom>
            <a:solidFill>
              <a:schemeClr val="bg1"/>
            </a:solidFill>
            <a:ln w="9525">
              <a:solidFill>
                <a:schemeClr val="bg1"/>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08" name="Rectangle 15"/>
            <p:cNvSpPr>
              <a:spLocks noChangeArrowheads="1"/>
            </p:cNvSpPr>
            <p:nvPr/>
          </p:nvSpPr>
          <p:spPr bwMode="auto">
            <a:xfrm>
              <a:off x="679" y="2362"/>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0</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09" name="Rectangle 16"/>
            <p:cNvSpPr>
              <a:spLocks noChangeArrowheads="1"/>
            </p:cNvSpPr>
            <p:nvPr/>
          </p:nvSpPr>
          <p:spPr bwMode="auto">
            <a:xfrm>
              <a:off x="679" y="2020"/>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1</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10" name="Rectangle 17"/>
            <p:cNvSpPr>
              <a:spLocks noChangeArrowheads="1"/>
            </p:cNvSpPr>
            <p:nvPr/>
          </p:nvSpPr>
          <p:spPr bwMode="auto">
            <a:xfrm>
              <a:off x="679" y="1703"/>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2</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11" name="Rectangle 18"/>
            <p:cNvSpPr>
              <a:spLocks noChangeArrowheads="1"/>
            </p:cNvSpPr>
            <p:nvPr/>
          </p:nvSpPr>
          <p:spPr bwMode="auto">
            <a:xfrm>
              <a:off x="679" y="1317"/>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3</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12" name="Rectangle 19"/>
            <p:cNvSpPr>
              <a:spLocks noChangeArrowheads="1"/>
            </p:cNvSpPr>
            <p:nvPr/>
          </p:nvSpPr>
          <p:spPr bwMode="auto">
            <a:xfrm>
              <a:off x="679" y="1019"/>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4</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0613" name="Line 20"/>
            <p:cNvSpPr>
              <a:spLocks noChangeShapeType="1"/>
            </p:cNvSpPr>
            <p:nvPr/>
          </p:nvSpPr>
          <p:spPr bwMode="auto">
            <a:xfrm>
              <a:off x="828" y="919"/>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4" name="Rectangle 21"/>
            <p:cNvSpPr>
              <a:spLocks noChangeArrowheads="1"/>
            </p:cNvSpPr>
            <p:nvPr/>
          </p:nvSpPr>
          <p:spPr bwMode="auto">
            <a:xfrm>
              <a:off x="679" y="703"/>
              <a:ext cx="8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chemeClr val="bg1"/>
                  </a:solidFill>
                  <a:effectLst/>
                  <a:uLnTx/>
                  <a:uFillTx/>
                  <a:latin typeface="+mn-lt"/>
                  <a:ea typeface="+mn-ea"/>
                  <a:cs typeface="+mn-ea"/>
                  <a:sym typeface="+mn-lt"/>
                </a:rPr>
                <a:t>5</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15" name="Rectangle 22"/>
            <p:cNvSpPr>
              <a:spLocks noChangeArrowheads="1"/>
            </p:cNvSpPr>
            <p:nvPr/>
          </p:nvSpPr>
          <p:spPr bwMode="auto">
            <a:xfrm>
              <a:off x="189" y="2172"/>
              <a:ext cx="38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7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3" name="Group 23"/>
          <p:cNvGrpSpPr>
            <a:grpSpLocks noChangeAspect="1"/>
          </p:cNvGrpSpPr>
          <p:nvPr/>
        </p:nvGrpSpPr>
        <p:grpSpPr>
          <a:xfrm>
            <a:off x="2341563" y="1493838"/>
            <a:ext cx="1905000" cy="3298825"/>
            <a:chOff x="1655" y="626"/>
            <a:chExt cx="1200" cy="2078"/>
          </a:xfrm>
        </p:grpSpPr>
        <p:sp>
          <p:nvSpPr>
            <p:cNvPr id="110617" name="AutoShape 24"/>
            <p:cNvSpPr>
              <a:spLocks noChangeAspect="1" noChangeArrowheads="1" noTextEdit="1"/>
            </p:cNvSpPr>
            <p:nvPr/>
          </p:nvSpPr>
          <p:spPr bwMode="auto">
            <a:xfrm>
              <a:off x="1655" y="626"/>
              <a:ext cx="1200" cy="20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8" name="Rectangle 25"/>
            <p:cNvSpPr>
              <a:spLocks noChangeArrowheads="1"/>
            </p:cNvSpPr>
            <p:nvPr/>
          </p:nvSpPr>
          <p:spPr bwMode="auto">
            <a:xfrm>
              <a:off x="2253" y="652"/>
              <a:ext cx="584" cy="2020"/>
            </a:xfrm>
            <a:prstGeom prst="rect">
              <a:avLst/>
            </a:prstGeom>
            <a:solidFill>
              <a:schemeClr val="bg1"/>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9" name="Line 26"/>
            <p:cNvSpPr>
              <a:spLocks noChangeShapeType="1"/>
            </p:cNvSpPr>
            <p:nvPr/>
          </p:nvSpPr>
          <p:spPr bwMode="auto">
            <a:xfrm flipV="1">
              <a:off x="2253" y="1265"/>
              <a:ext cx="584" cy="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0" name="Line 27"/>
            <p:cNvSpPr>
              <a:spLocks noChangeShapeType="1"/>
            </p:cNvSpPr>
            <p:nvPr/>
          </p:nvSpPr>
          <p:spPr bwMode="auto">
            <a:xfrm>
              <a:off x="2280" y="1636"/>
              <a:ext cx="55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1" name="Line 28"/>
            <p:cNvSpPr>
              <a:spLocks noChangeShapeType="1"/>
            </p:cNvSpPr>
            <p:nvPr/>
          </p:nvSpPr>
          <p:spPr bwMode="auto">
            <a:xfrm>
              <a:off x="2280" y="1981"/>
              <a:ext cx="55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2" name="Line 29"/>
            <p:cNvSpPr>
              <a:spLocks noChangeShapeType="1"/>
            </p:cNvSpPr>
            <p:nvPr/>
          </p:nvSpPr>
          <p:spPr bwMode="auto">
            <a:xfrm>
              <a:off x="2280" y="2327"/>
              <a:ext cx="55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3" name="Line 30"/>
            <p:cNvSpPr>
              <a:spLocks noChangeShapeType="1"/>
            </p:cNvSpPr>
            <p:nvPr/>
          </p:nvSpPr>
          <p:spPr bwMode="auto">
            <a:xfrm>
              <a:off x="1807" y="2627"/>
              <a:ext cx="381"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4" name="Freeform 31"/>
            <p:cNvSpPr>
              <a:spLocks noChangeArrowheads="1"/>
            </p:cNvSpPr>
            <p:nvPr/>
          </p:nvSpPr>
          <p:spPr bwMode="auto">
            <a:xfrm>
              <a:off x="2165" y="2570"/>
              <a:ext cx="88" cy="115"/>
            </a:xfrm>
            <a:custGeom>
              <a:avLst/>
              <a:gdLst>
                <a:gd name="T0" fmla="*/ 88 w 88"/>
                <a:gd name="T1" fmla="*/ 57 h 115"/>
                <a:gd name="T2" fmla="*/ 0 w 88"/>
                <a:gd name="T3" fmla="*/ 115 h 115"/>
                <a:gd name="T4" fmla="*/ 10 w 88"/>
                <a:gd name="T5" fmla="*/ 76 h 115"/>
                <a:gd name="T6" fmla="*/ 10 w 88"/>
                <a:gd name="T7" fmla="*/ 38 h 115"/>
                <a:gd name="T8" fmla="*/ 0 w 88"/>
                <a:gd name="T9" fmla="*/ 0 h 115"/>
                <a:gd name="T10" fmla="*/ 88 w 88"/>
                <a:gd name="T11" fmla="*/ 57 h 115"/>
              </a:gdLst>
              <a:ahLst/>
              <a:cxnLst>
                <a:cxn ang="0">
                  <a:pos x="T0" y="T1"/>
                </a:cxn>
                <a:cxn ang="0">
                  <a:pos x="T2" y="T3"/>
                </a:cxn>
                <a:cxn ang="0">
                  <a:pos x="T4" y="T5"/>
                </a:cxn>
                <a:cxn ang="0">
                  <a:pos x="T6" y="T7"/>
                </a:cxn>
                <a:cxn ang="0">
                  <a:pos x="T8" y="T9"/>
                </a:cxn>
                <a:cxn ang="0">
                  <a:pos x="T10" y="T11"/>
                </a:cxn>
              </a:cxnLst>
              <a:rect l="0" t="0" r="r" b="b"/>
              <a:pathLst>
                <a:path w="88" h="115">
                  <a:moveTo>
                    <a:pt x="88" y="57"/>
                  </a:moveTo>
                  <a:lnTo>
                    <a:pt x="0" y="115"/>
                  </a:lnTo>
                  <a:lnTo>
                    <a:pt x="10" y="76"/>
                  </a:lnTo>
                  <a:lnTo>
                    <a:pt x="10" y="38"/>
                  </a:lnTo>
                  <a:lnTo>
                    <a:pt x="0" y="0"/>
                  </a:lnTo>
                  <a:lnTo>
                    <a:pt x="88"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5" name="Rectangle 32"/>
            <p:cNvSpPr>
              <a:spLocks noChangeArrowheads="1"/>
            </p:cNvSpPr>
            <p:nvPr/>
          </p:nvSpPr>
          <p:spPr bwMode="auto">
            <a:xfrm>
              <a:off x="1680" y="2423"/>
              <a:ext cx="4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26" name="Line 33"/>
            <p:cNvSpPr>
              <a:spLocks noChangeShapeType="1"/>
            </p:cNvSpPr>
            <p:nvPr/>
          </p:nvSpPr>
          <p:spPr bwMode="auto">
            <a:xfrm>
              <a:off x="1807" y="1489"/>
              <a:ext cx="381"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7" name="Freeform 34"/>
            <p:cNvSpPr>
              <a:spLocks noChangeArrowheads="1"/>
            </p:cNvSpPr>
            <p:nvPr/>
          </p:nvSpPr>
          <p:spPr bwMode="auto">
            <a:xfrm>
              <a:off x="2165" y="1432"/>
              <a:ext cx="88" cy="115"/>
            </a:xfrm>
            <a:custGeom>
              <a:avLst/>
              <a:gdLst>
                <a:gd name="T0" fmla="*/ 88 w 88"/>
                <a:gd name="T1" fmla="*/ 57 h 115"/>
                <a:gd name="T2" fmla="*/ 0 w 88"/>
                <a:gd name="T3" fmla="*/ 115 h 115"/>
                <a:gd name="T4" fmla="*/ 10 w 88"/>
                <a:gd name="T5" fmla="*/ 76 h 115"/>
                <a:gd name="T6" fmla="*/ 10 w 88"/>
                <a:gd name="T7" fmla="*/ 38 h 115"/>
                <a:gd name="T8" fmla="*/ 0 w 88"/>
                <a:gd name="T9" fmla="*/ 0 h 115"/>
                <a:gd name="T10" fmla="*/ 88 w 88"/>
                <a:gd name="T11" fmla="*/ 57 h 115"/>
              </a:gdLst>
              <a:ahLst/>
              <a:cxnLst>
                <a:cxn ang="0">
                  <a:pos x="T0" y="T1"/>
                </a:cxn>
                <a:cxn ang="0">
                  <a:pos x="T2" y="T3"/>
                </a:cxn>
                <a:cxn ang="0">
                  <a:pos x="T4" y="T5"/>
                </a:cxn>
                <a:cxn ang="0">
                  <a:pos x="T6" y="T7"/>
                </a:cxn>
                <a:cxn ang="0">
                  <a:pos x="T8" y="T9"/>
                </a:cxn>
                <a:cxn ang="0">
                  <a:pos x="T10" y="T11"/>
                </a:cxn>
              </a:cxnLst>
              <a:rect l="0" t="0" r="r" b="b"/>
              <a:pathLst>
                <a:path w="88" h="115">
                  <a:moveTo>
                    <a:pt x="88" y="57"/>
                  </a:moveTo>
                  <a:lnTo>
                    <a:pt x="0" y="115"/>
                  </a:lnTo>
                  <a:lnTo>
                    <a:pt x="10" y="76"/>
                  </a:lnTo>
                  <a:lnTo>
                    <a:pt x="10" y="38"/>
                  </a:lnTo>
                  <a:lnTo>
                    <a:pt x="0" y="0"/>
                  </a:lnTo>
                  <a:lnTo>
                    <a:pt x="88" y="57"/>
                  </a:lnTo>
                  <a:close/>
                </a:path>
              </a:pathLst>
            </a:custGeom>
            <a:solidFill>
              <a:schemeClr val="bg1"/>
            </a:solidFill>
            <a:ln w="9525">
              <a:solidFill>
                <a:schemeClr val="bg1"/>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8" name="Line 35"/>
            <p:cNvSpPr>
              <a:spLocks noChangeShapeType="1"/>
            </p:cNvSpPr>
            <p:nvPr/>
          </p:nvSpPr>
          <p:spPr bwMode="auto">
            <a:xfrm>
              <a:off x="2253" y="946"/>
              <a:ext cx="58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9" name="Rectangle 36"/>
            <p:cNvSpPr>
              <a:spLocks noChangeArrowheads="1"/>
            </p:cNvSpPr>
            <p:nvPr/>
          </p:nvSpPr>
          <p:spPr bwMode="auto">
            <a:xfrm>
              <a:off x="1734" y="1303"/>
              <a:ext cx="4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30" name="Line 37"/>
            <p:cNvSpPr>
              <a:spLocks noChangeShapeType="1"/>
            </p:cNvSpPr>
            <p:nvPr/>
          </p:nvSpPr>
          <p:spPr bwMode="auto">
            <a:xfrm>
              <a:off x="2271" y="1636"/>
              <a:ext cx="55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1" name="Line 38"/>
            <p:cNvSpPr>
              <a:spLocks noChangeShapeType="1"/>
            </p:cNvSpPr>
            <p:nvPr/>
          </p:nvSpPr>
          <p:spPr bwMode="auto">
            <a:xfrm>
              <a:off x="2271" y="1981"/>
              <a:ext cx="55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2" name="Line 39"/>
            <p:cNvSpPr>
              <a:spLocks noChangeShapeType="1"/>
            </p:cNvSpPr>
            <p:nvPr/>
          </p:nvSpPr>
          <p:spPr bwMode="auto">
            <a:xfrm>
              <a:off x="2271" y="2327"/>
              <a:ext cx="55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3" name="Rectangle 40"/>
            <p:cNvSpPr>
              <a:spLocks noChangeArrowheads="1"/>
            </p:cNvSpPr>
            <p:nvPr/>
          </p:nvSpPr>
          <p:spPr bwMode="auto">
            <a:xfrm>
              <a:off x="2455" y="240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2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4" name="Rectangle 41"/>
            <p:cNvSpPr>
              <a:spLocks noChangeArrowheads="1"/>
            </p:cNvSpPr>
            <p:nvPr/>
          </p:nvSpPr>
          <p:spPr bwMode="auto">
            <a:xfrm>
              <a:off x="2519" y="2430"/>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rgbClr val="000000"/>
                  </a:solidFill>
                  <a:effectLst/>
                  <a:uLnTx/>
                  <a:uFillTx/>
                  <a:latin typeface="+mn-lt"/>
                  <a:ea typeface="+mn-ea"/>
                  <a:cs typeface="+mn-ea"/>
                  <a:sym typeface="+mn-lt"/>
                </a:rPr>
                <a:t>1</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5" name="Rectangle 42"/>
            <p:cNvSpPr>
              <a:spLocks noChangeArrowheads="1"/>
            </p:cNvSpPr>
            <p:nvPr/>
          </p:nvSpPr>
          <p:spPr bwMode="auto">
            <a:xfrm>
              <a:off x="2455" y="2090"/>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2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6" name="Rectangle 43"/>
            <p:cNvSpPr>
              <a:spLocks noChangeArrowheads="1"/>
            </p:cNvSpPr>
            <p:nvPr/>
          </p:nvSpPr>
          <p:spPr bwMode="auto">
            <a:xfrm>
              <a:off x="2519" y="2116"/>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rgbClr val="000000"/>
                  </a:solidFill>
                  <a:effectLst/>
                  <a:uLnTx/>
                  <a:uFillTx/>
                  <a:latin typeface="+mn-lt"/>
                  <a:ea typeface="+mn-ea"/>
                  <a:cs typeface="+mn-ea"/>
                  <a:sym typeface="+mn-lt"/>
                </a:rPr>
                <a:t>2</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7" name="Rectangle 44"/>
            <p:cNvSpPr>
              <a:spLocks noChangeArrowheads="1"/>
            </p:cNvSpPr>
            <p:nvPr/>
          </p:nvSpPr>
          <p:spPr bwMode="auto">
            <a:xfrm>
              <a:off x="2455" y="1713"/>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2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38" name="Rectangle 45"/>
            <p:cNvSpPr>
              <a:spLocks noChangeArrowheads="1"/>
            </p:cNvSpPr>
            <p:nvPr/>
          </p:nvSpPr>
          <p:spPr bwMode="auto">
            <a:xfrm>
              <a:off x="2519" y="1739"/>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rgbClr val="000000"/>
                  </a:solidFill>
                  <a:effectLst/>
                  <a:uLnTx/>
                  <a:uFillTx/>
                  <a:latin typeface="+mn-lt"/>
                  <a:ea typeface="+mn-ea"/>
                  <a:cs typeface="+mn-ea"/>
                  <a:sym typeface="+mn-lt"/>
                </a:rPr>
                <a:t>3</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46"/>
          <p:cNvGrpSpPr>
            <a:grpSpLocks noChangeAspect="1"/>
          </p:cNvGrpSpPr>
          <p:nvPr/>
        </p:nvGrpSpPr>
        <p:grpSpPr>
          <a:xfrm>
            <a:off x="4741863" y="1452563"/>
            <a:ext cx="1905000" cy="3340100"/>
            <a:chOff x="3168" y="581"/>
            <a:chExt cx="1200" cy="2104"/>
          </a:xfrm>
        </p:grpSpPr>
        <p:sp>
          <p:nvSpPr>
            <p:cNvPr id="110640" name="AutoShape 47"/>
            <p:cNvSpPr>
              <a:spLocks noChangeAspect="1" noChangeArrowheads="1" noTextEdit="1"/>
            </p:cNvSpPr>
            <p:nvPr/>
          </p:nvSpPr>
          <p:spPr bwMode="auto">
            <a:xfrm>
              <a:off x="3168" y="581"/>
              <a:ext cx="1200" cy="21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1" name="Rectangle 48"/>
            <p:cNvSpPr>
              <a:spLocks noChangeArrowheads="1"/>
            </p:cNvSpPr>
            <p:nvPr/>
          </p:nvSpPr>
          <p:spPr bwMode="auto">
            <a:xfrm>
              <a:off x="3763" y="607"/>
              <a:ext cx="587" cy="2052"/>
            </a:xfrm>
            <a:prstGeom prst="rect">
              <a:avLst/>
            </a:prstGeom>
            <a:solidFill>
              <a:schemeClr val="bg1"/>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2" name="Line 49"/>
            <p:cNvSpPr>
              <a:spLocks noChangeShapeType="1"/>
            </p:cNvSpPr>
            <p:nvPr/>
          </p:nvSpPr>
          <p:spPr bwMode="auto">
            <a:xfrm flipV="1">
              <a:off x="3763" y="1230"/>
              <a:ext cx="587" cy="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3" name="Line 50"/>
            <p:cNvSpPr>
              <a:spLocks noChangeShapeType="1"/>
            </p:cNvSpPr>
            <p:nvPr/>
          </p:nvSpPr>
          <p:spPr bwMode="auto">
            <a:xfrm>
              <a:off x="3795" y="1607"/>
              <a:ext cx="55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4" name="Line 51"/>
            <p:cNvSpPr>
              <a:spLocks noChangeShapeType="1"/>
            </p:cNvSpPr>
            <p:nvPr/>
          </p:nvSpPr>
          <p:spPr bwMode="auto">
            <a:xfrm>
              <a:off x="3795" y="1958"/>
              <a:ext cx="55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5" name="Line 52"/>
            <p:cNvSpPr>
              <a:spLocks noChangeShapeType="1"/>
            </p:cNvSpPr>
            <p:nvPr/>
          </p:nvSpPr>
          <p:spPr bwMode="auto">
            <a:xfrm>
              <a:off x="3795" y="2308"/>
              <a:ext cx="55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6" name="Line 53"/>
            <p:cNvSpPr>
              <a:spLocks noChangeShapeType="1"/>
            </p:cNvSpPr>
            <p:nvPr/>
          </p:nvSpPr>
          <p:spPr bwMode="auto">
            <a:xfrm>
              <a:off x="3319" y="1860"/>
              <a:ext cx="380"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7" name="Freeform 54"/>
            <p:cNvSpPr>
              <a:spLocks noChangeArrowheads="1"/>
            </p:cNvSpPr>
            <p:nvPr/>
          </p:nvSpPr>
          <p:spPr bwMode="auto">
            <a:xfrm>
              <a:off x="3676" y="1802"/>
              <a:ext cx="87" cy="117"/>
            </a:xfrm>
            <a:custGeom>
              <a:avLst/>
              <a:gdLst>
                <a:gd name="T0" fmla="*/ 87 w 87"/>
                <a:gd name="T1" fmla="*/ 58 h 117"/>
                <a:gd name="T2" fmla="*/ 0 w 87"/>
                <a:gd name="T3" fmla="*/ 117 h 117"/>
                <a:gd name="T4" fmla="*/ 10 w 87"/>
                <a:gd name="T5" fmla="*/ 78 h 117"/>
                <a:gd name="T6" fmla="*/ 10 w 87"/>
                <a:gd name="T7" fmla="*/ 39 h 117"/>
                <a:gd name="T8" fmla="*/ 0 w 87"/>
                <a:gd name="T9" fmla="*/ 0 h 117"/>
                <a:gd name="T10" fmla="*/ 87 w 87"/>
                <a:gd name="T11" fmla="*/ 58 h 117"/>
              </a:gdLst>
              <a:ahLst/>
              <a:cxnLst>
                <a:cxn ang="0">
                  <a:pos x="T0" y="T1"/>
                </a:cxn>
                <a:cxn ang="0">
                  <a:pos x="T2" y="T3"/>
                </a:cxn>
                <a:cxn ang="0">
                  <a:pos x="T4" y="T5"/>
                </a:cxn>
                <a:cxn ang="0">
                  <a:pos x="T6" y="T7"/>
                </a:cxn>
                <a:cxn ang="0">
                  <a:pos x="T8" y="T9"/>
                </a:cxn>
                <a:cxn ang="0">
                  <a:pos x="T10" y="T11"/>
                </a:cxn>
              </a:cxnLst>
              <a:rect l="0" t="0" r="r" b="b"/>
              <a:pathLst>
                <a:path w="87" h="117">
                  <a:moveTo>
                    <a:pt x="87" y="58"/>
                  </a:moveTo>
                  <a:lnTo>
                    <a:pt x="0" y="117"/>
                  </a:lnTo>
                  <a:lnTo>
                    <a:pt x="10" y="78"/>
                  </a:lnTo>
                  <a:lnTo>
                    <a:pt x="10" y="39"/>
                  </a:lnTo>
                  <a:lnTo>
                    <a:pt x="0" y="0"/>
                  </a:lnTo>
                  <a:lnTo>
                    <a:pt x="87" y="5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48" name="Rectangle 55"/>
            <p:cNvSpPr>
              <a:spLocks noChangeArrowheads="1"/>
            </p:cNvSpPr>
            <p:nvPr/>
          </p:nvSpPr>
          <p:spPr bwMode="auto">
            <a:xfrm>
              <a:off x="3186" y="1657"/>
              <a:ext cx="4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49" name="Line 56"/>
            <p:cNvSpPr>
              <a:spLocks noChangeShapeType="1"/>
            </p:cNvSpPr>
            <p:nvPr/>
          </p:nvSpPr>
          <p:spPr bwMode="auto">
            <a:xfrm>
              <a:off x="3324" y="1458"/>
              <a:ext cx="380"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0" name="Freeform 57"/>
            <p:cNvSpPr>
              <a:spLocks noChangeArrowheads="1"/>
            </p:cNvSpPr>
            <p:nvPr/>
          </p:nvSpPr>
          <p:spPr bwMode="auto">
            <a:xfrm>
              <a:off x="3681" y="1399"/>
              <a:ext cx="82" cy="117"/>
            </a:xfrm>
            <a:custGeom>
              <a:avLst/>
              <a:gdLst>
                <a:gd name="T0" fmla="*/ 82 w 82"/>
                <a:gd name="T1" fmla="*/ 59 h 117"/>
                <a:gd name="T2" fmla="*/ 0 w 82"/>
                <a:gd name="T3" fmla="*/ 117 h 117"/>
                <a:gd name="T4" fmla="*/ 9 w 82"/>
                <a:gd name="T5" fmla="*/ 78 h 117"/>
                <a:gd name="T6" fmla="*/ 9 w 82"/>
                <a:gd name="T7" fmla="*/ 39 h 117"/>
                <a:gd name="T8" fmla="*/ 0 w 82"/>
                <a:gd name="T9" fmla="*/ 0 h 117"/>
                <a:gd name="T10" fmla="*/ 82 w 82"/>
                <a:gd name="T11" fmla="*/ 59 h 117"/>
              </a:gdLst>
              <a:ahLst/>
              <a:cxnLst>
                <a:cxn ang="0">
                  <a:pos x="T0" y="T1"/>
                </a:cxn>
                <a:cxn ang="0">
                  <a:pos x="T2" y="T3"/>
                </a:cxn>
                <a:cxn ang="0">
                  <a:pos x="T4" y="T5"/>
                </a:cxn>
                <a:cxn ang="0">
                  <a:pos x="T6" y="T7"/>
                </a:cxn>
                <a:cxn ang="0">
                  <a:pos x="T8" y="T9"/>
                </a:cxn>
                <a:cxn ang="0">
                  <a:pos x="T10" y="T11"/>
                </a:cxn>
              </a:cxnLst>
              <a:rect l="0" t="0" r="r" b="b"/>
              <a:pathLst>
                <a:path w="82" h="117">
                  <a:moveTo>
                    <a:pt x="82" y="59"/>
                  </a:moveTo>
                  <a:lnTo>
                    <a:pt x="0" y="117"/>
                  </a:lnTo>
                  <a:lnTo>
                    <a:pt x="9" y="78"/>
                  </a:lnTo>
                  <a:lnTo>
                    <a:pt x="9" y="39"/>
                  </a:lnTo>
                  <a:lnTo>
                    <a:pt x="0" y="0"/>
                  </a:lnTo>
                  <a:lnTo>
                    <a:pt x="82" y="59"/>
                  </a:lnTo>
                  <a:close/>
                </a:path>
              </a:pathLst>
            </a:custGeom>
            <a:solidFill>
              <a:schemeClr val="bg1"/>
            </a:solidFill>
            <a:ln w="9525">
              <a:solidFill>
                <a:schemeClr val="bg1"/>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1" name="Line 58"/>
            <p:cNvSpPr>
              <a:spLocks noChangeShapeType="1"/>
            </p:cNvSpPr>
            <p:nvPr/>
          </p:nvSpPr>
          <p:spPr bwMode="auto">
            <a:xfrm>
              <a:off x="3763" y="906"/>
              <a:ext cx="58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2" name="Rectangle 59"/>
            <p:cNvSpPr>
              <a:spLocks noChangeArrowheads="1"/>
            </p:cNvSpPr>
            <p:nvPr/>
          </p:nvSpPr>
          <p:spPr bwMode="auto">
            <a:xfrm>
              <a:off x="3248" y="1274"/>
              <a:ext cx="4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53" name="Line 60"/>
            <p:cNvSpPr>
              <a:spLocks noChangeShapeType="1"/>
            </p:cNvSpPr>
            <p:nvPr/>
          </p:nvSpPr>
          <p:spPr bwMode="auto">
            <a:xfrm>
              <a:off x="3782" y="1607"/>
              <a:ext cx="55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4" name="Line 61"/>
            <p:cNvSpPr>
              <a:spLocks noChangeShapeType="1"/>
            </p:cNvSpPr>
            <p:nvPr/>
          </p:nvSpPr>
          <p:spPr bwMode="auto">
            <a:xfrm>
              <a:off x="3782" y="1958"/>
              <a:ext cx="55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5" name="Line 62"/>
            <p:cNvSpPr>
              <a:spLocks noChangeShapeType="1"/>
            </p:cNvSpPr>
            <p:nvPr/>
          </p:nvSpPr>
          <p:spPr bwMode="auto">
            <a:xfrm>
              <a:off x="3782" y="2308"/>
              <a:ext cx="55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6" name="Rectangle 63"/>
            <p:cNvSpPr>
              <a:spLocks noChangeArrowheads="1"/>
            </p:cNvSpPr>
            <p:nvPr/>
          </p:nvSpPr>
          <p:spPr bwMode="auto">
            <a:xfrm>
              <a:off x="3974" y="1685"/>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2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57" name="Rectangle 64"/>
            <p:cNvSpPr>
              <a:spLocks noChangeArrowheads="1"/>
            </p:cNvSpPr>
            <p:nvPr/>
          </p:nvSpPr>
          <p:spPr bwMode="auto">
            <a:xfrm>
              <a:off x="4038" y="1711"/>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rgbClr val="000000"/>
                  </a:solidFill>
                  <a:effectLst/>
                  <a:uLnTx/>
                  <a:uFillTx/>
                  <a:latin typeface="+mn-lt"/>
                  <a:ea typeface="+mn-ea"/>
                  <a:cs typeface="+mn-ea"/>
                  <a:sym typeface="+mn-lt"/>
                </a:rPr>
                <a:t>3</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65"/>
          <p:cNvGrpSpPr>
            <a:grpSpLocks noChangeAspect="1"/>
          </p:cNvGrpSpPr>
          <p:nvPr/>
        </p:nvGrpSpPr>
        <p:grpSpPr>
          <a:xfrm>
            <a:off x="7027863" y="1222375"/>
            <a:ext cx="1828800" cy="3570288"/>
            <a:chOff x="4608" y="410"/>
            <a:chExt cx="1152" cy="2249"/>
          </a:xfrm>
        </p:grpSpPr>
        <p:sp>
          <p:nvSpPr>
            <p:cNvPr id="110659" name="AutoShape 66"/>
            <p:cNvSpPr>
              <a:spLocks noChangeAspect="1" noChangeArrowheads="1" noTextEdit="1"/>
            </p:cNvSpPr>
            <p:nvPr/>
          </p:nvSpPr>
          <p:spPr bwMode="auto">
            <a:xfrm>
              <a:off x="4608" y="410"/>
              <a:ext cx="1152" cy="22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0" name="Rectangle 67"/>
            <p:cNvSpPr>
              <a:spLocks noChangeArrowheads="1"/>
            </p:cNvSpPr>
            <p:nvPr/>
          </p:nvSpPr>
          <p:spPr bwMode="auto">
            <a:xfrm>
              <a:off x="5184" y="775"/>
              <a:ext cx="558" cy="1860"/>
            </a:xfrm>
            <a:prstGeom prst="rect">
              <a:avLst/>
            </a:prstGeom>
            <a:solidFill>
              <a:schemeClr val="bg1"/>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1" name="Line 68"/>
            <p:cNvSpPr>
              <a:spLocks noChangeShapeType="1"/>
            </p:cNvSpPr>
            <p:nvPr/>
          </p:nvSpPr>
          <p:spPr bwMode="auto">
            <a:xfrm flipV="1">
              <a:off x="5184" y="1340"/>
              <a:ext cx="558" cy="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2" name="Line 69"/>
            <p:cNvSpPr>
              <a:spLocks noChangeShapeType="1"/>
            </p:cNvSpPr>
            <p:nvPr/>
          </p:nvSpPr>
          <p:spPr bwMode="auto">
            <a:xfrm>
              <a:off x="5210" y="1688"/>
              <a:ext cx="53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3" name="Line 70"/>
            <p:cNvSpPr>
              <a:spLocks noChangeShapeType="1"/>
            </p:cNvSpPr>
            <p:nvPr/>
          </p:nvSpPr>
          <p:spPr bwMode="auto">
            <a:xfrm>
              <a:off x="5210" y="2005"/>
              <a:ext cx="53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4" name="Line 71"/>
            <p:cNvSpPr>
              <a:spLocks noChangeShapeType="1"/>
            </p:cNvSpPr>
            <p:nvPr/>
          </p:nvSpPr>
          <p:spPr bwMode="auto">
            <a:xfrm>
              <a:off x="5210" y="2323"/>
              <a:ext cx="53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5" name="Line 72"/>
            <p:cNvSpPr>
              <a:spLocks noChangeShapeType="1"/>
            </p:cNvSpPr>
            <p:nvPr/>
          </p:nvSpPr>
          <p:spPr bwMode="auto">
            <a:xfrm>
              <a:off x="4753" y="1228"/>
              <a:ext cx="365"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6" name="Freeform 73"/>
            <p:cNvSpPr>
              <a:spLocks noChangeArrowheads="1"/>
            </p:cNvSpPr>
            <p:nvPr/>
          </p:nvSpPr>
          <p:spPr bwMode="auto">
            <a:xfrm>
              <a:off x="5096" y="1175"/>
              <a:ext cx="84" cy="106"/>
            </a:xfrm>
            <a:custGeom>
              <a:avLst/>
              <a:gdLst>
                <a:gd name="T0" fmla="*/ 84 w 84"/>
                <a:gd name="T1" fmla="*/ 53 h 106"/>
                <a:gd name="T2" fmla="*/ 0 w 84"/>
                <a:gd name="T3" fmla="*/ 106 h 106"/>
                <a:gd name="T4" fmla="*/ 9 w 84"/>
                <a:gd name="T5" fmla="*/ 71 h 106"/>
                <a:gd name="T6" fmla="*/ 9 w 84"/>
                <a:gd name="T7" fmla="*/ 36 h 106"/>
                <a:gd name="T8" fmla="*/ 0 w 84"/>
                <a:gd name="T9" fmla="*/ 0 h 106"/>
                <a:gd name="T10" fmla="*/ 84 w 84"/>
                <a:gd name="T11" fmla="*/ 53 h 106"/>
              </a:gdLst>
              <a:ahLst/>
              <a:cxnLst>
                <a:cxn ang="0">
                  <a:pos x="T0" y="T1"/>
                </a:cxn>
                <a:cxn ang="0">
                  <a:pos x="T2" y="T3"/>
                </a:cxn>
                <a:cxn ang="0">
                  <a:pos x="T4" y="T5"/>
                </a:cxn>
                <a:cxn ang="0">
                  <a:pos x="T6" y="T7"/>
                </a:cxn>
                <a:cxn ang="0">
                  <a:pos x="T8" y="T9"/>
                </a:cxn>
                <a:cxn ang="0">
                  <a:pos x="T10" y="T11"/>
                </a:cxn>
              </a:cxnLst>
              <a:rect l="0" t="0" r="r" b="b"/>
              <a:pathLst>
                <a:path w="84" h="106">
                  <a:moveTo>
                    <a:pt x="84" y="53"/>
                  </a:moveTo>
                  <a:lnTo>
                    <a:pt x="0" y="106"/>
                  </a:lnTo>
                  <a:lnTo>
                    <a:pt x="9" y="71"/>
                  </a:lnTo>
                  <a:lnTo>
                    <a:pt x="9" y="36"/>
                  </a:lnTo>
                  <a:lnTo>
                    <a:pt x="0" y="0"/>
                  </a:lnTo>
                  <a:lnTo>
                    <a:pt x="84"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7" name="Rectangle 74"/>
            <p:cNvSpPr>
              <a:spLocks noChangeArrowheads="1"/>
            </p:cNvSpPr>
            <p:nvPr/>
          </p:nvSpPr>
          <p:spPr bwMode="auto">
            <a:xfrm>
              <a:off x="4646" y="1055"/>
              <a:ext cx="41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68" name="Line 75"/>
            <p:cNvSpPr>
              <a:spLocks noChangeShapeType="1"/>
            </p:cNvSpPr>
            <p:nvPr/>
          </p:nvSpPr>
          <p:spPr bwMode="auto">
            <a:xfrm>
              <a:off x="4736" y="687"/>
              <a:ext cx="360"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69" name="Freeform 76"/>
            <p:cNvSpPr>
              <a:spLocks noChangeArrowheads="1"/>
            </p:cNvSpPr>
            <p:nvPr/>
          </p:nvSpPr>
          <p:spPr bwMode="auto">
            <a:xfrm>
              <a:off x="5078" y="634"/>
              <a:ext cx="80" cy="106"/>
            </a:xfrm>
            <a:custGeom>
              <a:avLst/>
              <a:gdLst>
                <a:gd name="T0" fmla="*/ 80 w 80"/>
                <a:gd name="T1" fmla="*/ 53 h 106"/>
                <a:gd name="T2" fmla="*/ 0 w 80"/>
                <a:gd name="T3" fmla="*/ 106 h 106"/>
                <a:gd name="T4" fmla="*/ 9 w 80"/>
                <a:gd name="T5" fmla="*/ 70 h 106"/>
                <a:gd name="T6" fmla="*/ 9 w 80"/>
                <a:gd name="T7" fmla="*/ 35 h 106"/>
                <a:gd name="T8" fmla="*/ 0 w 80"/>
                <a:gd name="T9" fmla="*/ 0 h 106"/>
                <a:gd name="T10" fmla="*/ 80 w 80"/>
                <a:gd name="T11" fmla="*/ 53 h 106"/>
              </a:gdLst>
              <a:ahLst/>
              <a:cxnLst>
                <a:cxn ang="0">
                  <a:pos x="T0" y="T1"/>
                </a:cxn>
                <a:cxn ang="0">
                  <a:pos x="T2" y="T3"/>
                </a:cxn>
                <a:cxn ang="0">
                  <a:pos x="T4" y="T5"/>
                </a:cxn>
                <a:cxn ang="0">
                  <a:pos x="T6" y="T7"/>
                </a:cxn>
                <a:cxn ang="0">
                  <a:pos x="T8" y="T9"/>
                </a:cxn>
                <a:cxn ang="0">
                  <a:pos x="T10" y="T11"/>
                </a:cxn>
              </a:cxnLst>
              <a:rect l="0" t="0" r="r" b="b"/>
              <a:pathLst>
                <a:path w="80" h="106">
                  <a:moveTo>
                    <a:pt x="80" y="53"/>
                  </a:moveTo>
                  <a:lnTo>
                    <a:pt x="0" y="106"/>
                  </a:lnTo>
                  <a:lnTo>
                    <a:pt x="9" y="70"/>
                  </a:lnTo>
                  <a:lnTo>
                    <a:pt x="9" y="35"/>
                  </a:lnTo>
                  <a:lnTo>
                    <a:pt x="0" y="0"/>
                  </a:lnTo>
                  <a:lnTo>
                    <a:pt x="80"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0" name="Line 77"/>
            <p:cNvSpPr>
              <a:spLocks noChangeShapeType="1"/>
            </p:cNvSpPr>
            <p:nvPr/>
          </p:nvSpPr>
          <p:spPr bwMode="auto">
            <a:xfrm flipV="1">
              <a:off x="5184" y="1046"/>
              <a:ext cx="558" cy="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1" name="Rectangle 78"/>
            <p:cNvSpPr>
              <a:spLocks noChangeArrowheads="1"/>
            </p:cNvSpPr>
            <p:nvPr/>
          </p:nvSpPr>
          <p:spPr bwMode="auto">
            <a:xfrm>
              <a:off x="4671" y="522"/>
              <a:ext cx="36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72" name="Line 79"/>
            <p:cNvSpPr>
              <a:spLocks noChangeShapeType="1"/>
            </p:cNvSpPr>
            <p:nvPr/>
          </p:nvSpPr>
          <p:spPr bwMode="auto">
            <a:xfrm>
              <a:off x="5202" y="1688"/>
              <a:ext cx="52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3" name="Line 80"/>
            <p:cNvSpPr>
              <a:spLocks noChangeShapeType="1"/>
            </p:cNvSpPr>
            <p:nvPr/>
          </p:nvSpPr>
          <p:spPr bwMode="auto">
            <a:xfrm>
              <a:off x="5202" y="2005"/>
              <a:ext cx="52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4" name="Line 81"/>
            <p:cNvSpPr>
              <a:spLocks noChangeShapeType="1"/>
            </p:cNvSpPr>
            <p:nvPr/>
          </p:nvSpPr>
          <p:spPr bwMode="auto">
            <a:xfrm>
              <a:off x="5202" y="2323"/>
              <a:ext cx="52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5" name="Rectangle 82"/>
            <p:cNvSpPr>
              <a:spLocks noChangeArrowheads="1"/>
            </p:cNvSpPr>
            <p:nvPr/>
          </p:nvSpPr>
          <p:spPr bwMode="auto">
            <a:xfrm>
              <a:off x="5404" y="1123"/>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6" name="Rectangle 83"/>
            <p:cNvSpPr>
              <a:spLocks noChangeArrowheads="1"/>
            </p:cNvSpPr>
            <p:nvPr/>
          </p:nvSpPr>
          <p:spPr bwMode="auto">
            <a:xfrm>
              <a:off x="5465" y="114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rgbClr val="000000"/>
                  </a:solidFill>
                  <a:effectLst/>
                  <a:uLnTx/>
                  <a:uFillTx/>
                  <a:latin typeface="+mn-lt"/>
                  <a:ea typeface="+mn-ea"/>
                  <a:cs typeface="+mn-ea"/>
                  <a:sym typeface="+mn-lt"/>
                </a:rPr>
                <a:t>5</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7" name="Rectangle 84"/>
            <p:cNvSpPr>
              <a:spLocks noChangeArrowheads="1"/>
            </p:cNvSpPr>
            <p:nvPr/>
          </p:nvSpPr>
          <p:spPr bwMode="auto">
            <a:xfrm>
              <a:off x="5404" y="846"/>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mn-lt"/>
                  <a:ea typeface="+mn-ea"/>
                  <a:cs typeface="+mn-ea"/>
                  <a:sym typeface="+mn-lt"/>
                </a:rPr>
                <a:t>J</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78" name="Rectangle 85"/>
            <p:cNvSpPr>
              <a:spLocks noChangeArrowheads="1"/>
            </p:cNvSpPr>
            <p:nvPr/>
          </p:nvSpPr>
          <p:spPr bwMode="auto">
            <a:xfrm>
              <a:off x="5465" y="86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rgbClr val="000000"/>
                  </a:solidFill>
                  <a:effectLst/>
                  <a:uLnTx/>
                  <a:uFillTx/>
                  <a:latin typeface="+mn-lt"/>
                  <a:ea typeface="+mn-ea"/>
                  <a:cs typeface="+mn-ea"/>
                  <a:sym typeface="+mn-lt"/>
                </a:rPr>
                <a:t>6</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10679" name="Text Box 86"/>
          <p:cNvSpPr txBox="1">
            <a:spLocks noChangeArrowheads="1"/>
          </p:cNvSpPr>
          <p:nvPr/>
        </p:nvSpPr>
        <p:spPr bwMode="auto">
          <a:xfrm>
            <a:off x="92075" y="5003800"/>
            <a:ext cx="2103438" cy="523875"/>
          </a:xfrm>
          <a:prstGeom prst="rect">
            <a:avLst/>
          </a:prstGeom>
          <a:solidFill>
            <a:srgbClr val="6C4C8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front=rear=0</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62967" name="Text Box 87"/>
          <p:cNvSpPr txBox="1">
            <a:spLocks noChangeArrowheads="1"/>
          </p:cNvSpPr>
          <p:nvPr/>
        </p:nvSpPr>
        <p:spPr bwMode="auto">
          <a:xfrm>
            <a:off x="2339975" y="4995863"/>
            <a:ext cx="6534150" cy="1557338"/>
          </a:xfrm>
          <a:prstGeom prst="rect">
            <a:avLst/>
          </a:prstGeom>
          <a:solidFill>
            <a:srgbClr val="6C4C8F"/>
          </a:solidFill>
          <a:ln>
            <a:noFill/>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空队标志：</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front= =rear</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入队：</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base[rear++]=x;</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0" dirty="0">
                <a:ln>
                  <a:noFill/>
                </a:ln>
                <a:solidFill>
                  <a:schemeClr val="bg1"/>
                </a:solidFill>
                <a:effectLst/>
                <a:uLnTx/>
                <a:uFillTx/>
                <a:latin typeface="+mn-lt"/>
                <a:ea typeface="+mn-ea"/>
                <a:cs typeface="+mn-ea"/>
                <a:sym typeface="+mn-lt"/>
              </a:rPr>
              <a:t>出队：</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x=base[front++];</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62967"/>
                                        </p:tgtEl>
                                        <p:attrNameLst>
                                          <p:attrName>style.visibility</p:attrName>
                                        </p:attrNameLst>
                                      </p:cBhvr>
                                      <p:to>
                                        <p:strVal val="visible"/>
                                      </p:to>
                                    </p:set>
                                    <p:animEffect transition="in" filter="box(in)">
                                      <p:cBhvr>
                                        <p:cTn id="22" dur="500"/>
                                        <p:tgtEl>
                                          <p:spTgt spid="762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96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3906" name="Group 2"/>
          <p:cNvGrpSpPr/>
          <p:nvPr/>
        </p:nvGrpSpPr>
        <p:grpSpPr>
          <a:xfrm>
            <a:off x="4089400" y="2033588"/>
            <a:ext cx="1263650" cy="2789237"/>
            <a:chOff x="4608" y="410"/>
            <a:chExt cx="1152" cy="2249"/>
          </a:xfrm>
        </p:grpSpPr>
        <p:sp>
          <p:nvSpPr>
            <p:cNvPr id="111620" name="AutoShape 3"/>
            <p:cNvSpPr>
              <a:spLocks noChangeAspect="1" noChangeArrowheads="1" noTextEdit="1"/>
            </p:cNvSpPr>
            <p:nvPr/>
          </p:nvSpPr>
          <p:spPr bwMode="auto">
            <a:xfrm>
              <a:off x="4608" y="410"/>
              <a:ext cx="1152" cy="22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1" name="Rectangle 4"/>
            <p:cNvSpPr>
              <a:spLocks noChangeArrowheads="1"/>
            </p:cNvSpPr>
            <p:nvPr/>
          </p:nvSpPr>
          <p:spPr bwMode="auto">
            <a:xfrm>
              <a:off x="5184" y="775"/>
              <a:ext cx="559" cy="1860"/>
            </a:xfrm>
            <a:prstGeom prst="rect">
              <a:avLst/>
            </a:prstGeom>
            <a:solidFill>
              <a:schemeClr val="bg1"/>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2" name="Line 5"/>
            <p:cNvSpPr>
              <a:spLocks noChangeShapeType="1"/>
            </p:cNvSpPr>
            <p:nvPr/>
          </p:nvSpPr>
          <p:spPr bwMode="auto">
            <a:xfrm flipV="1">
              <a:off x="5184" y="1341"/>
              <a:ext cx="559" cy="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3" name="Line 6"/>
            <p:cNvSpPr>
              <a:spLocks noChangeShapeType="1"/>
            </p:cNvSpPr>
            <p:nvPr/>
          </p:nvSpPr>
          <p:spPr bwMode="auto">
            <a:xfrm>
              <a:off x="5210" y="1687"/>
              <a:ext cx="533"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4" name="Line 7"/>
            <p:cNvSpPr>
              <a:spLocks noChangeShapeType="1"/>
            </p:cNvSpPr>
            <p:nvPr/>
          </p:nvSpPr>
          <p:spPr bwMode="auto">
            <a:xfrm>
              <a:off x="5210" y="2005"/>
              <a:ext cx="5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5" name="Line 8"/>
            <p:cNvSpPr>
              <a:spLocks noChangeShapeType="1"/>
            </p:cNvSpPr>
            <p:nvPr/>
          </p:nvSpPr>
          <p:spPr bwMode="auto">
            <a:xfrm>
              <a:off x="5210" y="2324"/>
              <a:ext cx="533"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6" name="Line 9"/>
            <p:cNvSpPr>
              <a:spLocks noChangeShapeType="1"/>
            </p:cNvSpPr>
            <p:nvPr/>
          </p:nvSpPr>
          <p:spPr bwMode="auto">
            <a:xfrm>
              <a:off x="4753" y="1245"/>
              <a:ext cx="365" cy="0"/>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7" name="Freeform 10"/>
            <p:cNvSpPr>
              <a:spLocks noChangeArrowheads="1"/>
            </p:cNvSpPr>
            <p:nvPr/>
          </p:nvSpPr>
          <p:spPr bwMode="auto">
            <a:xfrm>
              <a:off x="5096" y="1198"/>
              <a:ext cx="84" cy="105"/>
            </a:xfrm>
            <a:custGeom>
              <a:avLst/>
              <a:gdLst>
                <a:gd name="T0" fmla="*/ 84 w 84"/>
                <a:gd name="T1" fmla="*/ 53 h 106"/>
                <a:gd name="T2" fmla="*/ 0 w 84"/>
                <a:gd name="T3" fmla="*/ 106 h 106"/>
                <a:gd name="T4" fmla="*/ 9 w 84"/>
                <a:gd name="T5" fmla="*/ 71 h 106"/>
                <a:gd name="T6" fmla="*/ 9 w 84"/>
                <a:gd name="T7" fmla="*/ 36 h 106"/>
                <a:gd name="T8" fmla="*/ 0 w 84"/>
                <a:gd name="T9" fmla="*/ 0 h 106"/>
                <a:gd name="T10" fmla="*/ 84 w 84"/>
                <a:gd name="T11" fmla="*/ 53 h 106"/>
              </a:gdLst>
              <a:ahLst/>
              <a:cxnLst>
                <a:cxn ang="0">
                  <a:pos x="T0" y="T1"/>
                </a:cxn>
                <a:cxn ang="0">
                  <a:pos x="T2" y="T3"/>
                </a:cxn>
                <a:cxn ang="0">
                  <a:pos x="T4" y="T5"/>
                </a:cxn>
                <a:cxn ang="0">
                  <a:pos x="T6" y="T7"/>
                </a:cxn>
                <a:cxn ang="0">
                  <a:pos x="T8" y="T9"/>
                </a:cxn>
                <a:cxn ang="0">
                  <a:pos x="T10" y="T11"/>
                </a:cxn>
              </a:cxnLst>
              <a:rect l="0" t="0" r="r" b="b"/>
              <a:pathLst>
                <a:path w="84" h="106">
                  <a:moveTo>
                    <a:pt x="84" y="53"/>
                  </a:moveTo>
                  <a:lnTo>
                    <a:pt x="0" y="106"/>
                  </a:lnTo>
                  <a:lnTo>
                    <a:pt x="9" y="71"/>
                  </a:lnTo>
                  <a:lnTo>
                    <a:pt x="9" y="36"/>
                  </a:lnTo>
                  <a:lnTo>
                    <a:pt x="0" y="0"/>
                  </a:lnTo>
                  <a:lnTo>
                    <a:pt x="84"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28" name="Rectangle 11"/>
            <p:cNvSpPr>
              <a:spLocks noChangeArrowheads="1"/>
            </p:cNvSpPr>
            <p:nvPr/>
          </p:nvSpPr>
          <p:spPr bwMode="auto">
            <a:xfrm>
              <a:off x="4634" y="1030"/>
              <a:ext cx="5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4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28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1629" name="Line 12"/>
            <p:cNvSpPr>
              <a:spLocks noChangeShapeType="1"/>
            </p:cNvSpPr>
            <p:nvPr/>
          </p:nvSpPr>
          <p:spPr bwMode="auto">
            <a:xfrm>
              <a:off x="4815" y="722"/>
              <a:ext cx="360" cy="0"/>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0" name="Freeform 13"/>
            <p:cNvSpPr>
              <a:spLocks noChangeArrowheads="1"/>
            </p:cNvSpPr>
            <p:nvPr/>
          </p:nvSpPr>
          <p:spPr bwMode="auto">
            <a:xfrm>
              <a:off x="5158" y="663"/>
              <a:ext cx="80" cy="105"/>
            </a:xfrm>
            <a:custGeom>
              <a:avLst/>
              <a:gdLst>
                <a:gd name="T0" fmla="*/ 80 w 80"/>
                <a:gd name="T1" fmla="*/ 53 h 106"/>
                <a:gd name="T2" fmla="*/ 0 w 80"/>
                <a:gd name="T3" fmla="*/ 106 h 106"/>
                <a:gd name="T4" fmla="*/ 9 w 80"/>
                <a:gd name="T5" fmla="*/ 70 h 106"/>
                <a:gd name="T6" fmla="*/ 9 w 80"/>
                <a:gd name="T7" fmla="*/ 35 h 106"/>
                <a:gd name="T8" fmla="*/ 0 w 80"/>
                <a:gd name="T9" fmla="*/ 0 h 106"/>
                <a:gd name="T10" fmla="*/ 80 w 80"/>
                <a:gd name="T11" fmla="*/ 53 h 106"/>
              </a:gdLst>
              <a:ahLst/>
              <a:cxnLst>
                <a:cxn ang="0">
                  <a:pos x="T0" y="T1"/>
                </a:cxn>
                <a:cxn ang="0">
                  <a:pos x="T2" y="T3"/>
                </a:cxn>
                <a:cxn ang="0">
                  <a:pos x="T4" y="T5"/>
                </a:cxn>
                <a:cxn ang="0">
                  <a:pos x="T6" y="T7"/>
                </a:cxn>
                <a:cxn ang="0">
                  <a:pos x="T8" y="T9"/>
                </a:cxn>
                <a:cxn ang="0">
                  <a:pos x="T10" y="T11"/>
                </a:cxn>
              </a:cxnLst>
              <a:rect l="0" t="0" r="r" b="b"/>
              <a:pathLst>
                <a:path w="80" h="106">
                  <a:moveTo>
                    <a:pt x="80" y="53"/>
                  </a:moveTo>
                  <a:lnTo>
                    <a:pt x="0" y="106"/>
                  </a:lnTo>
                  <a:lnTo>
                    <a:pt x="9" y="70"/>
                  </a:lnTo>
                  <a:lnTo>
                    <a:pt x="9" y="35"/>
                  </a:lnTo>
                  <a:lnTo>
                    <a:pt x="0" y="0"/>
                  </a:lnTo>
                  <a:lnTo>
                    <a:pt x="80"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1" name="Line 14"/>
            <p:cNvSpPr>
              <a:spLocks noChangeShapeType="1"/>
            </p:cNvSpPr>
            <p:nvPr/>
          </p:nvSpPr>
          <p:spPr bwMode="auto">
            <a:xfrm flipV="1">
              <a:off x="5184" y="1046"/>
              <a:ext cx="559" cy="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2" name="Rectangle 15"/>
            <p:cNvSpPr>
              <a:spLocks noChangeArrowheads="1"/>
            </p:cNvSpPr>
            <p:nvPr/>
          </p:nvSpPr>
          <p:spPr bwMode="auto">
            <a:xfrm>
              <a:off x="4635" y="526"/>
              <a:ext cx="53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1633" name="Line 16"/>
            <p:cNvSpPr>
              <a:spLocks noChangeShapeType="1"/>
            </p:cNvSpPr>
            <p:nvPr/>
          </p:nvSpPr>
          <p:spPr bwMode="auto">
            <a:xfrm>
              <a:off x="5201" y="1687"/>
              <a:ext cx="528"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4" name="Line 17"/>
            <p:cNvSpPr>
              <a:spLocks noChangeShapeType="1"/>
            </p:cNvSpPr>
            <p:nvPr/>
          </p:nvSpPr>
          <p:spPr bwMode="auto">
            <a:xfrm>
              <a:off x="5201" y="2005"/>
              <a:ext cx="5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5" name="Line 18"/>
            <p:cNvSpPr>
              <a:spLocks noChangeShapeType="1"/>
            </p:cNvSpPr>
            <p:nvPr/>
          </p:nvSpPr>
          <p:spPr bwMode="auto">
            <a:xfrm>
              <a:off x="5201" y="2324"/>
              <a:ext cx="528"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36" name="Rectangle 19"/>
            <p:cNvSpPr>
              <a:spLocks noChangeArrowheads="1"/>
            </p:cNvSpPr>
            <p:nvPr/>
          </p:nvSpPr>
          <p:spPr bwMode="auto">
            <a:xfrm>
              <a:off x="5384" y="1085"/>
              <a:ext cx="23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J5</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37" name="Rectangle 20"/>
            <p:cNvSpPr>
              <a:spLocks noChangeArrowheads="1"/>
            </p:cNvSpPr>
            <p:nvPr/>
          </p:nvSpPr>
          <p:spPr bwMode="auto">
            <a:xfrm>
              <a:off x="5384" y="795"/>
              <a:ext cx="23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J6</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23907" name="Group 21"/>
          <p:cNvGrpSpPr/>
          <p:nvPr/>
        </p:nvGrpSpPr>
        <p:grpSpPr>
          <a:xfrm>
            <a:off x="2066925" y="1944557"/>
            <a:ext cx="1614488" cy="2871918"/>
            <a:chOff x="3175" y="1444"/>
            <a:chExt cx="1183" cy="2399"/>
          </a:xfrm>
        </p:grpSpPr>
        <p:sp>
          <p:nvSpPr>
            <p:cNvPr id="111639" name="AutoShape 22"/>
            <p:cNvSpPr>
              <a:spLocks noChangeAspect="1" noChangeArrowheads="1" noTextEdit="1"/>
            </p:cNvSpPr>
            <p:nvPr/>
          </p:nvSpPr>
          <p:spPr bwMode="auto">
            <a:xfrm>
              <a:off x="3175" y="1464"/>
              <a:ext cx="1183" cy="23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0" name="Rectangle 23"/>
            <p:cNvSpPr>
              <a:spLocks noChangeArrowheads="1"/>
            </p:cNvSpPr>
            <p:nvPr/>
          </p:nvSpPr>
          <p:spPr bwMode="auto">
            <a:xfrm>
              <a:off x="3859" y="1766"/>
              <a:ext cx="483" cy="2001"/>
            </a:xfrm>
            <a:prstGeom prst="rect">
              <a:avLst/>
            </a:prstGeom>
            <a:solidFill>
              <a:schemeClr val="bg1"/>
            </a:solidFill>
            <a:ln w="1270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1" name="Line 24"/>
            <p:cNvSpPr>
              <a:spLocks noChangeShapeType="1"/>
            </p:cNvSpPr>
            <p:nvPr/>
          </p:nvSpPr>
          <p:spPr bwMode="auto">
            <a:xfrm>
              <a:off x="3859" y="2374"/>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2" name="Line 25"/>
            <p:cNvSpPr>
              <a:spLocks noChangeShapeType="1"/>
            </p:cNvSpPr>
            <p:nvPr/>
          </p:nvSpPr>
          <p:spPr bwMode="auto">
            <a:xfrm>
              <a:off x="3859" y="2741"/>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3" name="Line 26"/>
            <p:cNvSpPr>
              <a:spLocks noChangeShapeType="1"/>
            </p:cNvSpPr>
            <p:nvPr/>
          </p:nvSpPr>
          <p:spPr bwMode="auto">
            <a:xfrm>
              <a:off x="3859" y="3083"/>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4" name="Line 27"/>
            <p:cNvSpPr>
              <a:spLocks noChangeShapeType="1"/>
            </p:cNvSpPr>
            <p:nvPr/>
          </p:nvSpPr>
          <p:spPr bwMode="auto">
            <a:xfrm>
              <a:off x="3859" y="3425"/>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5" name="Line 28"/>
            <p:cNvSpPr>
              <a:spLocks noChangeShapeType="1"/>
            </p:cNvSpPr>
            <p:nvPr/>
          </p:nvSpPr>
          <p:spPr bwMode="auto">
            <a:xfrm>
              <a:off x="3308" y="3724"/>
              <a:ext cx="334" cy="0"/>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6" name="Freeform 29"/>
            <p:cNvSpPr>
              <a:spLocks noChangeArrowheads="1"/>
            </p:cNvSpPr>
            <p:nvPr/>
          </p:nvSpPr>
          <p:spPr bwMode="auto">
            <a:xfrm>
              <a:off x="3622" y="3667"/>
              <a:ext cx="77" cy="106"/>
            </a:xfrm>
            <a:custGeom>
              <a:avLst/>
              <a:gdLst>
                <a:gd name="T0" fmla="*/ 76 w 76"/>
                <a:gd name="T1" fmla="*/ 57 h 107"/>
                <a:gd name="T2" fmla="*/ 0 w 76"/>
                <a:gd name="T3" fmla="*/ 107 h 107"/>
                <a:gd name="T4" fmla="*/ 8 w 76"/>
                <a:gd name="T5" fmla="*/ 76 h 107"/>
                <a:gd name="T6" fmla="*/ 8 w 76"/>
                <a:gd name="T7" fmla="*/ 38 h 107"/>
                <a:gd name="T8" fmla="*/ 0 w 76"/>
                <a:gd name="T9" fmla="*/ 0 h 107"/>
                <a:gd name="T10" fmla="*/ 76 w 76"/>
                <a:gd name="T11" fmla="*/ 57 h 107"/>
              </a:gdLst>
              <a:ahLst/>
              <a:cxnLst>
                <a:cxn ang="0">
                  <a:pos x="T0" y="T1"/>
                </a:cxn>
                <a:cxn ang="0">
                  <a:pos x="T2" y="T3"/>
                </a:cxn>
                <a:cxn ang="0">
                  <a:pos x="T4" y="T5"/>
                </a:cxn>
                <a:cxn ang="0">
                  <a:pos x="T6" y="T7"/>
                </a:cxn>
                <a:cxn ang="0">
                  <a:pos x="T8" y="T9"/>
                </a:cxn>
                <a:cxn ang="0">
                  <a:pos x="T10" y="T11"/>
                </a:cxn>
              </a:cxnLst>
              <a:rect l="0" t="0" r="r" b="b"/>
              <a:pathLst>
                <a:path w="76" h="107">
                  <a:moveTo>
                    <a:pt x="76" y="57"/>
                  </a:moveTo>
                  <a:lnTo>
                    <a:pt x="0" y="107"/>
                  </a:lnTo>
                  <a:lnTo>
                    <a:pt x="8" y="76"/>
                  </a:lnTo>
                  <a:lnTo>
                    <a:pt x="8" y="38"/>
                  </a:lnTo>
                  <a:lnTo>
                    <a:pt x="0" y="0"/>
                  </a:lnTo>
                  <a:lnTo>
                    <a:pt x="7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47" name="Rectangle 30"/>
            <p:cNvSpPr>
              <a:spLocks noChangeArrowheads="1"/>
            </p:cNvSpPr>
            <p:nvPr/>
          </p:nvSpPr>
          <p:spPr bwMode="auto">
            <a:xfrm>
              <a:off x="3185" y="3485"/>
              <a:ext cx="5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7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1648" name="Line 31"/>
            <p:cNvSpPr>
              <a:spLocks noChangeShapeType="1"/>
            </p:cNvSpPr>
            <p:nvPr/>
          </p:nvSpPr>
          <p:spPr bwMode="auto">
            <a:xfrm>
              <a:off x="3393" y="1721"/>
              <a:ext cx="466" cy="7"/>
            </a:xfrm>
            <a:prstGeom prst="line">
              <a:avLst/>
            </a:prstGeom>
            <a:noFill/>
            <a:ln w="38100">
              <a:solidFill>
                <a:schemeClr val="bg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49" name="Rectangle 32"/>
            <p:cNvSpPr>
              <a:spLocks noChangeArrowheads="1"/>
            </p:cNvSpPr>
            <p:nvPr/>
          </p:nvSpPr>
          <p:spPr bwMode="auto">
            <a:xfrm>
              <a:off x="3710" y="3501"/>
              <a:ext cx="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0</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0" name="Rectangle 33"/>
            <p:cNvSpPr>
              <a:spLocks noChangeArrowheads="1"/>
            </p:cNvSpPr>
            <p:nvPr/>
          </p:nvSpPr>
          <p:spPr bwMode="auto">
            <a:xfrm>
              <a:off x="3710" y="3159"/>
              <a:ext cx="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1</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1" name="Rectangle 34"/>
            <p:cNvSpPr>
              <a:spLocks noChangeArrowheads="1"/>
            </p:cNvSpPr>
            <p:nvPr/>
          </p:nvSpPr>
          <p:spPr bwMode="auto">
            <a:xfrm>
              <a:off x="3710" y="2840"/>
              <a:ext cx="9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2</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2" name="Rectangle 35"/>
            <p:cNvSpPr>
              <a:spLocks noChangeArrowheads="1"/>
            </p:cNvSpPr>
            <p:nvPr/>
          </p:nvSpPr>
          <p:spPr bwMode="auto">
            <a:xfrm>
              <a:off x="3710" y="2456"/>
              <a:ext cx="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3</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3" name="Rectangle 36"/>
            <p:cNvSpPr>
              <a:spLocks noChangeArrowheads="1"/>
            </p:cNvSpPr>
            <p:nvPr/>
          </p:nvSpPr>
          <p:spPr bwMode="auto">
            <a:xfrm>
              <a:off x="3710" y="2158"/>
              <a:ext cx="9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4</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4" name="Line 37"/>
            <p:cNvSpPr>
              <a:spLocks noChangeShapeType="1"/>
            </p:cNvSpPr>
            <p:nvPr/>
          </p:nvSpPr>
          <p:spPr bwMode="auto">
            <a:xfrm>
              <a:off x="3859" y="2058"/>
              <a:ext cx="48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55" name="Rectangle 38"/>
            <p:cNvSpPr>
              <a:spLocks noChangeArrowheads="1"/>
            </p:cNvSpPr>
            <p:nvPr/>
          </p:nvSpPr>
          <p:spPr bwMode="auto">
            <a:xfrm>
              <a:off x="3710" y="1842"/>
              <a:ext cx="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a:ln>
                    <a:noFill/>
                  </a:ln>
                  <a:solidFill>
                    <a:schemeClr val="bg1"/>
                  </a:solidFill>
                  <a:effectLst/>
                  <a:uLnTx/>
                  <a:uFillTx/>
                  <a:latin typeface="+mn-lt"/>
                  <a:ea typeface="+mn-ea"/>
                  <a:cs typeface="+mn-ea"/>
                  <a:sym typeface="+mn-lt"/>
                </a:rPr>
                <a:t>5</a:t>
              </a:r>
              <a:endParaRPr kumimoji="0" lang="en-US" altLang="zh-CN" sz="32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11656" name="Rectangle 39"/>
            <p:cNvSpPr>
              <a:spLocks noChangeArrowheads="1"/>
            </p:cNvSpPr>
            <p:nvPr/>
          </p:nvSpPr>
          <p:spPr bwMode="auto">
            <a:xfrm>
              <a:off x="3393" y="1444"/>
              <a:ext cx="63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20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1657" name="Rectangle 40"/>
            <p:cNvSpPr>
              <a:spLocks noChangeArrowheads="1"/>
            </p:cNvSpPr>
            <p:nvPr/>
          </p:nvSpPr>
          <p:spPr bwMode="auto">
            <a:xfrm>
              <a:off x="4014" y="2119"/>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J5</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58" name="Rectangle 41"/>
            <p:cNvSpPr>
              <a:spLocks noChangeArrowheads="1"/>
            </p:cNvSpPr>
            <p:nvPr/>
          </p:nvSpPr>
          <p:spPr bwMode="auto">
            <a:xfrm>
              <a:off x="4014" y="1819"/>
              <a:ext cx="1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J6</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59" name="Rectangle 42"/>
            <p:cNvSpPr>
              <a:spLocks noChangeArrowheads="1"/>
            </p:cNvSpPr>
            <p:nvPr/>
          </p:nvSpPr>
          <p:spPr bwMode="auto">
            <a:xfrm>
              <a:off x="4030" y="3405"/>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mn-lt"/>
                  <a:ea typeface="+mn-ea"/>
                  <a:cs typeface="+mn-ea"/>
                  <a:sym typeface="+mn-lt"/>
                </a:rPr>
                <a:t>J1</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60" name="Rectangle 43"/>
            <p:cNvSpPr>
              <a:spLocks noChangeArrowheads="1"/>
            </p:cNvSpPr>
            <p:nvPr/>
          </p:nvSpPr>
          <p:spPr bwMode="auto">
            <a:xfrm>
              <a:off x="4030" y="3130"/>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000000"/>
                  </a:solidFill>
                  <a:effectLst/>
                  <a:uLnTx/>
                  <a:uFillTx/>
                  <a:latin typeface="+mn-lt"/>
                  <a:ea typeface="+mn-ea"/>
                  <a:cs typeface="+mn-ea"/>
                  <a:sym typeface="+mn-lt"/>
                </a:rPr>
                <a:t>J2</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1661" name="Rectangle 44"/>
            <p:cNvSpPr>
              <a:spLocks noChangeArrowheads="1"/>
            </p:cNvSpPr>
            <p:nvPr/>
          </p:nvSpPr>
          <p:spPr bwMode="auto">
            <a:xfrm>
              <a:off x="4030" y="2772"/>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J3</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62" name="Rectangle 45"/>
            <p:cNvSpPr>
              <a:spLocks noChangeArrowheads="1"/>
            </p:cNvSpPr>
            <p:nvPr/>
          </p:nvSpPr>
          <p:spPr bwMode="auto">
            <a:xfrm>
              <a:off x="4030" y="2464"/>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J4</a:t>
              </a:r>
              <a:endParaRPr kumimoji="0" lang="en-US" altLang="zh-CN" sz="32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48" name="Comment 46"/>
          <p:cNvSpPr>
            <a:spLocks noChangeArrowheads="1"/>
          </p:cNvSpPr>
          <p:nvPr/>
        </p:nvSpPr>
        <p:spPr bwMode="auto">
          <a:xfrm>
            <a:off x="850900" y="208280"/>
            <a:ext cx="784415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存在的问题</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  →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解决方案</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1664" name="Text Box 47"/>
          <p:cNvSpPr txBox="1">
            <a:spLocks noChangeArrowheads="1"/>
          </p:cNvSpPr>
          <p:nvPr/>
        </p:nvSpPr>
        <p:spPr bwMode="auto">
          <a:xfrm>
            <a:off x="3522663" y="1287463"/>
            <a:ext cx="1947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设大小为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M</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1665" name="Text Box 48"/>
          <p:cNvSpPr txBox="1">
            <a:spLocks noChangeArrowheads="1"/>
          </p:cNvSpPr>
          <p:nvPr/>
        </p:nvSpPr>
        <p:spPr bwMode="auto">
          <a:xfrm>
            <a:off x="314325" y="5022850"/>
            <a:ext cx="2470150" cy="1390650"/>
          </a:xfrm>
          <a:prstGeom prst="rect">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front=0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rear=M</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时</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再入队—</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真溢出</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111666" name="Text Box 49"/>
          <p:cNvSpPr txBox="1">
            <a:spLocks noChangeArrowheads="1"/>
          </p:cNvSpPr>
          <p:nvPr/>
        </p:nvSpPr>
        <p:spPr bwMode="auto">
          <a:xfrm>
            <a:off x="2903538" y="5030788"/>
            <a:ext cx="2478088" cy="1346835"/>
          </a:xfrm>
          <a:prstGeom prst="rect">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front!=0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rear=M</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时</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再入队—</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假溢出</a:t>
            </a:r>
            <a:endPar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pic>
        <p:nvPicPr>
          <p:cNvPr id="52" name="Picture 59" descr="u=146904796,407546596&amp;fm=52&amp;gp=0"/>
          <p:cNvPicPr>
            <a:picLocks noChangeAspect="1"/>
          </p:cNvPicPr>
          <p:nvPr/>
        </p:nvPicPr>
        <p:blipFill>
          <a:blip r:embed="rId1"/>
          <a:stretch>
            <a:fillRect/>
          </a:stretch>
        </p:blipFill>
        <p:spPr>
          <a:xfrm>
            <a:off x="5619750" y="4217988"/>
            <a:ext cx="3524250" cy="2197100"/>
          </a:xfrm>
          <a:prstGeom prst="rect">
            <a:avLst/>
          </a:prstGeom>
          <a:noFill/>
          <a:ln w="9525">
            <a:noFill/>
          </a:ln>
        </p:spPr>
      </p:pic>
      <p:sp>
        <p:nvSpPr>
          <p:cNvPr id="53" name="AutoShape 60"/>
          <p:cNvSpPr>
            <a:spLocks noChangeArrowheads="1"/>
          </p:cNvSpPr>
          <p:nvPr/>
        </p:nvSpPr>
        <p:spPr bwMode="auto">
          <a:xfrm>
            <a:off x="7564438" y="3340100"/>
            <a:ext cx="196850" cy="796925"/>
          </a:xfrm>
          <a:prstGeom prst="downArrow">
            <a:avLst>
              <a:gd name="adj1" fmla="val 50000"/>
              <a:gd name="adj2" fmla="val 10079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54" name="Picture 61" descr="u=1184928351,156208397&amp;fm=52&amp;gp=0"/>
          <p:cNvPicPr>
            <a:picLocks noChangeAspect="1"/>
          </p:cNvPicPr>
          <p:nvPr/>
        </p:nvPicPr>
        <p:blipFill>
          <a:blip r:embed="rId2"/>
          <a:stretch>
            <a:fillRect/>
          </a:stretch>
        </p:blipFill>
        <p:spPr>
          <a:xfrm>
            <a:off x="5619750" y="1033463"/>
            <a:ext cx="3524250" cy="22590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954" name="Picture 2" descr="C:\Documents and Settings\Administrator\Application Data\Tencent\Users\597999009\QQ\WinTemp\RichOle\}O1]~J%G2TLDMXAZW_BV`BY.jpg"/>
          <p:cNvPicPr>
            <a:picLocks noChangeAspect="1"/>
          </p:cNvPicPr>
          <p:nvPr/>
        </p:nvPicPr>
        <p:blipFill>
          <a:blip r:embed="rId1"/>
          <a:stretch>
            <a:fillRect/>
          </a:stretch>
        </p:blipFill>
        <p:spPr>
          <a:xfrm>
            <a:off x="142875" y="1236663"/>
            <a:ext cx="8858250" cy="5072062"/>
          </a:xfrm>
          <a:prstGeom prst="rect">
            <a:avLst/>
          </a:prstGeom>
          <a:noFill/>
          <a:ln w="9525">
            <a:noFill/>
          </a:ln>
        </p:spPr>
      </p:pic>
      <p:sp>
        <p:nvSpPr>
          <p:cNvPr id="5" name="Comment 46"/>
          <p:cNvSpPr>
            <a:spLocks noChangeArrowheads="1"/>
          </p:cNvSpPr>
          <p:nvPr/>
        </p:nvSpPr>
        <p:spPr bwMode="auto">
          <a:xfrm>
            <a:off x="611505" y="260350"/>
            <a:ext cx="879411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此方案存在的问题</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 →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不能以头尾指针的值来判断</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满空</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25956" name="矩形 2"/>
          <p:cNvSpPr/>
          <p:nvPr/>
        </p:nvSpPr>
        <p:spPr>
          <a:xfrm>
            <a:off x="0" y="1236663"/>
            <a:ext cx="250825" cy="5072062"/>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25957" name="矩形 6"/>
          <p:cNvSpPr/>
          <p:nvPr/>
        </p:nvSpPr>
        <p:spPr>
          <a:xfrm>
            <a:off x="8893175" y="1236663"/>
            <a:ext cx="250825" cy="5072062"/>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5"/>
          <p:cNvGrpSpPr/>
          <p:nvPr/>
        </p:nvGrpSpPr>
        <p:grpSpPr>
          <a:xfrm>
            <a:off x="3552825" y="3303588"/>
            <a:ext cx="4351338" cy="2314575"/>
            <a:chOff x="2235" y="1738"/>
            <a:chExt cx="2741" cy="1458"/>
          </a:xfrm>
        </p:grpSpPr>
        <p:sp>
          <p:nvSpPr>
            <p:cNvPr id="114695" name="AutoShape 6"/>
            <p:cNvSpPr>
              <a:spLocks noChangeArrowheads="1"/>
            </p:cNvSpPr>
            <p:nvPr/>
          </p:nvSpPr>
          <p:spPr bwMode="auto">
            <a:xfrm>
              <a:off x="3542" y="1941"/>
              <a:ext cx="1434" cy="1255"/>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6582 w 21600"/>
                <a:gd name="T11" fmla="*/ 10800 h 21600"/>
                <a:gd name="T12" fmla="*/ 10800 w 21600"/>
                <a:gd name="T13" fmla="*/ 15018 h 21600"/>
                <a:gd name="T14" fmla="*/ 15018 w 21600"/>
                <a:gd name="T15" fmla="*/ 10800 h 21600"/>
                <a:gd name="T16" fmla="*/ 10800 w 21600"/>
                <a:gd name="T17" fmla="*/ 6582 h 21600"/>
                <a:gd name="T18" fmla="*/ 6582 w 21600"/>
                <a:gd name="T19" fmla="*/ 108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696" name="Line 7"/>
            <p:cNvSpPr>
              <a:spLocks noChangeShapeType="1"/>
            </p:cNvSpPr>
            <p:nvPr/>
          </p:nvSpPr>
          <p:spPr bwMode="auto">
            <a:xfrm>
              <a:off x="3531" y="2552"/>
              <a:ext cx="43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697" name="Line 8"/>
            <p:cNvSpPr>
              <a:spLocks noChangeShapeType="1"/>
            </p:cNvSpPr>
            <p:nvPr/>
          </p:nvSpPr>
          <p:spPr bwMode="auto">
            <a:xfrm>
              <a:off x="4528" y="2581"/>
              <a:ext cx="43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698" name="Line 9"/>
            <p:cNvSpPr>
              <a:spLocks noChangeShapeType="1"/>
            </p:cNvSpPr>
            <p:nvPr/>
          </p:nvSpPr>
          <p:spPr bwMode="auto">
            <a:xfrm>
              <a:off x="3898" y="2030"/>
              <a:ext cx="222"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699" name="Line 10"/>
            <p:cNvSpPr>
              <a:spLocks noChangeShapeType="1"/>
            </p:cNvSpPr>
            <p:nvPr/>
          </p:nvSpPr>
          <p:spPr bwMode="auto">
            <a:xfrm>
              <a:off x="4450" y="2770"/>
              <a:ext cx="222"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0" name="Line 11"/>
            <p:cNvSpPr>
              <a:spLocks noChangeShapeType="1"/>
            </p:cNvSpPr>
            <p:nvPr/>
          </p:nvSpPr>
          <p:spPr bwMode="auto">
            <a:xfrm flipH="1">
              <a:off x="4420" y="2041"/>
              <a:ext cx="233"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1" name="Line 12"/>
            <p:cNvSpPr>
              <a:spLocks noChangeShapeType="1"/>
            </p:cNvSpPr>
            <p:nvPr/>
          </p:nvSpPr>
          <p:spPr bwMode="auto">
            <a:xfrm flipH="1">
              <a:off x="3871" y="2782"/>
              <a:ext cx="233"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2" name="Text Box 13"/>
            <p:cNvSpPr txBox="1">
              <a:spLocks noChangeArrowheads="1"/>
            </p:cNvSpPr>
            <p:nvPr/>
          </p:nvSpPr>
          <p:spPr bwMode="auto">
            <a:xfrm>
              <a:off x="3658" y="2272"/>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J4</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3" name="Text Box 14"/>
            <p:cNvSpPr txBox="1">
              <a:spLocks noChangeArrowheads="1"/>
            </p:cNvSpPr>
            <p:nvPr/>
          </p:nvSpPr>
          <p:spPr bwMode="auto">
            <a:xfrm>
              <a:off x="4158" y="2027"/>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J5</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4" name="Text Box 15"/>
            <p:cNvSpPr txBox="1">
              <a:spLocks noChangeArrowheads="1"/>
            </p:cNvSpPr>
            <p:nvPr/>
          </p:nvSpPr>
          <p:spPr bwMode="auto">
            <a:xfrm>
              <a:off x="4547" y="2238"/>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J6</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5" name="Text Box 16"/>
            <p:cNvSpPr txBox="1">
              <a:spLocks noChangeArrowheads="1"/>
            </p:cNvSpPr>
            <p:nvPr/>
          </p:nvSpPr>
          <p:spPr bwMode="auto">
            <a:xfrm>
              <a:off x="4379" y="2389"/>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6" name="Text Box 17"/>
            <p:cNvSpPr txBox="1">
              <a:spLocks noChangeArrowheads="1"/>
            </p:cNvSpPr>
            <p:nvPr/>
          </p:nvSpPr>
          <p:spPr bwMode="auto">
            <a:xfrm>
              <a:off x="4376" y="256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7" name="Text Box 18"/>
            <p:cNvSpPr txBox="1">
              <a:spLocks noChangeArrowheads="1"/>
            </p:cNvSpPr>
            <p:nvPr/>
          </p:nvSpPr>
          <p:spPr bwMode="auto">
            <a:xfrm>
              <a:off x="4187" y="265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8" name="Text Box 19"/>
            <p:cNvSpPr txBox="1">
              <a:spLocks noChangeArrowheads="1"/>
            </p:cNvSpPr>
            <p:nvPr/>
          </p:nvSpPr>
          <p:spPr bwMode="auto">
            <a:xfrm>
              <a:off x="3986" y="255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09" name="Text Box 20"/>
            <p:cNvSpPr txBox="1">
              <a:spLocks noChangeArrowheads="1"/>
            </p:cNvSpPr>
            <p:nvPr/>
          </p:nvSpPr>
          <p:spPr bwMode="auto">
            <a:xfrm>
              <a:off x="3997" y="2385"/>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0" name="Text Box 21"/>
            <p:cNvSpPr txBox="1">
              <a:spLocks noChangeArrowheads="1"/>
            </p:cNvSpPr>
            <p:nvPr/>
          </p:nvSpPr>
          <p:spPr bwMode="auto">
            <a:xfrm>
              <a:off x="4186" y="229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1" name="Text Box 22"/>
            <p:cNvSpPr txBox="1">
              <a:spLocks noChangeArrowheads="1"/>
            </p:cNvSpPr>
            <p:nvPr/>
          </p:nvSpPr>
          <p:spPr bwMode="auto">
            <a:xfrm>
              <a:off x="2907" y="2504"/>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rear</a:t>
              </a:r>
              <a:endPar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4712" name="Line 23"/>
            <p:cNvSpPr>
              <a:spLocks noChangeShapeType="1"/>
            </p:cNvSpPr>
            <p:nvPr/>
          </p:nvSpPr>
          <p:spPr bwMode="auto">
            <a:xfrm flipV="1">
              <a:off x="3287" y="2358"/>
              <a:ext cx="244" cy="100"/>
            </a:xfrm>
            <a:prstGeom prst="line">
              <a:avLst/>
            </a:prstGeom>
            <a:noFill/>
            <a:ln w="381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3" name="Text Box 24"/>
            <p:cNvSpPr txBox="1">
              <a:spLocks noChangeArrowheads="1"/>
            </p:cNvSpPr>
            <p:nvPr/>
          </p:nvSpPr>
          <p:spPr bwMode="auto">
            <a:xfrm>
              <a:off x="2854" y="2327"/>
              <a:ext cx="4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front</a:t>
              </a:r>
              <a:endPar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4714" name="Text Box 25"/>
            <p:cNvSpPr txBox="1">
              <a:spLocks noChangeArrowheads="1"/>
            </p:cNvSpPr>
            <p:nvPr/>
          </p:nvSpPr>
          <p:spPr bwMode="auto">
            <a:xfrm>
              <a:off x="3687" y="2645"/>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J9</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5" name="Text Box 26"/>
            <p:cNvSpPr txBox="1">
              <a:spLocks noChangeArrowheads="1"/>
            </p:cNvSpPr>
            <p:nvPr/>
          </p:nvSpPr>
          <p:spPr bwMode="auto">
            <a:xfrm>
              <a:off x="4121" y="2857"/>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J8</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6" name="Text Box 27"/>
            <p:cNvSpPr txBox="1">
              <a:spLocks noChangeArrowheads="1"/>
            </p:cNvSpPr>
            <p:nvPr/>
          </p:nvSpPr>
          <p:spPr bwMode="auto">
            <a:xfrm>
              <a:off x="4554" y="2634"/>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J7</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17" name="Line 28"/>
            <p:cNvSpPr>
              <a:spLocks noChangeShapeType="1"/>
            </p:cNvSpPr>
            <p:nvPr/>
          </p:nvSpPr>
          <p:spPr bwMode="auto">
            <a:xfrm flipV="1">
              <a:off x="3312" y="2488"/>
              <a:ext cx="213" cy="139"/>
            </a:xfrm>
            <a:prstGeom prst="line">
              <a:avLst/>
            </a:prstGeom>
            <a:noFill/>
            <a:ln w="381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0" name="Text Box 31"/>
            <p:cNvSpPr txBox="1">
              <a:spLocks noChangeArrowheads="1"/>
            </p:cNvSpPr>
            <p:nvPr/>
          </p:nvSpPr>
          <p:spPr bwMode="auto">
            <a:xfrm rot="464906">
              <a:off x="2235" y="1738"/>
              <a:ext cx="10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J7,J8,J9</a:t>
              </a:r>
              <a:r>
                <a:rPr kumimoji="0" lang="zh-CN" altLang="zh-CN" sz="2000" b="1" i="0" u="none" strike="noStrike" kern="1200" cap="none" spc="0" normalizeH="0" baseline="0" noProof="0" dirty="0">
                  <a:ln>
                    <a:noFill/>
                  </a:ln>
                  <a:solidFill>
                    <a:schemeClr val="tx1"/>
                  </a:solidFill>
                  <a:effectLst/>
                  <a:uLnTx/>
                  <a:uFillTx/>
                  <a:latin typeface="+mn-lt"/>
                  <a:ea typeface="+mn-ea"/>
                  <a:cs typeface="+mn-ea"/>
                  <a:sym typeface="+mn-lt"/>
                </a:rPr>
                <a:t>入队</a:t>
              </a:r>
              <a:endParaRPr kumimoji="0" lang="zh-CN" altLang="en-US" sz="20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765984" name="AutoShape 32"/>
          <p:cNvSpPr>
            <a:spLocks noChangeArrowheads="1"/>
          </p:cNvSpPr>
          <p:nvPr/>
        </p:nvSpPr>
        <p:spPr bwMode="auto">
          <a:xfrm>
            <a:off x="771525" y="1039813"/>
            <a:ext cx="3059113" cy="919163"/>
          </a:xfrm>
          <a:prstGeom prst="wedgeRoundRectCallout">
            <a:avLst>
              <a:gd name="adj1" fmla="val 96901"/>
              <a:gd name="adj2" fmla="val 105124"/>
              <a:gd name="adj3" fmla="val 16667"/>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00FF"/>
                </a:solidFill>
                <a:effectLst/>
                <a:uLnTx/>
                <a:uFillTx/>
                <a:latin typeface="+mn-lt"/>
                <a:ea typeface="+mn-ea"/>
                <a:cs typeface="+mn-ea"/>
                <a:sym typeface="+mn-lt"/>
              </a:rPr>
              <a:t>队空：</a:t>
            </a:r>
            <a:r>
              <a:rPr kumimoji="0" lang="en-US" altLang="zh-CN" sz="2400" b="1" i="0" u="none" strike="noStrike" kern="1200" cap="none" spc="0" normalizeH="0" baseline="0" noProof="0">
                <a:ln>
                  <a:noFill/>
                </a:ln>
                <a:solidFill>
                  <a:srgbClr val="0000FF"/>
                </a:solidFill>
                <a:effectLst/>
                <a:uLnTx/>
                <a:uFillTx/>
                <a:latin typeface="+mn-lt"/>
                <a:ea typeface="+mn-ea"/>
                <a:cs typeface="+mn-ea"/>
                <a:sym typeface="+mn-lt"/>
              </a:rPr>
              <a:t>front==rear</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0">
                <a:ln>
                  <a:noFill/>
                </a:ln>
                <a:solidFill>
                  <a:srgbClr val="FF3300"/>
                </a:solidFill>
                <a:effectLst/>
                <a:uLnTx/>
                <a:uFillTx/>
                <a:latin typeface="+mn-lt"/>
                <a:ea typeface="+mn-ea"/>
                <a:cs typeface="+mn-ea"/>
                <a:sym typeface="+mn-lt"/>
              </a:rPr>
              <a:t>队满：</a:t>
            </a: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front==rear</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5985" name="Text Box 33"/>
          <p:cNvSpPr txBox="1">
            <a:spLocks noChangeArrowheads="1"/>
          </p:cNvSpPr>
          <p:nvPr/>
        </p:nvSpPr>
        <p:spPr bwMode="auto">
          <a:xfrm>
            <a:off x="19050" y="4919663"/>
            <a:ext cx="4627563" cy="1814513"/>
          </a:xfrm>
          <a:prstGeom prst="rect">
            <a:avLst/>
          </a:prstGeom>
          <a:noFill/>
          <a:ln w="38100">
            <a:solidFill>
              <a:schemeClr val="accent1">
                <a:lumMod val="60000"/>
                <a:lumOff val="40000"/>
              </a:schemeClr>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解决方案：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另外</a:t>
            </a:r>
            <a:r>
              <a:rPr kumimoji="0" lang="zh-CN" altLang="en-US" sz="2200" b="0" i="0" u="none" strike="noStrike" kern="1200" cap="none" spc="0" normalizeH="0" baseline="0" noProof="0" dirty="0">
                <a:ln>
                  <a:noFill/>
                </a:ln>
                <a:solidFill>
                  <a:srgbClr val="0066FF"/>
                </a:solidFill>
                <a:effectLst/>
                <a:uLnTx/>
                <a:uFillTx/>
                <a:latin typeface="+mn-lt"/>
                <a:ea typeface="+mn-ea"/>
                <a:cs typeface="+mn-ea"/>
                <a:sym typeface="+mn-lt"/>
              </a:rPr>
              <a:t>设一个标志</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以区别队空、队满</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2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rgbClr val="FF3300"/>
                </a:solidFill>
                <a:effectLst/>
                <a:uLnTx/>
                <a:uFillTx/>
                <a:latin typeface="+mn-lt"/>
                <a:ea typeface="+mn-ea"/>
                <a:cs typeface="+mn-ea"/>
                <a:sym typeface="+mn-lt"/>
              </a:rPr>
              <a:t>少用一个元素空间</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队空：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front==rear</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zh-CN" sz="2200" b="0" i="0" u="none" strike="noStrike" kern="1200" cap="none" spc="0" normalizeH="0" baseline="0" noProof="0" dirty="0">
                <a:ln>
                  <a:noFill/>
                </a:ln>
                <a:solidFill>
                  <a:schemeClr val="tx1"/>
                </a:solidFill>
                <a:effectLst/>
                <a:uLnTx/>
                <a:uFillTx/>
                <a:latin typeface="+mn-lt"/>
                <a:ea typeface="+mn-ea"/>
                <a:cs typeface="+mn-ea"/>
                <a:sym typeface="+mn-lt"/>
              </a:rPr>
              <a:t>队满：(</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rear+1)%M==front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128005" name="Group 34"/>
          <p:cNvGrpSpPr/>
          <p:nvPr/>
        </p:nvGrpSpPr>
        <p:grpSpPr>
          <a:xfrm>
            <a:off x="1139825" y="2347913"/>
            <a:ext cx="2293938" cy="1992312"/>
            <a:chOff x="1389" y="1311"/>
            <a:chExt cx="1445" cy="1255"/>
          </a:xfrm>
        </p:grpSpPr>
        <p:sp>
          <p:nvSpPr>
            <p:cNvPr id="114724" name="AutoShape 35"/>
            <p:cNvSpPr>
              <a:spLocks noChangeArrowheads="1"/>
            </p:cNvSpPr>
            <p:nvPr/>
          </p:nvSpPr>
          <p:spPr bwMode="auto">
            <a:xfrm>
              <a:off x="1400" y="1311"/>
              <a:ext cx="1434" cy="1255"/>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6582 w 21600"/>
                <a:gd name="T11" fmla="*/ 10800 h 21600"/>
                <a:gd name="T12" fmla="*/ 10800 w 21600"/>
                <a:gd name="T13" fmla="*/ 15018 h 21600"/>
                <a:gd name="T14" fmla="*/ 15018 w 21600"/>
                <a:gd name="T15" fmla="*/ 10800 h 21600"/>
                <a:gd name="T16" fmla="*/ 10800 w 21600"/>
                <a:gd name="T17" fmla="*/ 6582 h 21600"/>
                <a:gd name="T18" fmla="*/ 6582 w 21600"/>
                <a:gd name="T19" fmla="*/ 108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5" name="Line 36"/>
            <p:cNvSpPr>
              <a:spLocks noChangeShapeType="1"/>
            </p:cNvSpPr>
            <p:nvPr/>
          </p:nvSpPr>
          <p:spPr bwMode="auto">
            <a:xfrm>
              <a:off x="1389" y="1922"/>
              <a:ext cx="43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6" name="Line 37"/>
            <p:cNvSpPr>
              <a:spLocks noChangeShapeType="1"/>
            </p:cNvSpPr>
            <p:nvPr/>
          </p:nvSpPr>
          <p:spPr bwMode="auto">
            <a:xfrm>
              <a:off x="2374" y="1951"/>
              <a:ext cx="43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7" name="Line 38"/>
            <p:cNvSpPr>
              <a:spLocks noChangeShapeType="1"/>
            </p:cNvSpPr>
            <p:nvPr/>
          </p:nvSpPr>
          <p:spPr bwMode="auto">
            <a:xfrm>
              <a:off x="1756" y="1400"/>
              <a:ext cx="222"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8" name="Line 39"/>
            <p:cNvSpPr>
              <a:spLocks noChangeShapeType="1"/>
            </p:cNvSpPr>
            <p:nvPr/>
          </p:nvSpPr>
          <p:spPr bwMode="auto">
            <a:xfrm>
              <a:off x="2308" y="2140"/>
              <a:ext cx="222"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29" name="Line 40"/>
            <p:cNvSpPr>
              <a:spLocks noChangeShapeType="1"/>
            </p:cNvSpPr>
            <p:nvPr/>
          </p:nvSpPr>
          <p:spPr bwMode="auto">
            <a:xfrm flipH="1">
              <a:off x="2278" y="1411"/>
              <a:ext cx="233"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0" name="Line 41"/>
            <p:cNvSpPr>
              <a:spLocks noChangeShapeType="1"/>
            </p:cNvSpPr>
            <p:nvPr/>
          </p:nvSpPr>
          <p:spPr bwMode="auto">
            <a:xfrm flipH="1">
              <a:off x="1729" y="2152"/>
              <a:ext cx="233"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1" name="Text Box 42"/>
            <p:cNvSpPr txBox="1">
              <a:spLocks noChangeArrowheads="1"/>
            </p:cNvSpPr>
            <p:nvPr/>
          </p:nvSpPr>
          <p:spPr bwMode="auto">
            <a:xfrm>
              <a:off x="1516" y="1642"/>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J4</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2" name="Text Box 43"/>
            <p:cNvSpPr txBox="1">
              <a:spLocks noChangeArrowheads="1"/>
            </p:cNvSpPr>
            <p:nvPr/>
          </p:nvSpPr>
          <p:spPr bwMode="auto">
            <a:xfrm>
              <a:off x="2016" y="1397"/>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J5</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3" name="Text Box 44"/>
            <p:cNvSpPr txBox="1">
              <a:spLocks noChangeArrowheads="1"/>
            </p:cNvSpPr>
            <p:nvPr/>
          </p:nvSpPr>
          <p:spPr bwMode="auto">
            <a:xfrm>
              <a:off x="2405" y="1608"/>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J6</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4" name="Text Box 45"/>
            <p:cNvSpPr txBox="1">
              <a:spLocks noChangeArrowheads="1"/>
            </p:cNvSpPr>
            <p:nvPr/>
          </p:nvSpPr>
          <p:spPr bwMode="auto">
            <a:xfrm>
              <a:off x="2237" y="1759"/>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5" name="Text Box 46"/>
            <p:cNvSpPr txBox="1">
              <a:spLocks noChangeArrowheads="1"/>
            </p:cNvSpPr>
            <p:nvPr/>
          </p:nvSpPr>
          <p:spPr bwMode="auto">
            <a:xfrm>
              <a:off x="2234" y="193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6" name="Text Box 47"/>
            <p:cNvSpPr txBox="1">
              <a:spLocks noChangeArrowheads="1"/>
            </p:cNvSpPr>
            <p:nvPr/>
          </p:nvSpPr>
          <p:spPr bwMode="auto">
            <a:xfrm>
              <a:off x="2045" y="202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7" name="Text Box 48"/>
            <p:cNvSpPr txBox="1">
              <a:spLocks noChangeArrowheads="1"/>
            </p:cNvSpPr>
            <p:nvPr/>
          </p:nvSpPr>
          <p:spPr bwMode="auto">
            <a:xfrm>
              <a:off x="1844" y="192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8" name="Text Box 49"/>
            <p:cNvSpPr txBox="1">
              <a:spLocks noChangeArrowheads="1"/>
            </p:cNvSpPr>
            <p:nvPr/>
          </p:nvSpPr>
          <p:spPr bwMode="auto">
            <a:xfrm>
              <a:off x="1855" y="1755"/>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39" name="Text Box 50"/>
            <p:cNvSpPr txBox="1">
              <a:spLocks noChangeArrowheads="1"/>
            </p:cNvSpPr>
            <p:nvPr/>
          </p:nvSpPr>
          <p:spPr bwMode="auto">
            <a:xfrm>
              <a:off x="2044" y="166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14740" name="Text Box 51"/>
          <p:cNvSpPr txBox="1">
            <a:spLocks noChangeArrowheads="1"/>
          </p:cNvSpPr>
          <p:nvPr/>
        </p:nvSpPr>
        <p:spPr bwMode="auto">
          <a:xfrm>
            <a:off x="3184525" y="4176713"/>
            <a:ext cx="577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rear</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1" name="Line 52"/>
          <p:cNvSpPr>
            <a:spLocks noChangeShapeType="1"/>
          </p:cNvSpPr>
          <p:nvPr/>
        </p:nvSpPr>
        <p:spPr bwMode="auto">
          <a:xfrm flipV="1">
            <a:off x="808038" y="3025775"/>
            <a:ext cx="387350" cy="158750"/>
          </a:xfrm>
          <a:prstGeom prst="line">
            <a:avLst/>
          </a:prstGeom>
          <a:noFill/>
          <a:ln w="381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2" name="Text Box 53"/>
          <p:cNvSpPr txBox="1">
            <a:spLocks noChangeArrowheads="1"/>
          </p:cNvSpPr>
          <p:nvPr/>
        </p:nvSpPr>
        <p:spPr bwMode="auto">
          <a:xfrm>
            <a:off x="169863" y="302101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front</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3" name="Line 54"/>
          <p:cNvSpPr>
            <a:spLocks noChangeShapeType="1"/>
          </p:cNvSpPr>
          <p:nvPr/>
        </p:nvSpPr>
        <p:spPr bwMode="auto">
          <a:xfrm>
            <a:off x="3151188" y="4062413"/>
            <a:ext cx="0" cy="473075"/>
          </a:xfrm>
          <a:prstGeom prst="line">
            <a:avLst/>
          </a:prstGeom>
          <a:noFill/>
          <a:ln w="38100">
            <a:solidFill>
              <a:schemeClr val="tx1"/>
            </a:solidFill>
            <a:round/>
            <a:head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 name="Group 55"/>
          <p:cNvGrpSpPr/>
          <p:nvPr/>
        </p:nvGrpSpPr>
        <p:grpSpPr>
          <a:xfrm>
            <a:off x="3560763" y="930275"/>
            <a:ext cx="4987925" cy="2336800"/>
            <a:chOff x="2204" y="163"/>
            <a:chExt cx="3141" cy="1472"/>
          </a:xfrm>
        </p:grpSpPr>
        <p:sp>
          <p:nvSpPr>
            <p:cNvPr id="114745" name="AutoShape 56"/>
            <p:cNvSpPr>
              <a:spLocks noChangeArrowheads="1"/>
            </p:cNvSpPr>
            <p:nvPr/>
          </p:nvSpPr>
          <p:spPr bwMode="auto">
            <a:xfrm>
              <a:off x="3386" y="163"/>
              <a:ext cx="1440" cy="1255"/>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6582 w 21600"/>
                <a:gd name="T11" fmla="*/ 10800 h 21600"/>
                <a:gd name="T12" fmla="*/ 10800 w 21600"/>
                <a:gd name="T13" fmla="*/ 15018 h 21600"/>
                <a:gd name="T14" fmla="*/ 15018 w 21600"/>
                <a:gd name="T15" fmla="*/ 10800 h 21600"/>
                <a:gd name="T16" fmla="*/ 10800 w 21600"/>
                <a:gd name="T17" fmla="*/ 6582 h 21600"/>
                <a:gd name="T18" fmla="*/ 6582 w 21600"/>
                <a:gd name="T19" fmla="*/ 108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6" name="Line 57"/>
            <p:cNvSpPr>
              <a:spLocks noChangeShapeType="1"/>
            </p:cNvSpPr>
            <p:nvPr/>
          </p:nvSpPr>
          <p:spPr bwMode="auto">
            <a:xfrm>
              <a:off x="3375" y="774"/>
              <a:ext cx="440"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7" name="Line 58"/>
            <p:cNvSpPr>
              <a:spLocks noChangeShapeType="1"/>
            </p:cNvSpPr>
            <p:nvPr/>
          </p:nvSpPr>
          <p:spPr bwMode="auto">
            <a:xfrm>
              <a:off x="4360" y="803"/>
              <a:ext cx="43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8" name="Line 59"/>
            <p:cNvSpPr>
              <a:spLocks noChangeShapeType="1"/>
            </p:cNvSpPr>
            <p:nvPr/>
          </p:nvSpPr>
          <p:spPr bwMode="auto">
            <a:xfrm>
              <a:off x="3742" y="252"/>
              <a:ext cx="228"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49" name="Line 60"/>
            <p:cNvSpPr>
              <a:spLocks noChangeShapeType="1"/>
            </p:cNvSpPr>
            <p:nvPr/>
          </p:nvSpPr>
          <p:spPr bwMode="auto">
            <a:xfrm>
              <a:off x="4294" y="992"/>
              <a:ext cx="222" cy="322"/>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0" name="Line 61"/>
            <p:cNvSpPr>
              <a:spLocks noChangeShapeType="1"/>
            </p:cNvSpPr>
            <p:nvPr/>
          </p:nvSpPr>
          <p:spPr bwMode="auto">
            <a:xfrm flipH="1">
              <a:off x="4264" y="263"/>
              <a:ext cx="233"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1" name="Line 62"/>
            <p:cNvSpPr>
              <a:spLocks noChangeShapeType="1"/>
            </p:cNvSpPr>
            <p:nvPr/>
          </p:nvSpPr>
          <p:spPr bwMode="auto">
            <a:xfrm flipH="1">
              <a:off x="3715" y="1004"/>
              <a:ext cx="239" cy="31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2" name="Text Box 63"/>
            <p:cNvSpPr txBox="1">
              <a:spLocks noChangeArrowheads="1"/>
            </p:cNvSpPr>
            <p:nvPr/>
          </p:nvSpPr>
          <p:spPr bwMode="auto">
            <a:xfrm>
              <a:off x="4223" y="61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3" name="Text Box 64"/>
            <p:cNvSpPr txBox="1">
              <a:spLocks noChangeArrowheads="1"/>
            </p:cNvSpPr>
            <p:nvPr/>
          </p:nvSpPr>
          <p:spPr bwMode="auto">
            <a:xfrm>
              <a:off x="4220" y="78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4" name="Text Box 65"/>
            <p:cNvSpPr txBox="1">
              <a:spLocks noChangeArrowheads="1"/>
            </p:cNvSpPr>
            <p:nvPr/>
          </p:nvSpPr>
          <p:spPr bwMode="auto">
            <a:xfrm>
              <a:off x="4031" y="87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5" name="Text Box 66"/>
            <p:cNvSpPr txBox="1">
              <a:spLocks noChangeArrowheads="1"/>
            </p:cNvSpPr>
            <p:nvPr/>
          </p:nvSpPr>
          <p:spPr bwMode="auto">
            <a:xfrm>
              <a:off x="3830" y="77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6" name="Text Box 67"/>
            <p:cNvSpPr txBox="1">
              <a:spLocks noChangeArrowheads="1"/>
            </p:cNvSpPr>
            <p:nvPr/>
          </p:nvSpPr>
          <p:spPr bwMode="auto">
            <a:xfrm>
              <a:off x="3841" y="607"/>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7" name="Text Box 68"/>
            <p:cNvSpPr txBox="1">
              <a:spLocks noChangeArrowheads="1"/>
            </p:cNvSpPr>
            <p:nvPr/>
          </p:nvSpPr>
          <p:spPr bwMode="auto">
            <a:xfrm>
              <a:off x="4030" y="51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58" name="Text Box 69"/>
            <p:cNvSpPr txBox="1">
              <a:spLocks noChangeArrowheads="1"/>
            </p:cNvSpPr>
            <p:nvPr/>
          </p:nvSpPr>
          <p:spPr bwMode="auto">
            <a:xfrm>
              <a:off x="4919" y="678"/>
              <a:ext cx="4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front</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61" name="Text Box 72"/>
            <p:cNvSpPr txBox="1">
              <a:spLocks noChangeArrowheads="1"/>
            </p:cNvSpPr>
            <p:nvPr/>
          </p:nvSpPr>
          <p:spPr bwMode="auto">
            <a:xfrm rot="21080710">
              <a:off x="2204" y="1383"/>
              <a:ext cx="10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J4,J5,J6</a:t>
              </a:r>
              <a:r>
                <a:rPr kumimoji="0" lang="zh-CN" altLang="zh-CN" sz="2000" b="1" i="0" u="none" strike="noStrike" kern="1200" cap="none" spc="0" normalizeH="0" baseline="0" noProof="0" dirty="0">
                  <a:ln>
                    <a:noFill/>
                  </a:ln>
                  <a:solidFill>
                    <a:schemeClr val="tx1"/>
                  </a:solidFill>
                  <a:effectLst/>
                  <a:uLnTx/>
                  <a:uFillTx/>
                  <a:latin typeface="+mn-lt"/>
                  <a:ea typeface="+mn-ea"/>
                  <a:cs typeface="+mn-ea"/>
                  <a:sym typeface="+mn-lt"/>
                </a:rPr>
                <a:t>出队</a:t>
              </a:r>
              <a:endParaRPr kumimoji="0" lang="zh-CN" altLang="en-US"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4762" name="Text Box 73"/>
            <p:cNvSpPr txBox="1">
              <a:spLocks noChangeArrowheads="1"/>
            </p:cNvSpPr>
            <p:nvPr/>
          </p:nvSpPr>
          <p:spPr bwMode="auto">
            <a:xfrm>
              <a:off x="4768" y="1189"/>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rear</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63" name="Line 74"/>
            <p:cNvSpPr>
              <a:spLocks noChangeShapeType="1"/>
            </p:cNvSpPr>
            <p:nvPr/>
          </p:nvSpPr>
          <p:spPr bwMode="auto">
            <a:xfrm>
              <a:off x="4747" y="1117"/>
              <a:ext cx="0" cy="298"/>
            </a:xfrm>
            <a:prstGeom prst="line">
              <a:avLst/>
            </a:prstGeom>
            <a:noFill/>
            <a:ln w="38100">
              <a:solidFill>
                <a:schemeClr val="tx1"/>
              </a:solidFill>
              <a:round/>
              <a:head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4764" name="Line 75"/>
            <p:cNvSpPr>
              <a:spLocks noChangeShapeType="1"/>
            </p:cNvSpPr>
            <p:nvPr/>
          </p:nvSpPr>
          <p:spPr bwMode="auto">
            <a:xfrm flipH="1">
              <a:off x="4794" y="992"/>
              <a:ext cx="338" cy="64"/>
            </a:xfrm>
            <a:prstGeom prst="line">
              <a:avLst/>
            </a:prstGeom>
            <a:noFill/>
            <a:ln w="381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8" name="Comment 2"/>
          <p:cNvSpPr>
            <a:spLocks noChangeArrowheads="1"/>
          </p:cNvSpPr>
          <p:nvPr/>
        </p:nvSpPr>
        <p:spPr bwMode="auto">
          <a:xfrm>
            <a:off x="776288" y="196850"/>
            <a:ext cx="555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解决的方法－－循环队列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cxnSp>
        <p:nvCxnSpPr>
          <p:cNvPr id="4" name="直接箭头连接符 3"/>
          <p:cNvCxnSpPr/>
          <p:nvPr/>
        </p:nvCxnSpPr>
        <p:spPr bwMode="auto">
          <a:xfrm flipV="1">
            <a:off x="3406775" y="2592388"/>
            <a:ext cx="2085975" cy="379413"/>
          </a:xfrm>
          <a:prstGeom prst="straightConnector1">
            <a:avLst/>
          </a:prstGeom>
          <a:solidFill>
            <a:schemeClr val="accent1"/>
          </a:solidFill>
          <a:ln w="57150" cap="flat" cmpd="sng" algn="ctr">
            <a:solidFill>
              <a:schemeClr val="accent1">
                <a:lumMod val="75000"/>
              </a:schemeClr>
            </a:solidFill>
            <a:prstDash val="solid"/>
            <a:round/>
            <a:headEnd type="none" w="med" len="med"/>
            <a:tailEnd type="triangle"/>
          </a:ln>
        </p:spPr>
      </p:cxnSp>
      <p:cxnSp>
        <p:nvCxnSpPr>
          <p:cNvPr id="81" name="直接箭头连接符 80"/>
          <p:cNvCxnSpPr/>
          <p:nvPr/>
        </p:nvCxnSpPr>
        <p:spPr bwMode="auto">
          <a:xfrm>
            <a:off x="3390900" y="3698875"/>
            <a:ext cx="2203450" cy="390525"/>
          </a:xfrm>
          <a:prstGeom prst="straightConnector1">
            <a:avLst/>
          </a:prstGeom>
          <a:solidFill>
            <a:schemeClr val="accent1"/>
          </a:solidFill>
          <a:ln w="57150" cap="flat" cmpd="sng" algn="ctr">
            <a:solidFill>
              <a:schemeClr val="accent1">
                <a:lumMod val="75000"/>
              </a:schemeClr>
            </a:solidFill>
            <a:prstDash val="solid"/>
            <a:round/>
            <a:headEnd type="none" w="med" len="med"/>
            <a:tailEnd type="triangle"/>
          </a:ln>
        </p:spPr>
      </p:cxnSp>
      <p:sp>
        <p:nvSpPr>
          <p:cNvPr id="128014" name="矩形 9"/>
          <p:cNvSpPr/>
          <p:nvPr/>
        </p:nvSpPr>
        <p:spPr>
          <a:xfrm>
            <a:off x="4873625" y="6661150"/>
            <a:ext cx="4270375" cy="7302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28015" name="矩形 86"/>
          <p:cNvSpPr/>
          <p:nvPr/>
        </p:nvSpPr>
        <p:spPr>
          <a:xfrm>
            <a:off x="5262563" y="6492875"/>
            <a:ext cx="3881437" cy="7302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28016" name="矩形 87"/>
          <p:cNvSpPr/>
          <p:nvPr/>
        </p:nvSpPr>
        <p:spPr>
          <a:xfrm>
            <a:off x="5724525" y="6313488"/>
            <a:ext cx="3419475" cy="6667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28017" name="矩形 88"/>
          <p:cNvSpPr/>
          <p:nvPr/>
        </p:nvSpPr>
        <p:spPr>
          <a:xfrm>
            <a:off x="6149975" y="6135688"/>
            <a:ext cx="2994025" cy="6667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28018" name="矩形 89"/>
          <p:cNvSpPr/>
          <p:nvPr/>
        </p:nvSpPr>
        <p:spPr>
          <a:xfrm>
            <a:off x="6605588" y="5948363"/>
            <a:ext cx="2549525" cy="6667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65984"/>
                                        </p:tgtEl>
                                        <p:attrNameLst>
                                          <p:attrName>style.visibility</p:attrName>
                                        </p:attrNameLst>
                                      </p:cBhvr>
                                      <p:to>
                                        <p:strVal val="visible"/>
                                      </p:to>
                                    </p:set>
                                    <p:animEffect transition="in" filter="box(in)">
                                      <p:cBhvr>
                                        <p:cTn id="17" dur="500"/>
                                        <p:tgtEl>
                                          <p:spTgt spid="76598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65985"/>
                                        </p:tgtEl>
                                        <p:attrNameLst>
                                          <p:attrName>style.visibility</p:attrName>
                                        </p:attrNameLst>
                                      </p:cBhvr>
                                      <p:to>
                                        <p:strVal val="visible"/>
                                      </p:to>
                                    </p:set>
                                    <p:animEffect transition="in" filter="box(in)">
                                      <p:cBhvr>
                                        <p:cTn id="22" dur="500"/>
                                        <p:tgtEl>
                                          <p:spTgt spid="765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84" grpId="0" animBg="1"/>
      <p:bldP spid="76598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4930" name="Comment 2"/>
          <p:cNvSpPr>
            <a:spLocks noChangeArrowheads="1"/>
          </p:cNvSpPr>
          <p:nvPr/>
        </p:nvSpPr>
        <p:spPr bwMode="auto">
          <a:xfrm>
            <a:off x="776288" y="196850"/>
            <a:ext cx="555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解决的方法－－循环队列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26979" name="Group 3"/>
          <p:cNvGrpSpPr>
            <a:grpSpLocks noChangeAspect="1"/>
          </p:cNvGrpSpPr>
          <p:nvPr/>
        </p:nvGrpSpPr>
        <p:grpSpPr>
          <a:xfrm>
            <a:off x="-4762" y="2771775"/>
            <a:ext cx="4424362" cy="3179763"/>
            <a:chOff x="113" y="572"/>
            <a:chExt cx="3402" cy="1996"/>
          </a:xfrm>
        </p:grpSpPr>
        <p:sp>
          <p:nvSpPr>
            <p:cNvPr id="113669" name="AutoShape 4"/>
            <p:cNvSpPr>
              <a:spLocks noChangeAspect="1" noChangeArrowheads="1" noTextEdit="1"/>
            </p:cNvSpPr>
            <p:nvPr/>
          </p:nvSpPr>
          <p:spPr bwMode="auto">
            <a:xfrm>
              <a:off x="113" y="572"/>
              <a:ext cx="3402" cy="19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0" name="Freeform 5"/>
            <p:cNvSpPr>
              <a:spLocks noChangeArrowheads="1"/>
            </p:cNvSpPr>
            <p:nvPr/>
          </p:nvSpPr>
          <p:spPr bwMode="auto">
            <a:xfrm>
              <a:off x="781" y="583"/>
              <a:ext cx="2190" cy="1971"/>
            </a:xfrm>
            <a:custGeom>
              <a:avLst/>
              <a:gdLst>
                <a:gd name="T0" fmla="*/ 0 w 2190"/>
                <a:gd name="T1" fmla="*/ 987 h 1971"/>
                <a:gd name="T2" fmla="*/ 4 w 2190"/>
                <a:gd name="T3" fmla="*/ 871 h 1971"/>
                <a:gd name="T4" fmla="*/ 27 w 2190"/>
                <a:gd name="T5" fmla="*/ 759 h 1971"/>
                <a:gd name="T6" fmla="*/ 66 w 2190"/>
                <a:gd name="T7" fmla="*/ 647 h 1971"/>
                <a:gd name="T8" fmla="*/ 116 w 2190"/>
                <a:gd name="T9" fmla="*/ 542 h 1971"/>
                <a:gd name="T10" fmla="*/ 179 w 2190"/>
                <a:gd name="T11" fmla="*/ 444 h 1971"/>
                <a:gd name="T12" fmla="*/ 256 w 2190"/>
                <a:gd name="T13" fmla="*/ 353 h 1971"/>
                <a:gd name="T14" fmla="*/ 342 w 2190"/>
                <a:gd name="T15" fmla="*/ 269 h 1971"/>
                <a:gd name="T16" fmla="*/ 439 w 2190"/>
                <a:gd name="T17" fmla="*/ 196 h 1971"/>
                <a:gd name="T18" fmla="*/ 548 w 2190"/>
                <a:gd name="T19" fmla="*/ 133 h 1971"/>
                <a:gd name="T20" fmla="*/ 660 w 2190"/>
                <a:gd name="T21" fmla="*/ 80 h 1971"/>
                <a:gd name="T22" fmla="*/ 781 w 2190"/>
                <a:gd name="T23" fmla="*/ 42 h 1971"/>
                <a:gd name="T24" fmla="*/ 905 w 2190"/>
                <a:gd name="T25" fmla="*/ 14 h 1971"/>
                <a:gd name="T26" fmla="*/ 1029 w 2190"/>
                <a:gd name="T27" fmla="*/ 0 h 1971"/>
                <a:gd name="T28" fmla="*/ 1157 w 2190"/>
                <a:gd name="T29" fmla="*/ 0 h 1971"/>
                <a:gd name="T30" fmla="*/ 1285 w 2190"/>
                <a:gd name="T31" fmla="*/ 14 h 1971"/>
                <a:gd name="T32" fmla="*/ 1406 w 2190"/>
                <a:gd name="T33" fmla="*/ 42 h 1971"/>
                <a:gd name="T34" fmla="*/ 1526 w 2190"/>
                <a:gd name="T35" fmla="*/ 80 h 1971"/>
                <a:gd name="T36" fmla="*/ 1643 w 2190"/>
                <a:gd name="T37" fmla="*/ 133 h 1971"/>
                <a:gd name="T38" fmla="*/ 1748 w 2190"/>
                <a:gd name="T39" fmla="*/ 196 h 1971"/>
                <a:gd name="T40" fmla="*/ 1845 w 2190"/>
                <a:gd name="T41" fmla="*/ 269 h 1971"/>
                <a:gd name="T42" fmla="*/ 1934 w 2190"/>
                <a:gd name="T43" fmla="*/ 353 h 1971"/>
                <a:gd name="T44" fmla="*/ 2008 w 2190"/>
                <a:gd name="T45" fmla="*/ 444 h 1971"/>
                <a:gd name="T46" fmla="*/ 2074 w 2190"/>
                <a:gd name="T47" fmla="*/ 542 h 1971"/>
                <a:gd name="T48" fmla="*/ 2124 w 2190"/>
                <a:gd name="T49" fmla="*/ 647 h 1971"/>
                <a:gd name="T50" fmla="*/ 2159 w 2190"/>
                <a:gd name="T51" fmla="*/ 759 h 1971"/>
                <a:gd name="T52" fmla="*/ 2183 w 2190"/>
                <a:gd name="T53" fmla="*/ 871 h 1971"/>
                <a:gd name="T54" fmla="*/ 2190 w 2190"/>
                <a:gd name="T55" fmla="*/ 987 h 1971"/>
                <a:gd name="T56" fmla="*/ 2183 w 2190"/>
                <a:gd name="T57" fmla="*/ 1103 h 1971"/>
                <a:gd name="T58" fmla="*/ 2159 w 2190"/>
                <a:gd name="T59" fmla="*/ 1215 h 1971"/>
                <a:gd name="T60" fmla="*/ 2124 w 2190"/>
                <a:gd name="T61" fmla="*/ 1323 h 1971"/>
                <a:gd name="T62" fmla="*/ 2074 w 2190"/>
                <a:gd name="T63" fmla="*/ 1432 h 1971"/>
                <a:gd name="T64" fmla="*/ 2008 w 2190"/>
                <a:gd name="T65" fmla="*/ 1530 h 1971"/>
                <a:gd name="T66" fmla="*/ 1934 w 2190"/>
                <a:gd name="T67" fmla="*/ 1621 h 1971"/>
                <a:gd name="T68" fmla="*/ 1845 w 2190"/>
                <a:gd name="T69" fmla="*/ 1705 h 1971"/>
                <a:gd name="T70" fmla="*/ 1748 w 2190"/>
                <a:gd name="T71" fmla="*/ 1778 h 1971"/>
                <a:gd name="T72" fmla="*/ 1643 w 2190"/>
                <a:gd name="T73" fmla="*/ 1841 h 1971"/>
                <a:gd name="T74" fmla="*/ 1526 w 2190"/>
                <a:gd name="T75" fmla="*/ 1894 h 1971"/>
                <a:gd name="T76" fmla="*/ 1406 w 2190"/>
                <a:gd name="T77" fmla="*/ 1932 h 1971"/>
                <a:gd name="T78" fmla="*/ 1285 w 2190"/>
                <a:gd name="T79" fmla="*/ 1960 h 1971"/>
                <a:gd name="T80" fmla="*/ 1157 w 2190"/>
                <a:gd name="T81" fmla="*/ 1971 h 1971"/>
                <a:gd name="T82" fmla="*/ 1029 w 2190"/>
                <a:gd name="T83" fmla="*/ 1971 h 1971"/>
                <a:gd name="T84" fmla="*/ 905 w 2190"/>
                <a:gd name="T85" fmla="*/ 1960 h 1971"/>
                <a:gd name="T86" fmla="*/ 781 w 2190"/>
                <a:gd name="T87" fmla="*/ 1932 h 1971"/>
                <a:gd name="T88" fmla="*/ 660 w 2190"/>
                <a:gd name="T89" fmla="*/ 1894 h 1971"/>
                <a:gd name="T90" fmla="*/ 548 w 2190"/>
                <a:gd name="T91" fmla="*/ 1841 h 1971"/>
                <a:gd name="T92" fmla="*/ 439 w 2190"/>
                <a:gd name="T93" fmla="*/ 1778 h 1971"/>
                <a:gd name="T94" fmla="*/ 342 w 2190"/>
                <a:gd name="T95" fmla="*/ 1705 h 1971"/>
                <a:gd name="T96" fmla="*/ 256 w 2190"/>
                <a:gd name="T97" fmla="*/ 1621 h 1971"/>
                <a:gd name="T98" fmla="*/ 179 w 2190"/>
                <a:gd name="T99" fmla="*/ 1530 h 1971"/>
                <a:gd name="T100" fmla="*/ 116 w 2190"/>
                <a:gd name="T101" fmla="*/ 1432 h 1971"/>
                <a:gd name="T102" fmla="*/ 66 w 2190"/>
                <a:gd name="T103" fmla="*/ 1323 h 1971"/>
                <a:gd name="T104" fmla="*/ 27 w 2190"/>
                <a:gd name="T105" fmla="*/ 1215 h 1971"/>
                <a:gd name="T106" fmla="*/ 4 w 2190"/>
                <a:gd name="T107" fmla="*/ 1103 h 1971"/>
                <a:gd name="T108" fmla="*/ 0 w 2190"/>
                <a:gd name="T109" fmla="*/ 987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0" h="1971">
                  <a:moveTo>
                    <a:pt x="0" y="987"/>
                  </a:moveTo>
                  <a:lnTo>
                    <a:pt x="4" y="871"/>
                  </a:lnTo>
                  <a:lnTo>
                    <a:pt x="27" y="759"/>
                  </a:lnTo>
                  <a:lnTo>
                    <a:pt x="66" y="647"/>
                  </a:lnTo>
                  <a:lnTo>
                    <a:pt x="116" y="542"/>
                  </a:lnTo>
                  <a:lnTo>
                    <a:pt x="179" y="444"/>
                  </a:lnTo>
                  <a:lnTo>
                    <a:pt x="256" y="353"/>
                  </a:lnTo>
                  <a:lnTo>
                    <a:pt x="342" y="269"/>
                  </a:lnTo>
                  <a:lnTo>
                    <a:pt x="439" y="196"/>
                  </a:lnTo>
                  <a:lnTo>
                    <a:pt x="548" y="133"/>
                  </a:lnTo>
                  <a:lnTo>
                    <a:pt x="660" y="80"/>
                  </a:lnTo>
                  <a:lnTo>
                    <a:pt x="781" y="42"/>
                  </a:lnTo>
                  <a:lnTo>
                    <a:pt x="905" y="14"/>
                  </a:lnTo>
                  <a:lnTo>
                    <a:pt x="1029" y="0"/>
                  </a:lnTo>
                  <a:lnTo>
                    <a:pt x="1157" y="0"/>
                  </a:lnTo>
                  <a:lnTo>
                    <a:pt x="1285" y="14"/>
                  </a:lnTo>
                  <a:lnTo>
                    <a:pt x="1406" y="42"/>
                  </a:lnTo>
                  <a:lnTo>
                    <a:pt x="1526" y="80"/>
                  </a:lnTo>
                  <a:lnTo>
                    <a:pt x="1643" y="133"/>
                  </a:lnTo>
                  <a:lnTo>
                    <a:pt x="1748" y="196"/>
                  </a:lnTo>
                  <a:lnTo>
                    <a:pt x="1845" y="269"/>
                  </a:lnTo>
                  <a:lnTo>
                    <a:pt x="1934" y="353"/>
                  </a:lnTo>
                  <a:lnTo>
                    <a:pt x="2008" y="444"/>
                  </a:lnTo>
                  <a:lnTo>
                    <a:pt x="2074" y="542"/>
                  </a:lnTo>
                  <a:lnTo>
                    <a:pt x="2124" y="647"/>
                  </a:lnTo>
                  <a:lnTo>
                    <a:pt x="2159" y="759"/>
                  </a:lnTo>
                  <a:lnTo>
                    <a:pt x="2183" y="871"/>
                  </a:lnTo>
                  <a:lnTo>
                    <a:pt x="2190" y="987"/>
                  </a:lnTo>
                  <a:lnTo>
                    <a:pt x="2183" y="1103"/>
                  </a:lnTo>
                  <a:lnTo>
                    <a:pt x="2159" y="1215"/>
                  </a:lnTo>
                  <a:lnTo>
                    <a:pt x="2124" y="1323"/>
                  </a:lnTo>
                  <a:lnTo>
                    <a:pt x="2074" y="1432"/>
                  </a:lnTo>
                  <a:lnTo>
                    <a:pt x="2008" y="1530"/>
                  </a:lnTo>
                  <a:lnTo>
                    <a:pt x="1934" y="1621"/>
                  </a:lnTo>
                  <a:lnTo>
                    <a:pt x="1845" y="1705"/>
                  </a:lnTo>
                  <a:lnTo>
                    <a:pt x="1748" y="1778"/>
                  </a:lnTo>
                  <a:lnTo>
                    <a:pt x="1643" y="1841"/>
                  </a:lnTo>
                  <a:lnTo>
                    <a:pt x="1526" y="1894"/>
                  </a:lnTo>
                  <a:lnTo>
                    <a:pt x="1406" y="1932"/>
                  </a:lnTo>
                  <a:lnTo>
                    <a:pt x="1285" y="1960"/>
                  </a:lnTo>
                  <a:lnTo>
                    <a:pt x="1157" y="1971"/>
                  </a:lnTo>
                  <a:lnTo>
                    <a:pt x="1029" y="1971"/>
                  </a:lnTo>
                  <a:lnTo>
                    <a:pt x="905" y="1960"/>
                  </a:lnTo>
                  <a:lnTo>
                    <a:pt x="781" y="1932"/>
                  </a:lnTo>
                  <a:lnTo>
                    <a:pt x="660" y="1894"/>
                  </a:lnTo>
                  <a:lnTo>
                    <a:pt x="548" y="1841"/>
                  </a:lnTo>
                  <a:lnTo>
                    <a:pt x="439" y="1778"/>
                  </a:lnTo>
                  <a:lnTo>
                    <a:pt x="342" y="1705"/>
                  </a:lnTo>
                  <a:lnTo>
                    <a:pt x="256" y="1621"/>
                  </a:lnTo>
                  <a:lnTo>
                    <a:pt x="179" y="1530"/>
                  </a:lnTo>
                  <a:lnTo>
                    <a:pt x="116" y="1432"/>
                  </a:lnTo>
                  <a:lnTo>
                    <a:pt x="66" y="1323"/>
                  </a:lnTo>
                  <a:lnTo>
                    <a:pt x="27" y="1215"/>
                  </a:lnTo>
                  <a:lnTo>
                    <a:pt x="4" y="1103"/>
                  </a:lnTo>
                  <a:lnTo>
                    <a:pt x="0" y="987"/>
                  </a:lnTo>
                  <a:close/>
                </a:path>
              </a:pathLst>
            </a:custGeom>
            <a:solidFill>
              <a:srgbClr val="FFFFFF"/>
            </a:solidFill>
            <a:ln w="6350">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1" name="Freeform 6"/>
            <p:cNvSpPr>
              <a:spLocks noChangeArrowheads="1"/>
            </p:cNvSpPr>
            <p:nvPr/>
          </p:nvSpPr>
          <p:spPr bwMode="auto">
            <a:xfrm>
              <a:off x="1411" y="1118"/>
              <a:ext cx="835" cy="802"/>
            </a:xfrm>
            <a:custGeom>
              <a:avLst/>
              <a:gdLst>
                <a:gd name="T0" fmla="*/ 0 w 835"/>
                <a:gd name="T1" fmla="*/ 399 h 802"/>
                <a:gd name="T2" fmla="*/ 4 w 835"/>
                <a:gd name="T3" fmla="*/ 326 h 802"/>
                <a:gd name="T4" fmla="*/ 27 w 835"/>
                <a:gd name="T5" fmla="*/ 256 h 802"/>
                <a:gd name="T6" fmla="*/ 62 w 835"/>
                <a:gd name="T7" fmla="*/ 189 h 802"/>
                <a:gd name="T8" fmla="*/ 109 w 835"/>
                <a:gd name="T9" fmla="*/ 130 h 802"/>
                <a:gd name="T10" fmla="*/ 163 w 835"/>
                <a:gd name="T11" fmla="*/ 81 h 802"/>
                <a:gd name="T12" fmla="*/ 229 w 835"/>
                <a:gd name="T13" fmla="*/ 42 h 802"/>
                <a:gd name="T14" fmla="*/ 303 w 835"/>
                <a:gd name="T15" fmla="*/ 14 h 802"/>
                <a:gd name="T16" fmla="*/ 377 w 835"/>
                <a:gd name="T17" fmla="*/ 0 h 802"/>
                <a:gd name="T18" fmla="*/ 454 w 835"/>
                <a:gd name="T19" fmla="*/ 0 h 802"/>
                <a:gd name="T20" fmla="*/ 532 w 835"/>
                <a:gd name="T21" fmla="*/ 14 h 802"/>
                <a:gd name="T22" fmla="*/ 602 w 835"/>
                <a:gd name="T23" fmla="*/ 42 h 802"/>
                <a:gd name="T24" fmla="*/ 668 w 835"/>
                <a:gd name="T25" fmla="*/ 81 h 802"/>
                <a:gd name="T26" fmla="*/ 726 w 835"/>
                <a:gd name="T27" fmla="*/ 130 h 802"/>
                <a:gd name="T28" fmla="*/ 773 w 835"/>
                <a:gd name="T29" fmla="*/ 189 h 802"/>
                <a:gd name="T30" fmla="*/ 808 w 835"/>
                <a:gd name="T31" fmla="*/ 256 h 802"/>
                <a:gd name="T32" fmla="*/ 827 w 835"/>
                <a:gd name="T33" fmla="*/ 326 h 802"/>
                <a:gd name="T34" fmla="*/ 835 w 835"/>
                <a:gd name="T35" fmla="*/ 399 h 802"/>
                <a:gd name="T36" fmla="*/ 827 w 835"/>
                <a:gd name="T37" fmla="*/ 473 h 802"/>
                <a:gd name="T38" fmla="*/ 808 w 835"/>
                <a:gd name="T39" fmla="*/ 547 h 802"/>
                <a:gd name="T40" fmla="*/ 773 w 835"/>
                <a:gd name="T41" fmla="*/ 613 h 802"/>
                <a:gd name="T42" fmla="*/ 726 w 835"/>
                <a:gd name="T43" fmla="*/ 673 h 802"/>
                <a:gd name="T44" fmla="*/ 668 w 835"/>
                <a:gd name="T45" fmla="*/ 722 h 802"/>
                <a:gd name="T46" fmla="*/ 602 w 835"/>
                <a:gd name="T47" fmla="*/ 760 h 802"/>
                <a:gd name="T48" fmla="*/ 532 w 835"/>
                <a:gd name="T49" fmla="*/ 788 h 802"/>
                <a:gd name="T50" fmla="*/ 454 w 835"/>
                <a:gd name="T51" fmla="*/ 802 h 802"/>
                <a:gd name="T52" fmla="*/ 377 w 835"/>
                <a:gd name="T53" fmla="*/ 802 h 802"/>
                <a:gd name="T54" fmla="*/ 303 w 835"/>
                <a:gd name="T55" fmla="*/ 788 h 802"/>
                <a:gd name="T56" fmla="*/ 229 w 835"/>
                <a:gd name="T57" fmla="*/ 760 h 802"/>
                <a:gd name="T58" fmla="*/ 163 w 835"/>
                <a:gd name="T59" fmla="*/ 722 h 802"/>
                <a:gd name="T60" fmla="*/ 109 w 835"/>
                <a:gd name="T61" fmla="*/ 673 h 802"/>
                <a:gd name="T62" fmla="*/ 62 w 835"/>
                <a:gd name="T63" fmla="*/ 613 h 802"/>
                <a:gd name="T64" fmla="*/ 27 w 835"/>
                <a:gd name="T65" fmla="*/ 547 h 802"/>
                <a:gd name="T66" fmla="*/ 4 w 835"/>
                <a:gd name="T67" fmla="*/ 473 h 802"/>
                <a:gd name="T68" fmla="*/ 0 w 835"/>
                <a:gd name="T69" fmla="*/ 39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5" h="802">
                  <a:moveTo>
                    <a:pt x="0" y="399"/>
                  </a:moveTo>
                  <a:lnTo>
                    <a:pt x="4" y="326"/>
                  </a:lnTo>
                  <a:lnTo>
                    <a:pt x="27" y="256"/>
                  </a:lnTo>
                  <a:lnTo>
                    <a:pt x="62" y="189"/>
                  </a:lnTo>
                  <a:lnTo>
                    <a:pt x="109" y="130"/>
                  </a:lnTo>
                  <a:lnTo>
                    <a:pt x="163" y="81"/>
                  </a:lnTo>
                  <a:lnTo>
                    <a:pt x="229" y="42"/>
                  </a:lnTo>
                  <a:lnTo>
                    <a:pt x="303" y="14"/>
                  </a:lnTo>
                  <a:lnTo>
                    <a:pt x="377" y="0"/>
                  </a:lnTo>
                  <a:lnTo>
                    <a:pt x="454" y="0"/>
                  </a:lnTo>
                  <a:lnTo>
                    <a:pt x="532" y="14"/>
                  </a:lnTo>
                  <a:lnTo>
                    <a:pt x="602" y="42"/>
                  </a:lnTo>
                  <a:lnTo>
                    <a:pt x="668" y="81"/>
                  </a:lnTo>
                  <a:lnTo>
                    <a:pt x="726" y="130"/>
                  </a:lnTo>
                  <a:lnTo>
                    <a:pt x="773" y="189"/>
                  </a:lnTo>
                  <a:lnTo>
                    <a:pt x="808" y="256"/>
                  </a:lnTo>
                  <a:lnTo>
                    <a:pt x="827" y="326"/>
                  </a:lnTo>
                  <a:lnTo>
                    <a:pt x="835" y="399"/>
                  </a:lnTo>
                  <a:lnTo>
                    <a:pt x="827" y="473"/>
                  </a:lnTo>
                  <a:lnTo>
                    <a:pt x="808" y="547"/>
                  </a:lnTo>
                  <a:lnTo>
                    <a:pt x="773" y="613"/>
                  </a:lnTo>
                  <a:lnTo>
                    <a:pt x="726" y="673"/>
                  </a:lnTo>
                  <a:lnTo>
                    <a:pt x="668" y="722"/>
                  </a:lnTo>
                  <a:lnTo>
                    <a:pt x="602" y="760"/>
                  </a:lnTo>
                  <a:lnTo>
                    <a:pt x="532" y="788"/>
                  </a:lnTo>
                  <a:lnTo>
                    <a:pt x="454" y="802"/>
                  </a:lnTo>
                  <a:lnTo>
                    <a:pt x="377" y="802"/>
                  </a:lnTo>
                  <a:lnTo>
                    <a:pt x="303" y="788"/>
                  </a:lnTo>
                  <a:lnTo>
                    <a:pt x="229" y="760"/>
                  </a:lnTo>
                  <a:lnTo>
                    <a:pt x="163" y="722"/>
                  </a:lnTo>
                  <a:lnTo>
                    <a:pt x="109" y="673"/>
                  </a:lnTo>
                  <a:lnTo>
                    <a:pt x="62" y="613"/>
                  </a:lnTo>
                  <a:lnTo>
                    <a:pt x="27" y="547"/>
                  </a:lnTo>
                  <a:lnTo>
                    <a:pt x="4" y="473"/>
                  </a:lnTo>
                  <a:lnTo>
                    <a:pt x="0" y="399"/>
                  </a:lnTo>
                  <a:close/>
                </a:path>
              </a:pathLst>
            </a:custGeom>
            <a:solidFill>
              <a:srgbClr val="FFFFFF"/>
            </a:solidFill>
            <a:ln w="6350">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2" name="Line 7"/>
            <p:cNvSpPr>
              <a:spLocks noChangeShapeType="1"/>
            </p:cNvSpPr>
            <p:nvPr/>
          </p:nvSpPr>
          <p:spPr bwMode="auto">
            <a:xfrm flipH="1" flipV="1">
              <a:off x="1267" y="754"/>
              <a:ext cx="343" cy="41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3" name="Line 8"/>
            <p:cNvSpPr>
              <a:spLocks noChangeShapeType="1"/>
            </p:cNvSpPr>
            <p:nvPr/>
          </p:nvSpPr>
          <p:spPr bwMode="auto">
            <a:xfrm flipV="1">
              <a:off x="2028" y="670"/>
              <a:ext cx="337" cy="50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4" name="Line 9"/>
            <p:cNvSpPr>
              <a:spLocks noChangeShapeType="1"/>
            </p:cNvSpPr>
            <p:nvPr/>
          </p:nvSpPr>
          <p:spPr bwMode="auto">
            <a:xfrm>
              <a:off x="777" y="1524"/>
              <a:ext cx="634"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5" name="Line 10"/>
            <p:cNvSpPr>
              <a:spLocks noChangeShapeType="1"/>
            </p:cNvSpPr>
            <p:nvPr/>
          </p:nvSpPr>
          <p:spPr bwMode="auto">
            <a:xfrm flipH="1">
              <a:off x="1112" y="1868"/>
              <a:ext cx="487" cy="40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6" name="Line 11"/>
            <p:cNvSpPr>
              <a:spLocks noChangeShapeType="1"/>
            </p:cNvSpPr>
            <p:nvPr/>
          </p:nvSpPr>
          <p:spPr bwMode="auto">
            <a:xfrm>
              <a:off x="2036" y="1864"/>
              <a:ext cx="354" cy="52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7" name="Line 12"/>
            <p:cNvSpPr>
              <a:spLocks noChangeShapeType="1"/>
            </p:cNvSpPr>
            <p:nvPr/>
          </p:nvSpPr>
          <p:spPr bwMode="auto">
            <a:xfrm flipV="1">
              <a:off x="2249" y="1524"/>
              <a:ext cx="664" cy="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78" name="Rectangle 13"/>
            <p:cNvSpPr>
              <a:spLocks noChangeArrowheads="1"/>
            </p:cNvSpPr>
            <p:nvPr/>
          </p:nvSpPr>
          <p:spPr bwMode="auto">
            <a:xfrm>
              <a:off x="2964" y="1181"/>
              <a:ext cx="10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chemeClr val="bg1"/>
                  </a:solidFill>
                  <a:effectLst/>
                  <a:uLnTx/>
                  <a:uFillTx/>
                  <a:latin typeface="+mn-lt"/>
                  <a:ea typeface="+mn-ea"/>
                  <a:cs typeface="+mn-ea"/>
                  <a:sym typeface="+mn-lt"/>
                </a:rPr>
                <a:t>1</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3679" name="Rectangle 14"/>
            <p:cNvSpPr>
              <a:spLocks noChangeArrowheads="1"/>
            </p:cNvSpPr>
            <p:nvPr/>
          </p:nvSpPr>
          <p:spPr bwMode="auto">
            <a:xfrm>
              <a:off x="2715" y="705"/>
              <a:ext cx="10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chemeClr val="bg1"/>
                  </a:solidFill>
                  <a:effectLst/>
                  <a:uLnTx/>
                  <a:uFillTx/>
                  <a:latin typeface="+mn-lt"/>
                  <a:ea typeface="+mn-ea"/>
                  <a:cs typeface="+mn-ea"/>
                  <a:sym typeface="+mn-lt"/>
                </a:rPr>
                <a:t>0</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3680" name="Rectangle 15"/>
            <p:cNvSpPr>
              <a:spLocks noChangeArrowheads="1"/>
            </p:cNvSpPr>
            <p:nvPr/>
          </p:nvSpPr>
          <p:spPr bwMode="auto">
            <a:xfrm>
              <a:off x="191" y="2050"/>
              <a:ext cx="336" cy="142"/>
            </a:xfrm>
            <a:prstGeom prst="rect">
              <a:avLst/>
            </a:prstGeom>
            <a:solidFill>
              <a:srgbClr val="FFFFFF"/>
            </a:solid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1" name="Rectangle 16"/>
            <p:cNvSpPr>
              <a:spLocks noChangeArrowheads="1"/>
            </p:cNvSpPr>
            <p:nvPr/>
          </p:nvSpPr>
          <p:spPr bwMode="auto">
            <a:xfrm>
              <a:off x="159" y="1871"/>
              <a:ext cx="44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err="1">
                  <a:ln>
                    <a:noFill/>
                  </a:ln>
                  <a:solidFill>
                    <a:schemeClr val="bg1"/>
                  </a:solidFill>
                  <a:effectLst/>
                  <a:uLnTx/>
                  <a:uFillTx/>
                  <a:latin typeface="+mn-lt"/>
                  <a:ea typeface="+mn-ea"/>
                  <a:cs typeface="+mn-ea"/>
                  <a:sym typeface="+mn-lt"/>
                </a:rPr>
                <a:t>Q.rear</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3682" name="Rectangle 17"/>
            <p:cNvSpPr>
              <a:spLocks noChangeArrowheads="1"/>
            </p:cNvSpPr>
            <p:nvPr/>
          </p:nvSpPr>
          <p:spPr bwMode="auto">
            <a:xfrm>
              <a:off x="3078" y="2314"/>
              <a:ext cx="336" cy="144"/>
            </a:xfrm>
            <a:prstGeom prst="rect">
              <a:avLst/>
            </a:prstGeom>
            <a:solidFill>
              <a:srgbClr val="FFFFFF"/>
            </a:solidFill>
            <a:ln w="6350">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3" name="Rectangle 18"/>
            <p:cNvSpPr>
              <a:spLocks noChangeArrowheads="1"/>
            </p:cNvSpPr>
            <p:nvPr/>
          </p:nvSpPr>
          <p:spPr bwMode="auto">
            <a:xfrm>
              <a:off x="2934" y="2137"/>
              <a:ext cx="5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3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3684" name="Line 19"/>
            <p:cNvSpPr>
              <a:spLocks noChangeShapeType="1"/>
            </p:cNvSpPr>
            <p:nvPr/>
          </p:nvSpPr>
          <p:spPr bwMode="auto">
            <a:xfrm>
              <a:off x="2187" y="1724"/>
              <a:ext cx="575" cy="39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5" name="Line 20"/>
            <p:cNvSpPr>
              <a:spLocks noChangeShapeType="1"/>
            </p:cNvSpPr>
            <p:nvPr/>
          </p:nvSpPr>
          <p:spPr bwMode="auto">
            <a:xfrm flipH="1">
              <a:off x="1216" y="2141"/>
              <a:ext cx="54" cy="20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6" name="Line 21"/>
            <p:cNvSpPr>
              <a:spLocks noChangeShapeType="1"/>
            </p:cNvSpPr>
            <p:nvPr/>
          </p:nvSpPr>
          <p:spPr bwMode="auto">
            <a:xfrm flipH="1">
              <a:off x="1348" y="2015"/>
              <a:ext cx="82" cy="42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7" name="Line 22"/>
            <p:cNvSpPr>
              <a:spLocks noChangeShapeType="1"/>
            </p:cNvSpPr>
            <p:nvPr/>
          </p:nvSpPr>
          <p:spPr bwMode="auto">
            <a:xfrm flipH="1">
              <a:off x="1391" y="1962"/>
              <a:ext cx="96" cy="48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8" name="Line 23"/>
            <p:cNvSpPr>
              <a:spLocks noChangeShapeType="1"/>
            </p:cNvSpPr>
            <p:nvPr/>
          </p:nvSpPr>
          <p:spPr bwMode="auto">
            <a:xfrm flipH="1">
              <a:off x="1448" y="1920"/>
              <a:ext cx="100" cy="5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89" name="Line 24"/>
            <p:cNvSpPr>
              <a:spLocks noChangeShapeType="1"/>
            </p:cNvSpPr>
            <p:nvPr/>
          </p:nvSpPr>
          <p:spPr bwMode="auto">
            <a:xfrm flipH="1">
              <a:off x="1503" y="1896"/>
              <a:ext cx="105" cy="59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0" name="Line 25"/>
            <p:cNvSpPr>
              <a:spLocks noChangeShapeType="1"/>
            </p:cNvSpPr>
            <p:nvPr/>
          </p:nvSpPr>
          <p:spPr bwMode="auto">
            <a:xfrm flipH="1">
              <a:off x="1558" y="1896"/>
              <a:ext cx="101" cy="60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1" name="Line 26"/>
            <p:cNvSpPr>
              <a:spLocks noChangeShapeType="1"/>
            </p:cNvSpPr>
            <p:nvPr/>
          </p:nvSpPr>
          <p:spPr bwMode="auto">
            <a:xfrm flipH="1">
              <a:off x="2217" y="1808"/>
              <a:ext cx="82" cy="70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2" name="Line 27"/>
            <p:cNvSpPr>
              <a:spLocks noChangeShapeType="1"/>
            </p:cNvSpPr>
            <p:nvPr/>
          </p:nvSpPr>
          <p:spPr bwMode="auto">
            <a:xfrm flipH="1">
              <a:off x="2171" y="1794"/>
              <a:ext cx="95" cy="72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3" name="Line 28"/>
            <p:cNvSpPr>
              <a:spLocks noChangeShapeType="1"/>
            </p:cNvSpPr>
            <p:nvPr/>
          </p:nvSpPr>
          <p:spPr bwMode="auto">
            <a:xfrm flipH="1">
              <a:off x="1733" y="1920"/>
              <a:ext cx="79" cy="62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4" name="Line 29"/>
            <p:cNvSpPr>
              <a:spLocks noChangeShapeType="1"/>
            </p:cNvSpPr>
            <p:nvPr/>
          </p:nvSpPr>
          <p:spPr bwMode="auto">
            <a:xfrm flipH="1">
              <a:off x="1678" y="1931"/>
              <a:ext cx="78" cy="60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5" name="Line 30"/>
            <p:cNvSpPr>
              <a:spLocks noChangeShapeType="1"/>
            </p:cNvSpPr>
            <p:nvPr/>
          </p:nvSpPr>
          <p:spPr bwMode="auto">
            <a:xfrm flipH="1">
              <a:off x="2130" y="1766"/>
              <a:ext cx="105" cy="75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6" name="Line 31"/>
            <p:cNvSpPr>
              <a:spLocks noChangeShapeType="1"/>
            </p:cNvSpPr>
            <p:nvPr/>
          </p:nvSpPr>
          <p:spPr bwMode="auto">
            <a:xfrm flipH="1">
              <a:off x="2089" y="1749"/>
              <a:ext cx="101" cy="77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7" name="Line 32"/>
            <p:cNvSpPr>
              <a:spLocks noChangeShapeType="1"/>
            </p:cNvSpPr>
            <p:nvPr/>
          </p:nvSpPr>
          <p:spPr bwMode="auto">
            <a:xfrm flipH="1">
              <a:off x="2043" y="1805"/>
              <a:ext cx="93" cy="73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8" name="Line 33"/>
            <p:cNvSpPr>
              <a:spLocks noChangeShapeType="1"/>
            </p:cNvSpPr>
            <p:nvPr/>
          </p:nvSpPr>
          <p:spPr bwMode="auto">
            <a:xfrm flipH="1">
              <a:off x="1993" y="1847"/>
              <a:ext cx="93" cy="70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699" name="Line 34"/>
            <p:cNvSpPr>
              <a:spLocks noChangeShapeType="1"/>
            </p:cNvSpPr>
            <p:nvPr/>
          </p:nvSpPr>
          <p:spPr bwMode="auto">
            <a:xfrm flipH="1">
              <a:off x="1950" y="1882"/>
              <a:ext cx="89" cy="66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0" name="Line 35"/>
            <p:cNvSpPr>
              <a:spLocks noChangeShapeType="1"/>
            </p:cNvSpPr>
            <p:nvPr/>
          </p:nvSpPr>
          <p:spPr bwMode="auto">
            <a:xfrm flipH="1">
              <a:off x="1895" y="1910"/>
              <a:ext cx="82" cy="64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1" name="Line 36"/>
            <p:cNvSpPr>
              <a:spLocks noChangeShapeType="1"/>
            </p:cNvSpPr>
            <p:nvPr/>
          </p:nvSpPr>
          <p:spPr bwMode="auto">
            <a:xfrm flipH="1">
              <a:off x="1841" y="1920"/>
              <a:ext cx="82" cy="6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2" name="Line 37"/>
            <p:cNvSpPr>
              <a:spLocks noChangeShapeType="1"/>
            </p:cNvSpPr>
            <p:nvPr/>
          </p:nvSpPr>
          <p:spPr bwMode="auto">
            <a:xfrm flipH="1">
              <a:off x="1784" y="1927"/>
              <a:ext cx="84" cy="62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3" name="Line 38"/>
            <p:cNvSpPr>
              <a:spLocks noChangeShapeType="1"/>
            </p:cNvSpPr>
            <p:nvPr/>
          </p:nvSpPr>
          <p:spPr bwMode="auto">
            <a:xfrm flipH="1">
              <a:off x="2582" y="2029"/>
              <a:ext cx="39" cy="28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4" name="Line 39"/>
            <p:cNvSpPr>
              <a:spLocks noChangeShapeType="1"/>
            </p:cNvSpPr>
            <p:nvPr/>
          </p:nvSpPr>
          <p:spPr bwMode="auto">
            <a:xfrm flipH="1">
              <a:off x="2530" y="1994"/>
              <a:ext cx="45" cy="35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5" name="Line 40"/>
            <p:cNvSpPr>
              <a:spLocks noChangeShapeType="1"/>
            </p:cNvSpPr>
            <p:nvPr/>
          </p:nvSpPr>
          <p:spPr bwMode="auto">
            <a:xfrm flipH="1">
              <a:off x="2490" y="1976"/>
              <a:ext cx="49" cy="39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6" name="Line 41"/>
            <p:cNvSpPr>
              <a:spLocks noChangeShapeType="1"/>
            </p:cNvSpPr>
            <p:nvPr/>
          </p:nvSpPr>
          <p:spPr bwMode="auto">
            <a:xfrm flipH="1">
              <a:off x="2431" y="1941"/>
              <a:ext cx="63" cy="46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7" name="Line 42"/>
            <p:cNvSpPr>
              <a:spLocks noChangeShapeType="1"/>
            </p:cNvSpPr>
            <p:nvPr/>
          </p:nvSpPr>
          <p:spPr bwMode="auto">
            <a:xfrm flipH="1">
              <a:off x="2361" y="1903"/>
              <a:ext cx="72" cy="5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8" name="Line 43"/>
            <p:cNvSpPr>
              <a:spLocks noChangeShapeType="1"/>
            </p:cNvSpPr>
            <p:nvPr/>
          </p:nvSpPr>
          <p:spPr bwMode="auto">
            <a:xfrm flipH="1">
              <a:off x="2307" y="1868"/>
              <a:ext cx="74" cy="59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09" name="Line 44"/>
            <p:cNvSpPr>
              <a:spLocks noChangeShapeType="1"/>
            </p:cNvSpPr>
            <p:nvPr/>
          </p:nvSpPr>
          <p:spPr bwMode="auto">
            <a:xfrm flipH="1">
              <a:off x="2256" y="1840"/>
              <a:ext cx="77" cy="64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0" name="Line 45"/>
            <p:cNvSpPr>
              <a:spLocks noChangeShapeType="1"/>
            </p:cNvSpPr>
            <p:nvPr/>
          </p:nvSpPr>
          <p:spPr bwMode="auto">
            <a:xfrm flipH="1">
              <a:off x="2641" y="2053"/>
              <a:ext cx="27" cy="21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1" name="Line 46"/>
            <p:cNvSpPr>
              <a:spLocks noChangeShapeType="1"/>
            </p:cNvSpPr>
            <p:nvPr/>
          </p:nvSpPr>
          <p:spPr bwMode="auto">
            <a:xfrm flipH="1">
              <a:off x="1619" y="1917"/>
              <a:ext cx="89" cy="60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2" name="Line 47"/>
            <p:cNvSpPr>
              <a:spLocks noChangeShapeType="1"/>
            </p:cNvSpPr>
            <p:nvPr/>
          </p:nvSpPr>
          <p:spPr bwMode="auto">
            <a:xfrm flipH="1">
              <a:off x="1306" y="2053"/>
              <a:ext cx="73" cy="35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3" name="Line 48"/>
            <p:cNvSpPr>
              <a:spLocks noChangeShapeType="1"/>
            </p:cNvSpPr>
            <p:nvPr/>
          </p:nvSpPr>
          <p:spPr bwMode="auto">
            <a:xfrm flipH="1">
              <a:off x="1263" y="2088"/>
              <a:ext cx="68" cy="29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4" name="Line 49"/>
            <p:cNvSpPr>
              <a:spLocks noChangeShapeType="1"/>
            </p:cNvSpPr>
            <p:nvPr/>
          </p:nvSpPr>
          <p:spPr bwMode="auto">
            <a:xfrm flipH="1">
              <a:off x="1185" y="2190"/>
              <a:ext cx="32" cy="13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5" name="Line 50"/>
            <p:cNvSpPr>
              <a:spLocks noChangeShapeType="1"/>
            </p:cNvSpPr>
            <p:nvPr/>
          </p:nvSpPr>
          <p:spPr bwMode="auto">
            <a:xfrm flipH="1">
              <a:off x="1154" y="2228"/>
              <a:ext cx="17" cy="7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6" name="Line 51"/>
            <p:cNvSpPr>
              <a:spLocks noChangeShapeType="1"/>
            </p:cNvSpPr>
            <p:nvPr/>
          </p:nvSpPr>
          <p:spPr bwMode="auto">
            <a:xfrm flipV="1">
              <a:off x="2232" y="1010"/>
              <a:ext cx="510" cy="30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7" name="Line 52"/>
            <p:cNvSpPr>
              <a:spLocks noChangeShapeType="1"/>
            </p:cNvSpPr>
            <p:nvPr/>
          </p:nvSpPr>
          <p:spPr bwMode="auto">
            <a:xfrm flipV="1">
              <a:off x="2614" y="2369"/>
              <a:ext cx="464" cy="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8" name="Freeform 53"/>
            <p:cNvSpPr>
              <a:spLocks noChangeArrowheads="1"/>
            </p:cNvSpPr>
            <p:nvPr/>
          </p:nvSpPr>
          <p:spPr bwMode="auto">
            <a:xfrm>
              <a:off x="2575" y="2347"/>
              <a:ext cx="51" cy="46"/>
            </a:xfrm>
            <a:custGeom>
              <a:avLst/>
              <a:gdLst>
                <a:gd name="T0" fmla="*/ 0 w 51"/>
                <a:gd name="T1" fmla="*/ 25 h 46"/>
                <a:gd name="T2" fmla="*/ 51 w 51"/>
                <a:gd name="T3" fmla="*/ 0 h 46"/>
                <a:gd name="T4" fmla="*/ 43 w 51"/>
                <a:gd name="T5" fmla="*/ 25 h 46"/>
                <a:gd name="T6" fmla="*/ 51 w 51"/>
                <a:gd name="T7" fmla="*/ 46 h 46"/>
                <a:gd name="T8" fmla="*/ 0 w 51"/>
                <a:gd name="T9" fmla="*/ 25 h 46"/>
              </a:gdLst>
              <a:ahLst/>
              <a:cxnLst>
                <a:cxn ang="0">
                  <a:pos x="T0" y="T1"/>
                </a:cxn>
                <a:cxn ang="0">
                  <a:pos x="T2" y="T3"/>
                </a:cxn>
                <a:cxn ang="0">
                  <a:pos x="T4" y="T5"/>
                </a:cxn>
                <a:cxn ang="0">
                  <a:pos x="T6" y="T7"/>
                </a:cxn>
                <a:cxn ang="0">
                  <a:pos x="T8" y="T9"/>
                </a:cxn>
              </a:cxnLst>
              <a:rect l="0" t="0" r="r" b="b"/>
              <a:pathLst>
                <a:path w="51" h="46">
                  <a:moveTo>
                    <a:pt x="0" y="25"/>
                  </a:moveTo>
                  <a:lnTo>
                    <a:pt x="51" y="0"/>
                  </a:lnTo>
                  <a:lnTo>
                    <a:pt x="43" y="25"/>
                  </a:lnTo>
                  <a:lnTo>
                    <a:pt x="51" y="4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19" name="Line 54"/>
            <p:cNvSpPr>
              <a:spLocks noChangeShapeType="1"/>
            </p:cNvSpPr>
            <p:nvPr/>
          </p:nvSpPr>
          <p:spPr bwMode="auto">
            <a:xfrm>
              <a:off x="543" y="2103"/>
              <a:ext cx="342"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20" name="Freeform 55"/>
            <p:cNvSpPr>
              <a:spLocks noChangeArrowheads="1"/>
            </p:cNvSpPr>
            <p:nvPr/>
          </p:nvSpPr>
          <p:spPr bwMode="auto">
            <a:xfrm>
              <a:off x="875" y="2081"/>
              <a:ext cx="51" cy="45"/>
            </a:xfrm>
            <a:custGeom>
              <a:avLst/>
              <a:gdLst>
                <a:gd name="T0" fmla="*/ 51 w 51"/>
                <a:gd name="T1" fmla="*/ 21 h 46"/>
                <a:gd name="T2" fmla="*/ 0 w 51"/>
                <a:gd name="T3" fmla="*/ 46 h 46"/>
                <a:gd name="T4" fmla="*/ 4 w 51"/>
                <a:gd name="T5" fmla="*/ 21 h 46"/>
                <a:gd name="T6" fmla="*/ 0 w 51"/>
                <a:gd name="T7" fmla="*/ 0 h 46"/>
                <a:gd name="T8" fmla="*/ 51 w 51"/>
                <a:gd name="T9" fmla="*/ 21 h 46"/>
              </a:gdLst>
              <a:ahLst/>
              <a:cxnLst>
                <a:cxn ang="0">
                  <a:pos x="T0" y="T1"/>
                </a:cxn>
                <a:cxn ang="0">
                  <a:pos x="T2" y="T3"/>
                </a:cxn>
                <a:cxn ang="0">
                  <a:pos x="T4" y="T5"/>
                </a:cxn>
                <a:cxn ang="0">
                  <a:pos x="T6" y="T7"/>
                </a:cxn>
                <a:cxn ang="0">
                  <a:pos x="T8" y="T9"/>
                </a:cxn>
              </a:cxnLst>
              <a:rect l="0" t="0" r="r" b="b"/>
              <a:pathLst>
                <a:path w="51" h="46">
                  <a:moveTo>
                    <a:pt x="51" y="21"/>
                  </a:moveTo>
                  <a:lnTo>
                    <a:pt x="0" y="46"/>
                  </a:lnTo>
                  <a:lnTo>
                    <a:pt x="4" y="21"/>
                  </a:lnTo>
                  <a:lnTo>
                    <a:pt x="0" y="0"/>
                  </a:lnTo>
                  <a:lnTo>
                    <a:pt x="51"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21" name="Rectangle 56"/>
            <p:cNvSpPr>
              <a:spLocks noChangeArrowheads="1"/>
            </p:cNvSpPr>
            <p:nvPr/>
          </p:nvSpPr>
          <p:spPr bwMode="auto">
            <a:xfrm rot="17400000">
              <a:off x="2578" y="1701"/>
              <a:ext cx="8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3722" name="Rectangle 57"/>
            <p:cNvSpPr>
              <a:spLocks noChangeArrowheads="1"/>
            </p:cNvSpPr>
            <p:nvPr/>
          </p:nvSpPr>
          <p:spPr bwMode="auto">
            <a:xfrm rot="20400000">
              <a:off x="1732" y="779"/>
              <a:ext cx="10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16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32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4986" name="Text Box 58"/>
          <p:cNvSpPr txBox="1">
            <a:spLocks noChangeArrowheads="1"/>
          </p:cNvSpPr>
          <p:nvPr/>
        </p:nvSpPr>
        <p:spPr bwMode="auto">
          <a:xfrm>
            <a:off x="-4762" y="1312863"/>
            <a:ext cx="7456488" cy="1347788"/>
          </a:xfrm>
          <a:prstGeom prst="rect">
            <a:avLst/>
          </a:prstGeom>
          <a:solidFill>
            <a:srgbClr val="D4E6F4"/>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72009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base[0]</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接在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base[M-1]</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之</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rear+1==M</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则令</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rear=0;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64987" name="Text Box 59"/>
          <p:cNvSpPr txBox="1">
            <a:spLocks noChangeArrowheads="1"/>
          </p:cNvSpPr>
          <p:nvPr/>
        </p:nvSpPr>
        <p:spPr bwMode="auto">
          <a:xfrm>
            <a:off x="4643438" y="2798763"/>
            <a:ext cx="4497388" cy="3143250"/>
          </a:xfrm>
          <a:prstGeom prst="rect">
            <a:avLst/>
          </a:prstGeom>
          <a:solidFill>
            <a:srgbClr val="D4E6F4"/>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实现：利用“模”运算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入队：</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base[rear]=x;</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rear=(rear+1)%M;</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出队：</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x=base[front];</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front=(front+1)%M;</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764988" name="Picture 60" descr="u=146904796,407546596&amp;fm=52&amp;gp=0"/>
          <p:cNvPicPr>
            <a:picLocks noChangeAspect="1"/>
          </p:cNvPicPr>
          <p:nvPr/>
        </p:nvPicPr>
        <p:blipFill>
          <a:blip r:embed="rId1"/>
          <a:stretch>
            <a:fillRect/>
          </a:stretch>
        </p:blipFill>
        <p:spPr>
          <a:xfrm>
            <a:off x="7519988" y="1312863"/>
            <a:ext cx="1620837" cy="13477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64986"/>
                                        </p:tgtEl>
                                        <p:attrNameLst>
                                          <p:attrName>style.visibility</p:attrName>
                                        </p:attrNameLst>
                                      </p:cBhvr>
                                      <p:to>
                                        <p:strVal val="visible"/>
                                      </p:to>
                                    </p:set>
                                    <p:animEffect transition="in" filter="checkerboard(across)">
                                      <p:cBhvr>
                                        <p:cTn id="7" dur="500"/>
                                        <p:tgtEl>
                                          <p:spTgt spid="76498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764987"/>
                                        </p:tgtEl>
                                        <p:attrNameLst>
                                          <p:attrName>style.visibility</p:attrName>
                                        </p:attrNameLst>
                                      </p:cBhvr>
                                      <p:to>
                                        <p:strVal val="visible"/>
                                      </p:to>
                                    </p:set>
                                    <p:animEffect transition="in" filter="wedge">
                                      <p:cBhvr>
                                        <p:cTn id="12" dur="2000"/>
                                        <p:tgtEl>
                                          <p:spTgt spid="76498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764988"/>
                                        </p:tgtEl>
                                        <p:attrNameLst>
                                          <p:attrName>style.visibility</p:attrName>
                                        </p:attrNameLst>
                                      </p:cBhvr>
                                      <p:to>
                                        <p:strVal val="visible"/>
                                      </p:to>
                                    </p:set>
                                    <p:animEffect transition="in" filter="wipe(down)">
                                      <p:cBhvr>
                                        <p:cTn id="17" dur="580">
                                          <p:stCondLst>
                                            <p:cond delay="0"/>
                                          </p:stCondLst>
                                        </p:cTn>
                                        <p:tgtEl>
                                          <p:spTgt spid="764988"/>
                                        </p:tgtEl>
                                      </p:cBhvr>
                                    </p:animEffect>
                                    <p:anim calcmode="lin" valueType="num">
                                      <p:cBhvr>
                                        <p:cTn id="18" dur="1822" tmFilter="0,0; 0.14,0.36; 0.43,0.73; 0.71,0.91; 1.0,1.0">
                                          <p:stCondLst>
                                            <p:cond delay="0"/>
                                          </p:stCondLst>
                                        </p:cTn>
                                        <p:tgtEl>
                                          <p:spTgt spid="76498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64988"/>
                                        </p:tgtEl>
                                        <p:attrNameLst>
                                          <p:attrName>ppt_y</p:attrName>
                                        </p:attrNameLst>
                                      </p:cBhvr>
                                      <p:tavLst>
                                        <p:tav tm="0" fmla="#ppt_y-sin(pi*$)/3">
                                          <p:val>
                                            <p:fltVal val="0.500000"/>
                                          </p:val>
                                        </p:tav>
                                        <p:tav tm="100000">
                                          <p:val>
                                            <p:fltVal val="1.000000"/>
                                          </p:val>
                                        </p:tav>
                                      </p:tavLst>
                                    </p:anim>
                                    <p:anim calcmode="lin" valueType="num">
                                      <p:cBhvr>
                                        <p:cTn id="20" dur="664" tmFilter="0, 0; 0.125,0.2665; 0.25,0.4; 0.375,0.465; 0.5,0.5;  0.625,0.535; 0.75,0.6; 0.875,0.7335; 1,1">
                                          <p:stCondLst>
                                            <p:cond delay="664"/>
                                          </p:stCondLst>
                                        </p:cTn>
                                        <p:tgtEl>
                                          <p:spTgt spid="764988"/>
                                        </p:tgtEl>
                                        <p:attrNameLst>
                                          <p:attrName>ppt_y</p:attrName>
                                        </p:attrNameLst>
                                      </p:cBhvr>
                                      <p:tavLst>
                                        <p:tav tm="0" fmla="#ppt_y-sin(pi*$)/9">
                                          <p:val>
                                            <p:fltVal val="0.000000"/>
                                          </p:val>
                                        </p:tav>
                                        <p:tav tm="100000">
                                          <p:val>
                                            <p:fltVal val="1.000000"/>
                                          </p:val>
                                        </p:tav>
                                      </p:tavLst>
                                    </p:anim>
                                    <p:anim calcmode="lin" valueType="num">
                                      <p:cBhvr>
                                        <p:cTn id="21" dur="332" tmFilter="0, 0; 0.125,0.2665; 0.25,0.4; 0.375,0.465; 0.5,0.5;  0.625,0.535; 0.75,0.6; 0.875,0.7335; 1,1">
                                          <p:stCondLst>
                                            <p:cond delay="1324"/>
                                          </p:stCondLst>
                                        </p:cTn>
                                        <p:tgtEl>
                                          <p:spTgt spid="764988"/>
                                        </p:tgtEl>
                                        <p:attrNameLst>
                                          <p:attrName>ppt_y</p:attrName>
                                        </p:attrNameLst>
                                      </p:cBhvr>
                                      <p:tavLst>
                                        <p:tav tm="0" fmla="#ppt_y-sin(pi*$)/27">
                                          <p:val>
                                            <p:fltVal val="0.000000"/>
                                          </p:val>
                                        </p:tav>
                                        <p:tav tm="100000">
                                          <p:val>
                                            <p:fltVal val="1.000000"/>
                                          </p:val>
                                        </p:tav>
                                      </p:tavLst>
                                    </p:anim>
                                    <p:anim calcmode="lin" valueType="num">
                                      <p:cBhvr>
                                        <p:cTn id="22" dur="164" tmFilter="0, 0; 0.125,0.2665; 0.25,0.4; 0.375,0.465; 0.5,0.5;  0.625,0.535; 0.75,0.6; 0.875,0.7335; 1,1">
                                          <p:stCondLst>
                                            <p:cond delay="1656"/>
                                          </p:stCondLst>
                                        </p:cTn>
                                        <p:tgtEl>
                                          <p:spTgt spid="764988"/>
                                        </p:tgtEl>
                                        <p:attrNameLst>
                                          <p:attrName>ppt_y</p:attrName>
                                        </p:attrNameLst>
                                      </p:cBhvr>
                                      <p:tavLst>
                                        <p:tav tm="0" fmla="#ppt_y-sin(pi*$)/81">
                                          <p:val>
                                            <p:fltVal val="0.000000"/>
                                          </p:val>
                                        </p:tav>
                                        <p:tav tm="100000">
                                          <p:val>
                                            <p:fltVal val="1.000000"/>
                                          </p:val>
                                        </p:tav>
                                      </p:tavLst>
                                    </p:anim>
                                    <p:animScale>
                                      <p:cBhvr>
                                        <p:cTn id="23" dur="26">
                                          <p:stCondLst>
                                            <p:cond delay="650"/>
                                          </p:stCondLst>
                                        </p:cTn>
                                        <p:tgtEl>
                                          <p:spTgt spid="764988"/>
                                        </p:tgtEl>
                                      </p:cBhvr>
                                      <p:to x="100000" y="60000"/>
                                    </p:animScale>
                                    <p:animScale>
                                      <p:cBhvr>
                                        <p:cTn id="24" dur="166" decel="50000">
                                          <p:stCondLst>
                                            <p:cond delay="676"/>
                                          </p:stCondLst>
                                        </p:cTn>
                                        <p:tgtEl>
                                          <p:spTgt spid="764988"/>
                                        </p:tgtEl>
                                      </p:cBhvr>
                                      <p:to x="100000" y="100000"/>
                                    </p:animScale>
                                    <p:animScale>
                                      <p:cBhvr>
                                        <p:cTn id="25" dur="26">
                                          <p:stCondLst>
                                            <p:cond delay="1312"/>
                                          </p:stCondLst>
                                        </p:cTn>
                                        <p:tgtEl>
                                          <p:spTgt spid="764988"/>
                                        </p:tgtEl>
                                      </p:cBhvr>
                                      <p:to x="100000" y="80000"/>
                                    </p:animScale>
                                    <p:animScale>
                                      <p:cBhvr>
                                        <p:cTn id="26" dur="166" decel="50000">
                                          <p:stCondLst>
                                            <p:cond delay="1338"/>
                                          </p:stCondLst>
                                        </p:cTn>
                                        <p:tgtEl>
                                          <p:spTgt spid="764988"/>
                                        </p:tgtEl>
                                      </p:cBhvr>
                                      <p:to x="100000" y="100000"/>
                                    </p:animScale>
                                    <p:animScale>
                                      <p:cBhvr>
                                        <p:cTn id="27" dur="26">
                                          <p:stCondLst>
                                            <p:cond delay="1642"/>
                                          </p:stCondLst>
                                        </p:cTn>
                                        <p:tgtEl>
                                          <p:spTgt spid="764988"/>
                                        </p:tgtEl>
                                      </p:cBhvr>
                                      <p:to x="100000" y="90000"/>
                                    </p:animScale>
                                    <p:animScale>
                                      <p:cBhvr>
                                        <p:cTn id="28" dur="166" decel="50000">
                                          <p:stCondLst>
                                            <p:cond delay="1668"/>
                                          </p:stCondLst>
                                        </p:cTn>
                                        <p:tgtEl>
                                          <p:spTgt spid="764988"/>
                                        </p:tgtEl>
                                      </p:cBhvr>
                                      <p:to x="100000" y="100000"/>
                                    </p:animScale>
                                    <p:animScale>
                                      <p:cBhvr>
                                        <p:cTn id="29" dur="26">
                                          <p:stCondLst>
                                            <p:cond delay="1808"/>
                                          </p:stCondLst>
                                        </p:cTn>
                                        <p:tgtEl>
                                          <p:spTgt spid="764988"/>
                                        </p:tgtEl>
                                      </p:cBhvr>
                                      <p:to x="100000" y="95000"/>
                                    </p:animScale>
                                    <p:animScale>
                                      <p:cBhvr>
                                        <p:cTn id="30" dur="166" decel="50000">
                                          <p:stCondLst>
                                            <p:cond delay="1834"/>
                                          </p:stCondLst>
                                        </p:cTn>
                                        <p:tgtEl>
                                          <p:spTgt spid="7649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86" grpId="0" animBg="1"/>
      <p:bldP spid="76498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矩形 1"/>
          <p:cNvSpPr/>
          <p:nvPr/>
        </p:nvSpPr>
        <p:spPr>
          <a:xfrm>
            <a:off x="0" y="1773238"/>
            <a:ext cx="9144000" cy="3887787"/>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66978" name="Comment 2"/>
          <p:cNvSpPr>
            <a:spLocks noChangeArrowheads="1"/>
          </p:cNvSpPr>
          <p:nvPr/>
        </p:nvSpPr>
        <p:spPr bwMode="auto">
          <a:xfrm>
            <a:off x="827088" y="201613"/>
            <a:ext cx="555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66979" name="Rectangle 3"/>
          <p:cNvSpPr>
            <a:spLocks noChangeArrowheads="1"/>
          </p:cNvSpPr>
          <p:nvPr/>
        </p:nvSpPr>
        <p:spPr bwMode="auto">
          <a:xfrm>
            <a:off x="200025" y="1916113"/>
            <a:ext cx="89154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#define MAXQSIZE  100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最大长度</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Typedef struct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QElemType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*base;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初始化的动态分配存储空间</a:t>
            </a:r>
            <a:endPar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front;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头指针</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int  rear;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尾指针</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SqQueue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矩形 7"/>
          <p:cNvSpPr/>
          <p:nvPr/>
        </p:nvSpPr>
        <p:spPr bwMode="auto">
          <a:xfrm flipV="1">
            <a:off x="-36512" y="5876925"/>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6979">
                                            <p:txEl>
                                              <p:charRg st="0" end="3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6979">
                                            <p:txEl>
                                              <p:charRg st="30" end="4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6979">
                                            <p:txEl>
                                              <p:charRg st="47" end="8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6979">
                                            <p:txEl>
                                              <p:charRg st="83" end="11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6979">
                                            <p:txEl>
                                              <p:charRg st="118" end="15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6979">
                                            <p:txEl>
                                              <p:charRg st="150" end="16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aphicFrame>
        <p:nvGraphicFramePr>
          <p:cNvPr id="24579" name="Object 5"/>
          <p:cNvGraphicFramePr/>
          <p:nvPr/>
        </p:nvGraphicFramePr>
        <p:xfrm>
          <a:off x="1195388" y="2762250"/>
          <a:ext cx="3663950" cy="812800"/>
        </p:xfrm>
        <a:graphic>
          <a:graphicData uri="http://schemas.openxmlformats.org/presentationml/2006/ole">
            <mc:AlternateContent xmlns:mc="http://schemas.openxmlformats.org/markup-compatibility/2006">
              <mc:Choice xmlns:v="urn:schemas-microsoft-com:vml" Requires="v">
                <p:oleObj spid="_x0000_s3077" name="" r:id="rId1" imgW="1028700" imgH="228600" progId="Equation.3">
                  <p:embed/>
                </p:oleObj>
              </mc:Choice>
              <mc:Fallback>
                <p:oleObj name="" r:id="rId1" imgW="1028700" imgH="228600" progId="Equation.3">
                  <p:embed/>
                  <p:pic>
                    <p:nvPicPr>
                      <p:cNvPr id="0" name="图片 3076"/>
                      <p:cNvPicPr/>
                      <p:nvPr/>
                    </p:nvPicPr>
                    <p:blipFill>
                      <a:blip r:embed="rId2"/>
                      <a:stretch>
                        <a:fillRect/>
                      </a:stretch>
                    </p:blipFill>
                    <p:spPr>
                      <a:xfrm>
                        <a:off x="1195388" y="2762250"/>
                        <a:ext cx="3663950" cy="812800"/>
                      </a:xfrm>
                      <a:prstGeom prst="rect">
                        <a:avLst/>
                      </a:prstGeom>
                      <a:solidFill>
                        <a:srgbClr val="D4E6F4"/>
                      </a:solidFill>
                      <a:ln w="9525" cap="flat" cmpd="sng">
                        <a:solidFill>
                          <a:schemeClr val="tx1"/>
                        </a:solidFill>
                        <a:prstDash val="solid"/>
                        <a:miter/>
                        <a:headEnd type="none" w="med" len="med"/>
                        <a:tailEnd type="none" w="med" len="med"/>
                      </a:ln>
                    </p:spPr>
                  </p:pic>
                </p:oleObj>
              </mc:Fallback>
            </mc:AlternateContent>
          </a:graphicData>
        </a:graphic>
      </p:graphicFrame>
      <p:sp>
        <p:nvSpPr>
          <p:cNvPr id="21" name="Line 6"/>
          <p:cNvSpPr>
            <a:spLocks noChangeShapeType="1"/>
          </p:cNvSpPr>
          <p:nvPr/>
        </p:nvSpPr>
        <p:spPr bwMode="auto">
          <a:xfrm>
            <a:off x="1912938" y="3794125"/>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Line 7"/>
          <p:cNvSpPr>
            <a:spLocks noChangeShapeType="1"/>
          </p:cNvSpPr>
          <p:nvPr/>
        </p:nvSpPr>
        <p:spPr bwMode="auto">
          <a:xfrm>
            <a:off x="1912938" y="4708525"/>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Text Box 8"/>
          <p:cNvSpPr txBox="1">
            <a:spLocks noChangeArrowheads="1"/>
          </p:cNvSpPr>
          <p:nvPr/>
        </p:nvSpPr>
        <p:spPr bwMode="auto">
          <a:xfrm>
            <a:off x="2217738" y="3836988"/>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 name="Text Box 9"/>
          <p:cNvSpPr txBox="1">
            <a:spLocks noChangeArrowheads="1"/>
          </p:cNvSpPr>
          <p:nvPr/>
        </p:nvSpPr>
        <p:spPr bwMode="auto">
          <a:xfrm>
            <a:off x="3027363" y="3836988"/>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 name="Text Box 10"/>
          <p:cNvSpPr txBox="1">
            <a:spLocks noChangeArrowheads="1"/>
          </p:cNvSpPr>
          <p:nvPr/>
        </p:nvSpPr>
        <p:spPr bwMode="auto">
          <a:xfrm>
            <a:off x="3941763" y="3870325"/>
            <a:ext cx="71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7" name="Text Box 11"/>
          <p:cNvSpPr txBox="1">
            <a:spLocks noChangeArrowheads="1"/>
          </p:cNvSpPr>
          <p:nvPr/>
        </p:nvSpPr>
        <p:spPr bwMode="auto">
          <a:xfrm>
            <a:off x="5570538" y="3821113"/>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 name="Text Box 12"/>
          <p:cNvSpPr txBox="1">
            <a:spLocks noChangeArrowheads="1"/>
          </p:cNvSpPr>
          <p:nvPr/>
        </p:nvSpPr>
        <p:spPr bwMode="auto">
          <a:xfrm>
            <a:off x="4656138" y="3744913"/>
            <a:ext cx="569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40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9" name="Line 15"/>
          <p:cNvSpPr>
            <a:spLocks noChangeShapeType="1"/>
          </p:cNvSpPr>
          <p:nvPr/>
        </p:nvSpPr>
        <p:spPr bwMode="auto">
          <a:xfrm>
            <a:off x="2446338" y="4708525"/>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 name="Line 16"/>
          <p:cNvSpPr>
            <a:spLocks noChangeShapeType="1"/>
          </p:cNvSpPr>
          <p:nvPr/>
        </p:nvSpPr>
        <p:spPr bwMode="auto">
          <a:xfrm>
            <a:off x="5875338" y="4708525"/>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 name="Text Box 17"/>
          <p:cNvSpPr txBox="1">
            <a:spLocks noChangeArrowheads="1"/>
          </p:cNvSpPr>
          <p:nvPr/>
        </p:nvSpPr>
        <p:spPr bwMode="auto">
          <a:xfrm>
            <a:off x="2222500" y="5195888"/>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队头</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 name="Text Box 18"/>
          <p:cNvSpPr txBox="1">
            <a:spLocks noChangeArrowheads="1"/>
          </p:cNvSpPr>
          <p:nvPr/>
        </p:nvSpPr>
        <p:spPr bwMode="auto">
          <a:xfrm>
            <a:off x="5565775" y="5165725"/>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队尾</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3" name="Line 20"/>
          <p:cNvSpPr>
            <a:spLocks noChangeShapeType="1"/>
          </p:cNvSpPr>
          <p:nvPr/>
        </p:nvSpPr>
        <p:spPr bwMode="auto">
          <a:xfrm flipH="1">
            <a:off x="601663" y="4327525"/>
            <a:ext cx="1143000" cy="0"/>
          </a:xfrm>
          <a:prstGeom prst="line">
            <a:avLst/>
          </a:prstGeom>
          <a:noFill/>
          <a:ln w="5715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 name="Text Box 21"/>
          <p:cNvSpPr txBox="1">
            <a:spLocks noChangeArrowheads="1"/>
          </p:cNvSpPr>
          <p:nvPr/>
        </p:nvSpPr>
        <p:spPr bwMode="auto">
          <a:xfrm>
            <a:off x="646113" y="379412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出队列</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 name="Rectangle 22"/>
          <p:cNvSpPr>
            <a:spLocks noChangeArrowheads="1"/>
          </p:cNvSpPr>
          <p:nvPr/>
        </p:nvSpPr>
        <p:spPr bwMode="auto">
          <a:xfrm>
            <a:off x="2201863" y="3946525"/>
            <a:ext cx="609600" cy="6858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24594" name="Picture 11" descr="u=1184928351,156208397&amp;fm=52&amp;gp=0"/>
          <p:cNvPicPr>
            <a:picLocks noChangeAspect="1"/>
          </p:cNvPicPr>
          <p:nvPr/>
        </p:nvPicPr>
        <p:blipFill>
          <a:blip r:embed="rId3"/>
          <a:stretch>
            <a:fillRect/>
          </a:stretch>
        </p:blipFill>
        <p:spPr>
          <a:xfrm>
            <a:off x="5448300" y="954088"/>
            <a:ext cx="3524250" cy="22590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Horizontal)">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矩形 5"/>
          <p:cNvSpPr/>
          <p:nvPr/>
        </p:nvSpPr>
        <p:spPr>
          <a:xfrm>
            <a:off x="0" y="1773238"/>
            <a:ext cx="9144000" cy="3887787"/>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6512" y="5876925"/>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68002" name="Rectangle 2"/>
          <p:cNvSpPr>
            <a:spLocks noGrp="1" noChangeArrowheads="1"/>
          </p:cNvSpPr>
          <p:nvPr>
            <p:ph idx="1" hasCustomPrompt="1"/>
          </p:nvPr>
        </p:nvSpPr>
        <p:spPr>
          <a:xfrm>
            <a:off x="95250" y="2349500"/>
            <a:ext cx="8915400" cy="2519363"/>
          </a:xfrm>
        </p:spPr>
        <p:txBody>
          <a:bodyPr vert="horz" wrap="square" lIns="91440" tIns="45720" rIns="91440" bIns="45720" numCol="1" anchor="t" anchorCtr="0" compatLnSpc="1"/>
          <a:lstStyle/>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InitQueue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SqQueue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&amp;Q){</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Q.base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=new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QElemType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[MAXQSIZE]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Q.base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exit(OVERFLOW);</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=0;</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68003" name="Comment 3"/>
          <p:cNvSpPr>
            <a:spLocks noChangeArrowheads="1"/>
          </p:cNvSpPr>
          <p:nvPr/>
        </p:nvSpPr>
        <p:spPr bwMode="auto">
          <a:xfrm>
            <a:off x="827088" y="188913"/>
            <a:ext cx="4187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循环队列初始化</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02">
                                            <p:txEl>
                                              <p:charRg st="0" end="3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02">
                                            <p:txEl>
                                              <p:charRg st="31" end="6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002">
                                            <p:txEl>
                                              <p:charRg st="68" end="9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002">
                                            <p:txEl>
                                              <p:charRg st="99" end="12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8002">
                                            <p:txEl>
                                              <p:charRg st="121" end="13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8002">
                                            <p:txEl>
                                              <p:charRg st="136" end="1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矩形 5"/>
          <p:cNvSpPr/>
          <p:nvPr/>
        </p:nvSpPr>
        <p:spPr>
          <a:xfrm>
            <a:off x="0" y="1773238"/>
            <a:ext cx="9144000" cy="3887787"/>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6512" y="5876925"/>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70051" name="Rectangle 3"/>
          <p:cNvSpPr>
            <a:spLocks noGrp="1" noChangeArrowheads="1"/>
          </p:cNvSpPr>
          <p:nvPr>
            <p:ph idx="1" hasCustomPrompt="1"/>
          </p:nvPr>
        </p:nvSpPr>
        <p:spPr>
          <a:xfrm>
            <a:off x="95250" y="2420938"/>
            <a:ext cx="8915400" cy="2160588"/>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int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QueueLength</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SqQueue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Q){</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return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Q.rear-Q.front+MAXQSIZE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)%MAXQSIZE;</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                             </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70050" name="Comment 2"/>
          <p:cNvSpPr>
            <a:spLocks noChangeArrowheads="1"/>
          </p:cNvSpPr>
          <p:nvPr/>
        </p:nvSpPr>
        <p:spPr bwMode="auto">
          <a:xfrm>
            <a:off x="827088" y="188913"/>
            <a:ext cx="51958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求循环队列的长度</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0051">
                                            <p:txEl>
                                              <p:charRg st="1" end="3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0051">
                                            <p:txEl>
                                              <p:charRg st="31" end="10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0051">
                                            <p:txEl>
                                              <p:charRg st="107" end="1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矩形 5"/>
          <p:cNvSpPr/>
          <p:nvPr/>
        </p:nvSpPr>
        <p:spPr>
          <a:xfrm>
            <a:off x="3175" y="1628775"/>
            <a:ext cx="9144000" cy="3887788"/>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3337" y="5732463"/>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72098" name="Rectangle 2"/>
          <p:cNvSpPr>
            <a:spLocks noGrp="1" noChangeArrowheads="1"/>
          </p:cNvSpPr>
          <p:nvPr>
            <p:ph idx="1" hasCustomPrompt="1"/>
          </p:nvPr>
        </p:nvSpPr>
        <p:spPr>
          <a:xfrm>
            <a:off x="0" y="1916113"/>
            <a:ext cx="9144000" cy="3313113"/>
          </a:xfrm>
        </p:spPr>
        <p:txBody>
          <a:bodyPr vert="horz" wrap="square" lIns="91440" tIns="45720" rIns="91440" bIns="45720" numCol="1" anchor="t" anchorCtr="0" compatLnSpc="1"/>
          <a:lstStyle/>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EnQueue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SqQueue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&amp;</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Q,QElemType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e){</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if((Q.rear+1)%MAXQSIZE==</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ERROR;</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Q.base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]=e;</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=(Q.rear+1)%MAXQSIZE;</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72099" name="Comment 3"/>
          <p:cNvSpPr>
            <a:spLocks noChangeArrowheads="1"/>
          </p:cNvSpPr>
          <p:nvPr/>
        </p:nvSpPr>
        <p:spPr bwMode="auto">
          <a:xfrm>
            <a:off x="827088" y="185738"/>
            <a:ext cx="5195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循环队列入队</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2098">
                                            <p:txEl>
                                              <p:charRg st="0" end="4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2098">
                                            <p:txEl>
                                              <p:charRg st="40" end="9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2098">
                                            <p:txEl>
                                              <p:charRg st="92" end="1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2098">
                                            <p:txEl>
                                              <p:charRg st="114" end="14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2098">
                                            <p:txEl>
                                              <p:charRg st="146" end="16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2098">
                                            <p:txEl>
                                              <p:charRg st="162" end="16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矩形 5"/>
          <p:cNvSpPr/>
          <p:nvPr/>
        </p:nvSpPr>
        <p:spPr>
          <a:xfrm>
            <a:off x="3175" y="1628775"/>
            <a:ext cx="9144000" cy="3887788"/>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3337" y="5732463"/>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73122" name="Rectangle 2"/>
          <p:cNvSpPr>
            <a:spLocks noGrp="1" noChangeArrowheads="1"/>
          </p:cNvSpPr>
          <p:nvPr>
            <p:ph idx="1" hasCustomPrompt="1"/>
          </p:nvPr>
        </p:nvSpPr>
        <p:spPr>
          <a:xfrm>
            <a:off x="107950" y="1890713"/>
            <a:ext cx="8610600" cy="3733800"/>
          </a:xfrm>
        </p:spPr>
        <p:txBody>
          <a:bodyPr vert="horz" wrap="square" lIns="91440" tIns="45720" rIns="91440" bIns="45720" numCol="1" anchor="t" anchorCtr="0" compatLnSpc="1"/>
          <a:lstStyle/>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DeQueue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&amp;</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Q,QElemType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&amp;e){</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ERROR;</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e=</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Q.base</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=(Q.front+1)%MAXQSIZE;</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73123" name="Comment 3"/>
          <p:cNvSpPr>
            <a:spLocks noChangeArrowheads="1"/>
          </p:cNvSpPr>
          <p:nvPr/>
        </p:nvSpPr>
        <p:spPr bwMode="auto">
          <a:xfrm>
            <a:off x="827088" y="198438"/>
            <a:ext cx="5195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循环队列出队</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2">
                                            <p:txEl>
                                              <p:charRg st="0" end="4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2">
                                            <p:txEl>
                                              <p:charRg st="44" end="8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2">
                                            <p:txEl>
                                              <p:charRg st="81" end="10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3122">
                                            <p:txEl>
                                              <p:charRg st="103" end="13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3122">
                                            <p:txEl>
                                              <p:charRg st="136" end="15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3122">
                                            <p:txEl>
                                              <p:charRg st="150" end="15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矩形 5"/>
          <p:cNvSpPr/>
          <p:nvPr/>
        </p:nvSpPr>
        <p:spPr>
          <a:xfrm>
            <a:off x="3175" y="1628775"/>
            <a:ext cx="9144000" cy="3887788"/>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3337" y="5732463"/>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73122" name="Rectangle 2"/>
          <p:cNvSpPr>
            <a:spLocks noGrp="1" noChangeArrowheads="1"/>
          </p:cNvSpPr>
          <p:nvPr>
            <p:ph idx="1" hasCustomPrompt="1"/>
          </p:nvPr>
        </p:nvSpPr>
        <p:spPr>
          <a:xfrm>
            <a:off x="107950" y="1890713"/>
            <a:ext cx="8610600" cy="3733800"/>
          </a:xfrm>
        </p:spPr>
        <p:txBody>
          <a:bodyPr vert="horz" wrap="square" lIns="91440" tIns="45720" rIns="91440" bIns="45720" numCol="1" anchor="t" anchorCtr="0" compatLnSpc="1"/>
          <a:lstStyle/>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循环队列存储在数组A[0..m]中，则入队时的操作为（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 rear=rear+1                       B. rear=(rear+1)%(m-1)</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C. rear=(rear+1)%m              D. rear=(rear+1)%(m+1)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73123" name="Comment 3"/>
          <p:cNvSpPr>
            <a:spLocks noChangeArrowheads="1"/>
          </p:cNvSpPr>
          <p:nvPr/>
        </p:nvSpPr>
        <p:spPr bwMode="auto">
          <a:xfrm>
            <a:off x="827088" y="198438"/>
            <a:ext cx="5195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习题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 name="文本框 1"/>
          <p:cNvSpPr txBox="1"/>
          <p:nvPr/>
        </p:nvSpPr>
        <p:spPr>
          <a:xfrm>
            <a:off x="539115" y="2492375"/>
            <a:ext cx="403225" cy="460375"/>
          </a:xfrm>
          <a:prstGeom prst="rect">
            <a:avLst/>
          </a:prstGeom>
          <a:noFill/>
        </p:spPr>
        <p:txBody>
          <a:bodyPr wrap="none" rtlCol="0">
            <a:spAutoFit/>
          </a:bodyPr>
          <a:p>
            <a:r>
              <a:rPr lang="en-US" altLang="zh-CN"/>
              <a:t>D</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2">
                                            <p:txEl>
                                              <p:charRg st="0" end="4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2">
                                            <p:txEl>
                                              <p:char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2">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uiExpand="1" build="p"/>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4146" name="Object 2"/>
          <p:cNvGraphicFramePr/>
          <p:nvPr/>
        </p:nvGraphicFramePr>
        <p:xfrm>
          <a:off x="4159250" y="3314700"/>
          <a:ext cx="825500" cy="228600"/>
        </p:xfrm>
        <a:graphic>
          <a:graphicData uri="http://schemas.openxmlformats.org/presentationml/2006/ole">
            <mc:AlternateContent xmlns:mc="http://schemas.openxmlformats.org/markup-compatibility/2006">
              <mc:Choice xmlns:v="urn:schemas-microsoft-com:vml" Requires="v">
                <p:oleObj spid="_x0000_s3081" name="" r:id="rId1" imgW="825500" imgH="228600" progId="Equation.3">
                  <p:embed/>
                </p:oleObj>
              </mc:Choice>
              <mc:Fallback>
                <p:oleObj name="" r:id="rId1" imgW="825500" imgH="228600" progId="Equation.3">
                  <p:embed/>
                  <p:pic>
                    <p:nvPicPr>
                      <p:cNvPr id="0" name="图片 3080"/>
                      <p:cNvPicPr/>
                      <p:nvPr/>
                    </p:nvPicPr>
                    <p:blipFill>
                      <a:blip r:embed="rId2"/>
                      <a:stretch>
                        <a:fillRect/>
                      </a:stretch>
                    </p:blipFill>
                    <p:spPr>
                      <a:xfrm>
                        <a:off x="4159250" y="3314700"/>
                        <a:ext cx="825500" cy="228600"/>
                      </a:xfrm>
                      <a:prstGeom prst="rect">
                        <a:avLst/>
                      </a:prstGeom>
                      <a:noFill/>
                      <a:ln w="38100">
                        <a:noFill/>
                        <a:miter/>
                      </a:ln>
                    </p:spPr>
                  </p:pic>
                </p:oleObj>
              </mc:Fallback>
            </mc:AlternateContent>
          </a:graphicData>
        </a:graphic>
      </p:graphicFrame>
      <p:grpSp>
        <p:nvGrpSpPr>
          <p:cNvPr id="134147" name="Group 8"/>
          <p:cNvGrpSpPr>
            <a:grpSpLocks noChangeAspect="1"/>
          </p:cNvGrpSpPr>
          <p:nvPr/>
        </p:nvGrpSpPr>
        <p:grpSpPr>
          <a:xfrm>
            <a:off x="1042988" y="1017588"/>
            <a:ext cx="7345362" cy="5400675"/>
            <a:chOff x="1440" y="391"/>
            <a:chExt cx="3168" cy="3004"/>
          </a:xfrm>
        </p:grpSpPr>
        <p:sp>
          <p:nvSpPr>
            <p:cNvPr id="120837" name="AutoShape 7"/>
            <p:cNvSpPr>
              <a:spLocks noChangeAspect="1" noChangeArrowheads="1" noTextEdit="1"/>
            </p:cNvSpPr>
            <p:nvPr/>
          </p:nvSpPr>
          <p:spPr bwMode="auto">
            <a:xfrm>
              <a:off x="1440" y="391"/>
              <a:ext cx="3168" cy="30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38" name="Rectangle 9"/>
            <p:cNvSpPr>
              <a:spLocks noChangeArrowheads="1"/>
            </p:cNvSpPr>
            <p:nvPr/>
          </p:nvSpPr>
          <p:spPr bwMode="auto">
            <a:xfrm>
              <a:off x="2138" y="613"/>
              <a:ext cx="852" cy="293"/>
            </a:xfrm>
            <a:prstGeom prst="rect">
              <a:avLst/>
            </a:prstGeom>
            <a:pattFill prst="ltUpDiag">
              <a:fgClr>
                <a:srgbClr val="000000"/>
              </a:fgClr>
              <a:bgClr>
                <a:srgbClr val="000000"/>
              </a:bgClr>
            </a:patt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39" name="Rectangle 10"/>
            <p:cNvSpPr>
              <a:spLocks noChangeArrowheads="1"/>
            </p:cNvSpPr>
            <p:nvPr/>
          </p:nvSpPr>
          <p:spPr bwMode="auto">
            <a:xfrm>
              <a:off x="2990" y="613"/>
              <a:ext cx="853" cy="293"/>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0" name="Line 11"/>
            <p:cNvSpPr>
              <a:spLocks noChangeShapeType="1"/>
            </p:cNvSpPr>
            <p:nvPr/>
          </p:nvSpPr>
          <p:spPr bwMode="auto">
            <a:xfrm>
              <a:off x="3399" y="760"/>
              <a:ext cx="1" cy="36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1" name="Freeform 12"/>
            <p:cNvSpPr>
              <a:spLocks noChangeArrowheads="1"/>
            </p:cNvSpPr>
            <p:nvPr/>
          </p:nvSpPr>
          <p:spPr bwMode="auto">
            <a:xfrm>
              <a:off x="3360" y="1103"/>
              <a:ext cx="78" cy="67"/>
            </a:xfrm>
            <a:custGeom>
              <a:avLst/>
              <a:gdLst>
                <a:gd name="T0" fmla="*/ 39 w 78"/>
                <a:gd name="T1" fmla="*/ 67 h 67"/>
                <a:gd name="T2" fmla="*/ 0 w 78"/>
                <a:gd name="T3" fmla="*/ 0 h 67"/>
                <a:gd name="T4" fmla="*/ 20 w 78"/>
                <a:gd name="T5" fmla="*/ 6 h 67"/>
                <a:gd name="T6" fmla="*/ 39 w 78"/>
                <a:gd name="T7" fmla="*/ 8 h 67"/>
                <a:gd name="T8" fmla="*/ 59 w 78"/>
                <a:gd name="T9" fmla="*/ 6 h 67"/>
                <a:gd name="T10" fmla="*/ 78 w 78"/>
                <a:gd name="T11" fmla="*/ 0 h 67"/>
                <a:gd name="T12" fmla="*/ 39 w 7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78" h="67">
                  <a:moveTo>
                    <a:pt x="39" y="67"/>
                  </a:moveTo>
                  <a:lnTo>
                    <a:pt x="0" y="0"/>
                  </a:lnTo>
                  <a:lnTo>
                    <a:pt x="20" y="6"/>
                  </a:lnTo>
                  <a:lnTo>
                    <a:pt x="39" y="8"/>
                  </a:lnTo>
                  <a:lnTo>
                    <a:pt x="59" y="6"/>
                  </a:lnTo>
                  <a:lnTo>
                    <a:pt x="78" y="0"/>
                  </a:lnTo>
                  <a:lnTo>
                    <a:pt x="39" y="6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2" name="Rectangle 13"/>
            <p:cNvSpPr>
              <a:spLocks noChangeArrowheads="1"/>
            </p:cNvSpPr>
            <p:nvPr/>
          </p:nvSpPr>
          <p:spPr bwMode="auto">
            <a:xfrm>
              <a:off x="2121" y="1171"/>
              <a:ext cx="852" cy="293"/>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3" name="Rectangle 14"/>
            <p:cNvSpPr>
              <a:spLocks noChangeArrowheads="1"/>
            </p:cNvSpPr>
            <p:nvPr/>
          </p:nvSpPr>
          <p:spPr bwMode="auto">
            <a:xfrm>
              <a:off x="2973" y="1171"/>
              <a:ext cx="853" cy="293"/>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4" name="Line 15"/>
            <p:cNvSpPr>
              <a:spLocks noChangeShapeType="1"/>
            </p:cNvSpPr>
            <p:nvPr/>
          </p:nvSpPr>
          <p:spPr bwMode="auto">
            <a:xfrm>
              <a:off x="3399" y="1346"/>
              <a:ext cx="1" cy="35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5" name="Freeform 16"/>
            <p:cNvSpPr>
              <a:spLocks noChangeArrowheads="1"/>
            </p:cNvSpPr>
            <p:nvPr/>
          </p:nvSpPr>
          <p:spPr bwMode="auto">
            <a:xfrm>
              <a:off x="3360" y="1690"/>
              <a:ext cx="78" cy="67"/>
            </a:xfrm>
            <a:custGeom>
              <a:avLst/>
              <a:gdLst>
                <a:gd name="T0" fmla="*/ 39 w 78"/>
                <a:gd name="T1" fmla="*/ 67 h 67"/>
                <a:gd name="T2" fmla="*/ 0 w 78"/>
                <a:gd name="T3" fmla="*/ 0 h 67"/>
                <a:gd name="T4" fmla="*/ 20 w 78"/>
                <a:gd name="T5" fmla="*/ 6 h 67"/>
                <a:gd name="T6" fmla="*/ 39 w 78"/>
                <a:gd name="T7" fmla="*/ 7 h 67"/>
                <a:gd name="T8" fmla="*/ 59 w 78"/>
                <a:gd name="T9" fmla="*/ 6 h 67"/>
                <a:gd name="T10" fmla="*/ 78 w 78"/>
                <a:gd name="T11" fmla="*/ 0 h 67"/>
                <a:gd name="T12" fmla="*/ 39 w 7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78" h="67">
                  <a:moveTo>
                    <a:pt x="39" y="67"/>
                  </a:moveTo>
                  <a:lnTo>
                    <a:pt x="0" y="0"/>
                  </a:lnTo>
                  <a:lnTo>
                    <a:pt x="20" y="6"/>
                  </a:lnTo>
                  <a:lnTo>
                    <a:pt x="39" y="7"/>
                  </a:lnTo>
                  <a:lnTo>
                    <a:pt x="59" y="6"/>
                  </a:lnTo>
                  <a:lnTo>
                    <a:pt x="78" y="0"/>
                  </a:lnTo>
                  <a:lnTo>
                    <a:pt x="39" y="6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6" name="Rectangle 17"/>
            <p:cNvSpPr>
              <a:spLocks noChangeArrowheads="1"/>
            </p:cNvSpPr>
            <p:nvPr/>
          </p:nvSpPr>
          <p:spPr bwMode="auto">
            <a:xfrm>
              <a:off x="3391" y="2360"/>
              <a:ext cx="3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7" name="Rectangle 18"/>
            <p:cNvSpPr>
              <a:spLocks noChangeArrowheads="1"/>
            </p:cNvSpPr>
            <p:nvPr/>
          </p:nvSpPr>
          <p:spPr bwMode="auto">
            <a:xfrm>
              <a:off x="3391" y="2484"/>
              <a:ext cx="3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8" name="Rectangle 19"/>
            <p:cNvSpPr>
              <a:spLocks noChangeArrowheads="1"/>
            </p:cNvSpPr>
            <p:nvPr/>
          </p:nvSpPr>
          <p:spPr bwMode="auto">
            <a:xfrm>
              <a:off x="3391" y="2608"/>
              <a:ext cx="3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49" name="Rectangle 20"/>
            <p:cNvSpPr>
              <a:spLocks noChangeArrowheads="1"/>
            </p:cNvSpPr>
            <p:nvPr/>
          </p:nvSpPr>
          <p:spPr bwMode="auto">
            <a:xfrm>
              <a:off x="2121" y="2982"/>
              <a:ext cx="852" cy="294"/>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0" name="Rectangle 21"/>
            <p:cNvSpPr>
              <a:spLocks noChangeArrowheads="1"/>
            </p:cNvSpPr>
            <p:nvPr/>
          </p:nvSpPr>
          <p:spPr bwMode="auto">
            <a:xfrm>
              <a:off x="2973" y="2982"/>
              <a:ext cx="853" cy="294"/>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1" name="Line 22"/>
            <p:cNvSpPr>
              <a:spLocks noChangeShapeType="1"/>
            </p:cNvSpPr>
            <p:nvPr/>
          </p:nvSpPr>
          <p:spPr bwMode="auto">
            <a:xfrm>
              <a:off x="3381" y="2747"/>
              <a:ext cx="1" cy="18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2" name="Freeform 23"/>
            <p:cNvSpPr>
              <a:spLocks noChangeArrowheads="1"/>
            </p:cNvSpPr>
            <p:nvPr/>
          </p:nvSpPr>
          <p:spPr bwMode="auto">
            <a:xfrm>
              <a:off x="3342" y="2914"/>
              <a:ext cx="78" cy="68"/>
            </a:xfrm>
            <a:custGeom>
              <a:avLst/>
              <a:gdLst>
                <a:gd name="T0" fmla="*/ 39 w 78"/>
                <a:gd name="T1" fmla="*/ 68 h 68"/>
                <a:gd name="T2" fmla="*/ 0 w 78"/>
                <a:gd name="T3" fmla="*/ 0 h 68"/>
                <a:gd name="T4" fmla="*/ 21 w 78"/>
                <a:gd name="T5" fmla="*/ 7 h 68"/>
                <a:gd name="T6" fmla="*/ 39 w 78"/>
                <a:gd name="T7" fmla="*/ 9 h 68"/>
                <a:gd name="T8" fmla="*/ 59 w 78"/>
                <a:gd name="T9" fmla="*/ 7 h 68"/>
                <a:gd name="T10" fmla="*/ 78 w 78"/>
                <a:gd name="T11" fmla="*/ 0 h 68"/>
                <a:gd name="T12" fmla="*/ 39 w 78"/>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78" h="68">
                  <a:moveTo>
                    <a:pt x="39" y="68"/>
                  </a:moveTo>
                  <a:lnTo>
                    <a:pt x="0" y="0"/>
                  </a:lnTo>
                  <a:lnTo>
                    <a:pt x="21" y="7"/>
                  </a:lnTo>
                  <a:lnTo>
                    <a:pt x="39" y="9"/>
                  </a:lnTo>
                  <a:lnTo>
                    <a:pt x="59" y="7"/>
                  </a:lnTo>
                  <a:lnTo>
                    <a:pt x="78" y="0"/>
                  </a:lnTo>
                  <a:lnTo>
                    <a:pt x="39" y="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3" name="Freeform 24"/>
            <p:cNvSpPr>
              <a:spLocks noChangeArrowheads="1"/>
            </p:cNvSpPr>
            <p:nvPr/>
          </p:nvSpPr>
          <p:spPr bwMode="auto">
            <a:xfrm>
              <a:off x="3314" y="3041"/>
              <a:ext cx="137" cy="175"/>
            </a:xfrm>
            <a:custGeom>
              <a:avLst/>
              <a:gdLst>
                <a:gd name="T0" fmla="*/ 0 w 137"/>
                <a:gd name="T1" fmla="*/ 175 h 175"/>
                <a:gd name="T2" fmla="*/ 67 w 137"/>
                <a:gd name="T3" fmla="*/ 0 h 175"/>
                <a:gd name="T4" fmla="*/ 137 w 137"/>
                <a:gd name="T5" fmla="*/ 175 h 175"/>
              </a:gdLst>
              <a:ahLst/>
              <a:cxnLst>
                <a:cxn ang="0">
                  <a:pos x="T0" y="T1"/>
                </a:cxn>
                <a:cxn ang="0">
                  <a:pos x="T2" y="T3"/>
                </a:cxn>
                <a:cxn ang="0">
                  <a:pos x="T4" y="T5"/>
                </a:cxn>
              </a:cxnLst>
              <a:rect l="0" t="0" r="r" b="b"/>
              <a:pathLst>
                <a:path w="137" h="175">
                  <a:moveTo>
                    <a:pt x="0" y="175"/>
                  </a:moveTo>
                  <a:lnTo>
                    <a:pt x="67" y="0"/>
                  </a:lnTo>
                  <a:lnTo>
                    <a:pt x="137" y="175"/>
                  </a:lnTo>
                </a:path>
              </a:pathLst>
            </a:custGeom>
            <a:noFill/>
            <a:ln w="1428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4" name="Line 25"/>
            <p:cNvSpPr>
              <a:spLocks noChangeShapeType="1"/>
            </p:cNvSpPr>
            <p:nvPr/>
          </p:nvSpPr>
          <p:spPr bwMode="auto">
            <a:xfrm>
              <a:off x="1542" y="782"/>
              <a:ext cx="521" cy="1"/>
            </a:xfrm>
            <a:prstGeom prst="line">
              <a:avLst/>
            </a:prstGeom>
            <a:noFill/>
            <a:ln w="14288">
              <a:solidFill>
                <a:schemeClr val="bg1"/>
              </a:solidFill>
              <a:round/>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5" name="Freeform 26"/>
            <p:cNvSpPr>
              <a:spLocks noChangeArrowheads="1"/>
            </p:cNvSpPr>
            <p:nvPr/>
          </p:nvSpPr>
          <p:spPr bwMode="auto">
            <a:xfrm>
              <a:off x="2043" y="749"/>
              <a:ext cx="78" cy="67"/>
            </a:xfrm>
            <a:custGeom>
              <a:avLst/>
              <a:gdLst>
                <a:gd name="T0" fmla="*/ 78 w 78"/>
                <a:gd name="T1" fmla="*/ 33 h 67"/>
                <a:gd name="T2" fmla="*/ 0 w 78"/>
                <a:gd name="T3" fmla="*/ 67 h 67"/>
                <a:gd name="T4" fmla="*/ 7 w 78"/>
                <a:gd name="T5" fmla="*/ 51 h 67"/>
                <a:gd name="T6" fmla="*/ 10 w 78"/>
                <a:gd name="T7" fmla="*/ 33 h 67"/>
                <a:gd name="T8" fmla="*/ 7 w 78"/>
                <a:gd name="T9" fmla="*/ 16 h 67"/>
                <a:gd name="T10" fmla="*/ 0 w 78"/>
                <a:gd name="T11" fmla="*/ 0 h 67"/>
                <a:gd name="T12" fmla="*/ 78 w 78"/>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78" h="67">
                  <a:moveTo>
                    <a:pt x="78" y="33"/>
                  </a:moveTo>
                  <a:lnTo>
                    <a:pt x="0" y="67"/>
                  </a:lnTo>
                  <a:lnTo>
                    <a:pt x="7" y="51"/>
                  </a:lnTo>
                  <a:lnTo>
                    <a:pt x="10" y="33"/>
                  </a:lnTo>
                  <a:lnTo>
                    <a:pt x="7" y="16"/>
                  </a:lnTo>
                  <a:lnTo>
                    <a:pt x="0" y="0"/>
                  </a:lnTo>
                  <a:lnTo>
                    <a:pt x="78" y="33"/>
                  </a:lnTo>
                  <a:close/>
                </a:path>
              </a:pathLst>
            </a:custGeom>
            <a:solidFill>
              <a:srgbClr val="EAEAEA"/>
            </a:solidFill>
            <a:ln w="9525">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56" name="Rectangle 27"/>
            <p:cNvSpPr>
              <a:spLocks noChangeArrowheads="1"/>
            </p:cNvSpPr>
            <p:nvPr/>
          </p:nvSpPr>
          <p:spPr bwMode="auto">
            <a:xfrm>
              <a:off x="2439" y="422"/>
              <a:ext cx="25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data</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20857" name="Rectangle 28"/>
            <p:cNvSpPr>
              <a:spLocks noChangeArrowheads="1"/>
            </p:cNvSpPr>
            <p:nvPr/>
          </p:nvSpPr>
          <p:spPr bwMode="auto">
            <a:xfrm>
              <a:off x="3253" y="422"/>
              <a:ext cx="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next</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20858" name="Rectangle 29"/>
            <p:cNvSpPr>
              <a:spLocks noChangeArrowheads="1"/>
            </p:cNvSpPr>
            <p:nvPr/>
          </p:nvSpPr>
          <p:spPr bwMode="auto">
            <a:xfrm>
              <a:off x="4013" y="1243"/>
              <a:ext cx="30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队头</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20859" name="Rectangle 30"/>
            <p:cNvSpPr>
              <a:spLocks noChangeArrowheads="1"/>
            </p:cNvSpPr>
            <p:nvPr/>
          </p:nvSpPr>
          <p:spPr bwMode="auto">
            <a:xfrm>
              <a:off x="3980" y="3047"/>
              <a:ext cx="30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队尾</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20860" name="Rectangle 31"/>
            <p:cNvSpPr>
              <a:spLocks noChangeArrowheads="1"/>
            </p:cNvSpPr>
            <p:nvPr/>
          </p:nvSpPr>
          <p:spPr bwMode="auto">
            <a:xfrm>
              <a:off x="1585" y="559"/>
              <a:ext cx="421"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err="1">
                  <a:ln>
                    <a:noFill/>
                  </a:ln>
                  <a:solidFill>
                    <a:schemeClr val="bg1"/>
                  </a:solidFill>
                  <a:effectLst/>
                  <a:uLnTx/>
                  <a:uFillTx/>
                  <a:latin typeface="+mn-lt"/>
                  <a:ea typeface="+mn-ea"/>
                  <a:cs typeface="+mn-ea"/>
                  <a:sym typeface="+mn-lt"/>
                </a:rPr>
                <a:t>Q.front</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20861" name="Rectangle 32"/>
            <p:cNvSpPr>
              <a:spLocks noChangeArrowheads="1"/>
            </p:cNvSpPr>
            <p:nvPr/>
          </p:nvSpPr>
          <p:spPr bwMode="auto">
            <a:xfrm>
              <a:off x="2121" y="1757"/>
              <a:ext cx="852" cy="293"/>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62" name="Rectangle 33"/>
            <p:cNvSpPr>
              <a:spLocks noChangeArrowheads="1"/>
            </p:cNvSpPr>
            <p:nvPr/>
          </p:nvSpPr>
          <p:spPr bwMode="auto">
            <a:xfrm>
              <a:off x="2973" y="1757"/>
              <a:ext cx="853" cy="293"/>
            </a:xfrm>
            <a:prstGeom prst="rect">
              <a:avLst/>
            </a:prstGeom>
            <a:solidFill>
              <a:srgbClr val="FFFFFF"/>
            </a:solidFill>
            <a:ln w="1428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63" name="Line 34"/>
            <p:cNvSpPr>
              <a:spLocks noChangeShapeType="1"/>
            </p:cNvSpPr>
            <p:nvPr/>
          </p:nvSpPr>
          <p:spPr bwMode="auto">
            <a:xfrm>
              <a:off x="3381" y="1919"/>
              <a:ext cx="1" cy="36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64" name="Freeform 35"/>
            <p:cNvSpPr>
              <a:spLocks noChangeArrowheads="1"/>
            </p:cNvSpPr>
            <p:nvPr/>
          </p:nvSpPr>
          <p:spPr bwMode="auto">
            <a:xfrm>
              <a:off x="3342" y="2262"/>
              <a:ext cx="78" cy="68"/>
            </a:xfrm>
            <a:custGeom>
              <a:avLst/>
              <a:gdLst>
                <a:gd name="T0" fmla="*/ 39 w 78"/>
                <a:gd name="T1" fmla="*/ 68 h 68"/>
                <a:gd name="T2" fmla="*/ 0 w 78"/>
                <a:gd name="T3" fmla="*/ 0 h 68"/>
                <a:gd name="T4" fmla="*/ 21 w 78"/>
                <a:gd name="T5" fmla="*/ 7 h 68"/>
                <a:gd name="T6" fmla="*/ 39 w 78"/>
                <a:gd name="T7" fmla="*/ 8 h 68"/>
                <a:gd name="T8" fmla="*/ 59 w 78"/>
                <a:gd name="T9" fmla="*/ 7 h 68"/>
                <a:gd name="T10" fmla="*/ 78 w 78"/>
                <a:gd name="T11" fmla="*/ 0 h 68"/>
                <a:gd name="T12" fmla="*/ 39 w 78"/>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78" h="68">
                  <a:moveTo>
                    <a:pt x="39" y="68"/>
                  </a:moveTo>
                  <a:lnTo>
                    <a:pt x="0" y="0"/>
                  </a:lnTo>
                  <a:lnTo>
                    <a:pt x="21" y="7"/>
                  </a:lnTo>
                  <a:lnTo>
                    <a:pt x="39" y="8"/>
                  </a:lnTo>
                  <a:lnTo>
                    <a:pt x="59" y="7"/>
                  </a:lnTo>
                  <a:lnTo>
                    <a:pt x="78" y="0"/>
                  </a:lnTo>
                  <a:lnTo>
                    <a:pt x="39" y="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65" name="Rectangle 36"/>
            <p:cNvSpPr>
              <a:spLocks noChangeArrowheads="1"/>
            </p:cNvSpPr>
            <p:nvPr/>
          </p:nvSpPr>
          <p:spPr bwMode="auto">
            <a:xfrm>
              <a:off x="1568" y="2938"/>
              <a:ext cx="37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Q.rear</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20866" name="Line 37"/>
            <p:cNvSpPr>
              <a:spLocks noChangeShapeType="1"/>
            </p:cNvSpPr>
            <p:nvPr/>
          </p:nvSpPr>
          <p:spPr bwMode="auto">
            <a:xfrm>
              <a:off x="1542" y="3181"/>
              <a:ext cx="521" cy="1"/>
            </a:xfrm>
            <a:prstGeom prst="line">
              <a:avLst/>
            </a:prstGeom>
            <a:noFill/>
            <a:ln w="14288">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0867" name="Freeform 38"/>
            <p:cNvSpPr>
              <a:spLocks noChangeArrowheads="1"/>
            </p:cNvSpPr>
            <p:nvPr/>
          </p:nvSpPr>
          <p:spPr bwMode="auto">
            <a:xfrm>
              <a:off x="2043" y="3148"/>
              <a:ext cx="78" cy="67"/>
            </a:xfrm>
            <a:custGeom>
              <a:avLst/>
              <a:gdLst>
                <a:gd name="T0" fmla="*/ 78 w 78"/>
                <a:gd name="T1" fmla="*/ 33 h 67"/>
                <a:gd name="T2" fmla="*/ 0 w 78"/>
                <a:gd name="T3" fmla="*/ 67 h 67"/>
                <a:gd name="T4" fmla="*/ 7 w 78"/>
                <a:gd name="T5" fmla="*/ 50 h 67"/>
                <a:gd name="T6" fmla="*/ 10 w 78"/>
                <a:gd name="T7" fmla="*/ 33 h 67"/>
                <a:gd name="T8" fmla="*/ 7 w 78"/>
                <a:gd name="T9" fmla="*/ 17 h 67"/>
                <a:gd name="T10" fmla="*/ 0 w 78"/>
                <a:gd name="T11" fmla="*/ 0 h 67"/>
                <a:gd name="T12" fmla="*/ 78 w 78"/>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78" h="67">
                  <a:moveTo>
                    <a:pt x="78" y="33"/>
                  </a:moveTo>
                  <a:lnTo>
                    <a:pt x="0" y="67"/>
                  </a:lnTo>
                  <a:lnTo>
                    <a:pt x="7" y="50"/>
                  </a:lnTo>
                  <a:lnTo>
                    <a:pt x="10" y="33"/>
                  </a:lnTo>
                  <a:lnTo>
                    <a:pt x="7" y="17"/>
                  </a:lnTo>
                  <a:lnTo>
                    <a:pt x="0" y="0"/>
                  </a:lnTo>
                  <a:lnTo>
                    <a:pt x="78" y="33"/>
                  </a:lnTo>
                  <a:close/>
                </a:path>
              </a:pathLst>
            </a:custGeom>
            <a:solidFill>
              <a:schemeClr val="bg1"/>
            </a:solidFill>
            <a:ln w="9525">
              <a:solidFill>
                <a:schemeClr val="bg1"/>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688167" name="Comment 39"/>
          <p:cNvSpPr>
            <a:spLocks noChangeArrowheads="1"/>
          </p:cNvSpPr>
          <p:nvPr/>
        </p:nvSpPr>
        <p:spPr bwMode="auto">
          <a:xfrm>
            <a:off x="831850" y="2159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bwMode="auto">
          <a:xfrm>
            <a:off x="3175" y="1187450"/>
            <a:ext cx="9144000" cy="4689475"/>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 name="矩形 6"/>
          <p:cNvSpPr/>
          <p:nvPr/>
        </p:nvSpPr>
        <p:spPr bwMode="auto">
          <a:xfrm flipV="1">
            <a:off x="-3175" y="6102350"/>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1859" name="Rectangle 3"/>
          <p:cNvSpPr>
            <a:spLocks noGrp="1" noChangeArrowheads="1"/>
          </p:cNvSpPr>
          <p:nvPr>
            <p:ph idx="1" hasCustomPrompt="1"/>
          </p:nvPr>
        </p:nvSpPr>
        <p:spPr>
          <a:xfrm>
            <a:off x="755650" y="1392238"/>
            <a:ext cx="6985000" cy="4897438"/>
          </a:xfrm>
        </p:spPr>
        <p:txBody>
          <a:bodyPr vert="horz" wrap="square" lIns="91440" tIns="45720" rIns="91440" bIns="45720" numCol="1" anchor="t" anchorCtr="0" compatLnSpc="1"/>
          <a:lstStyle/>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typedef struct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QNode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QElemType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data;</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struct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Qnode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*next;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Qnode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QueuePtr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typedef struct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QueuePtr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front;            //</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队</a:t>
            </a:r>
            <a:r>
              <a:rPr kumimoji="0" lang="zh-CN" altLang="zh-CN" sz="2800" b="0" i="0" u="none" strike="noStrike" kern="0" cap="none" spc="0" normalizeH="0" baseline="0" noProof="0" dirty="0">
                <a:ln>
                  <a:noFill/>
                </a:ln>
                <a:solidFill>
                  <a:schemeClr val="tx1"/>
                </a:solidFill>
                <a:effectLst/>
                <a:uLnTx/>
                <a:uFillTx/>
                <a:latin typeface="+mn-lt"/>
                <a:ea typeface="+mn-ea"/>
                <a:cs typeface="+mn-ea"/>
                <a:sym typeface="+mn-lt"/>
              </a:rPr>
              <a:t>头指针</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QueuePtr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rear;             //</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队尾指针</a:t>
            </a: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just"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89159" name="Comment 7"/>
          <p:cNvSpPr>
            <a:spLocks noChangeArrowheads="1"/>
          </p:cNvSpPr>
          <p:nvPr/>
        </p:nvSpPr>
        <p:spPr bwMode="auto">
          <a:xfrm>
            <a:off x="900113" y="206375"/>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6194" name="Object 2"/>
          <p:cNvGraphicFramePr/>
          <p:nvPr/>
        </p:nvGraphicFramePr>
        <p:xfrm>
          <a:off x="900113" y="2327275"/>
          <a:ext cx="3355975" cy="815975"/>
        </p:xfrm>
        <a:graphic>
          <a:graphicData uri="http://schemas.openxmlformats.org/presentationml/2006/ole">
            <mc:AlternateContent xmlns:mc="http://schemas.openxmlformats.org/markup-compatibility/2006">
              <mc:Choice xmlns:v="urn:schemas-microsoft-com:vml" Requires="v">
                <p:oleObj spid="_x0000_s3082" name="" r:id="rId1" imgW="3364230" imgH="827405" progId="Visio.Drawing.5">
                  <p:embed/>
                </p:oleObj>
              </mc:Choice>
              <mc:Fallback>
                <p:oleObj name="" r:id="rId1" imgW="3364230" imgH="827405" progId="Visio.Drawing.5">
                  <p:embed/>
                  <p:pic>
                    <p:nvPicPr>
                      <p:cNvPr id="0" name="图片 3081"/>
                      <p:cNvPicPr/>
                      <p:nvPr/>
                    </p:nvPicPr>
                    <p:blipFill>
                      <a:blip r:embed="rId2"/>
                      <a:stretch>
                        <a:fillRect/>
                      </a:stretch>
                    </p:blipFill>
                    <p:spPr>
                      <a:xfrm>
                        <a:off x="900113" y="2327275"/>
                        <a:ext cx="3355975" cy="815975"/>
                      </a:xfrm>
                      <a:prstGeom prst="rect">
                        <a:avLst/>
                      </a:prstGeom>
                      <a:solidFill>
                        <a:schemeClr val="accent1"/>
                      </a:solidFill>
                      <a:ln w="38100">
                        <a:noFill/>
                        <a:miter/>
                      </a:ln>
                    </p:spPr>
                  </p:pic>
                </p:oleObj>
              </mc:Fallback>
            </mc:AlternateContent>
          </a:graphicData>
        </a:graphic>
      </p:graphicFrame>
      <p:graphicFrame>
        <p:nvGraphicFramePr>
          <p:cNvPr id="136195" name="Object 3"/>
          <p:cNvGraphicFramePr/>
          <p:nvPr/>
        </p:nvGraphicFramePr>
        <p:xfrm>
          <a:off x="900113" y="3871913"/>
          <a:ext cx="4457700" cy="817562"/>
        </p:xfrm>
        <a:graphic>
          <a:graphicData uri="http://schemas.openxmlformats.org/presentationml/2006/ole">
            <mc:AlternateContent xmlns:mc="http://schemas.openxmlformats.org/markup-compatibility/2006">
              <mc:Choice xmlns:v="urn:schemas-microsoft-com:vml" Requires="v">
                <p:oleObj spid="_x0000_s3083" name="" r:id="rId3" imgW="4457700" imgH="827405" progId="Visio.Drawing.5">
                  <p:embed/>
                </p:oleObj>
              </mc:Choice>
              <mc:Fallback>
                <p:oleObj name="" r:id="rId3" imgW="4457700" imgH="827405" progId="Visio.Drawing.5">
                  <p:embed/>
                  <p:pic>
                    <p:nvPicPr>
                      <p:cNvPr id="0" name="图片 3082"/>
                      <p:cNvPicPr/>
                      <p:nvPr/>
                    </p:nvPicPr>
                    <p:blipFill>
                      <a:blip r:embed="rId4"/>
                      <a:stretch>
                        <a:fillRect/>
                      </a:stretch>
                    </p:blipFill>
                    <p:spPr>
                      <a:xfrm>
                        <a:off x="900113" y="3871913"/>
                        <a:ext cx="4457700" cy="817562"/>
                      </a:xfrm>
                      <a:prstGeom prst="rect">
                        <a:avLst/>
                      </a:prstGeom>
                      <a:solidFill>
                        <a:schemeClr val="accent1"/>
                      </a:solidFill>
                      <a:ln w="38100">
                        <a:noFill/>
                        <a:miter/>
                      </a:ln>
                    </p:spPr>
                  </p:pic>
                </p:oleObj>
              </mc:Fallback>
            </mc:AlternateContent>
          </a:graphicData>
        </a:graphic>
      </p:graphicFrame>
      <p:graphicFrame>
        <p:nvGraphicFramePr>
          <p:cNvPr id="136196" name="Object 4"/>
          <p:cNvGraphicFramePr/>
          <p:nvPr/>
        </p:nvGraphicFramePr>
        <p:xfrm>
          <a:off x="900113" y="5232400"/>
          <a:ext cx="4484687" cy="1036638"/>
        </p:xfrm>
        <a:graphic>
          <a:graphicData uri="http://schemas.openxmlformats.org/presentationml/2006/ole">
            <mc:AlternateContent xmlns:mc="http://schemas.openxmlformats.org/markup-compatibility/2006">
              <mc:Choice xmlns:v="urn:schemas-microsoft-com:vml" Requires="v">
                <p:oleObj spid="_x0000_s3085" name="" r:id="rId5" imgW="4494530" imgH="1050290" progId="Visio.Drawing.5">
                  <p:embed/>
                </p:oleObj>
              </mc:Choice>
              <mc:Fallback>
                <p:oleObj name="" r:id="rId5" imgW="4494530" imgH="1050290" progId="Visio.Drawing.5">
                  <p:embed/>
                  <p:pic>
                    <p:nvPicPr>
                      <p:cNvPr id="0" name="图片 3084"/>
                      <p:cNvPicPr/>
                      <p:nvPr/>
                    </p:nvPicPr>
                    <p:blipFill>
                      <a:blip r:embed="rId6"/>
                      <a:stretch>
                        <a:fillRect/>
                      </a:stretch>
                    </p:blipFill>
                    <p:spPr>
                      <a:xfrm>
                        <a:off x="900113" y="5232400"/>
                        <a:ext cx="4484687" cy="1036638"/>
                      </a:xfrm>
                      <a:prstGeom prst="rect">
                        <a:avLst/>
                      </a:prstGeom>
                      <a:solidFill>
                        <a:schemeClr val="accent1"/>
                      </a:solidFill>
                      <a:ln w="38100">
                        <a:noFill/>
                        <a:miter/>
                      </a:ln>
                    </p:spPr>
                  </p:pic>
                </p:oleObj>
              </mc:Fallback>
            </mc:AlternateContent>
          </a:graphicData>
        </a:graphic>
      </p:graphicFrame>
      <p:sp>
        <p:nvSpPr>
          <p:cNvPr id="122886" name="Text Box 5"/>
          <p:cNvSpPr txBox="1">
            <a:spLocks noChangeArrowheads="1"/>
          </p:cNvSpPr>
          <p:nvPr/>
        </p:nvSpPr>
        <p:spPr bwMode="auto">
          <a:xfrm>
            <a:off x="900113" y="1789113"/>
            <a:ext cx="1525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空队列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22887" name="Text Box 6"/>
          <p:cNvSpPr txBox="1">
            <a:spLocks noChangeArrowheads="1"/>
          </p:cNvSpPr>
          <p:nvPr/>
        </p:nvSpPr>
        <p:spPr bwMode="auto">
          <a:xfrm>
            <a:off x="900113" y="3267075"/>
            <a:ext cx="2312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 </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入</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22888" name="Text Box 8"/>
          <p:cNvSpPr txBox="1">
            <a:spLocks noChangeArrowheads="1"/>
          </p:cNvSpPr>
          <p:nvPr/>
        </p:nvSpPr>
        <p:spPr bwMode="auto">
          <a:xfrm>
            <a:off x="933450" y="6384925"/>
            <a:ext cx="2312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(d) </a:t>
            </a:r>
            <a:r>
              <a:rPr kumimoji="0" lang="zh-CN" altLang="zh-CN" sz="24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x</a:t>
            </a:r>
            <a:r>
              <a:rPr kumimoji="0" lang="zh-CN" altLang="zh-CN" sz="2400" b="0" i="0" u="none" strike="noStrike" kern="1200" cap="none" spc="0" normalizeH="0" baseline="0" noProof="0">
                <a:ln>
                  <a:noFill/>
                </a:ln>
                <a:solidFill>
                  <a:schemeClr val="tx1"/>
                </a:solidFill>
                <a:effectLst/>
                <a:uLnTx/>
                <a:uFillTx/>
                <a:latin typeface="+mn-lt"/>
                <a:ea typeface="+mn-ea"/>
                <a:cs typeface="+mn-ea"/>
                <a:sym typeface="+mn-lt"/>
              </a:rPr>
              <a:t>出</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队列</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136200" name="Object 9"/>
          <p:cNvGraphicFramePr/>
          <p:nvPr/>
        </p:nvGraphicFramePr>
        <p:xfrm>
          <a:off x="900113" y="1001713"/>
          <a:ext cx="2230437" cy="755650"/>
        </p:xfrm>
        <a:graphic>
          <a:graphicData uri="http://schemas.openxmlformats.org/presentationml/2006/ole">
            <mc:AlternateContent xmlns:mc="http://schemas.openxmlformats.org/markup-compatibility/2006">
              <mc:Choice xmlns:v="urn:schemas-microsoft-com:vml" Requires="v">
                <p:oleObj spid="_x0000_s3084" name="" r:id="rId7" imgW="2232660" imgH="758825" progId="Visio.Drawing.5">
                  <p:embed/>
                </p:oleObj>
              </mc:Choice>
              <mc:Fallback>
                <p:oleObj name="" r:id="rId7" imgW="2232660" imgH="758825" progId="Visio.Drawing.5">
                  <p:embed/>
                  <p:pic>
                    <p:nvPicPr>
                      <p:cNvPr id="0" name="图片 3083"/>
                      <p:cNvPicPr/>
                      <p:nvPr/>
                    </p:nvPicPr>
                    <p:blipFill>
                      <a:blip r:embed="rId8"/>
                      <a:stretch>
                        <a:fillRect/>
                      </a:stretch>
                    </p:blipFill>
                    <p:spPr>
                      <a:xfrm>
                        <a:off x="900113" y="1001713"/>
                        <a:ext cx="2230437" cy="755650"/>
                      </a:xfrm>
                      <a:prstGeom prst="rect">
                        <a:avLst/>
                      </a:prstGeom>
                      <a:solidFill>
                        <a:schemeClr val="accent1"/>
                      </a:solidFill>
                      <a:ln w="38100">
                        <a:noFill/>
                        <a:miter/>
                      </a:ln>
                    </p:spPr>
                  </p:pic>
                </p:oleObj>
              </mc:Fallback>
            </mc:AlternateContent>
          </a:graphicData>
        </a:graphic>
      </p:graphicFrame>
      <p:sp>
        <p:nvSpPr>
          <p:cNvPr id="122890" name="Text Box 10"/>
          <p:cNvSpPr txBox="1">
            <a:spLocks noChangeArrowheads="1"/>
          </p:cNvSpPr>
          <p:nvPr/>
        </p:nvSpPr>
        <p:spPr bwMode="auto">
          <a:xfrm>
            <a:off x="919163" y="4689475"/>
            <a:ext cx="2295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(c) </a:t>
            </a:r>
            <a:r>
              <a:rPr kumimoji="0" lang="zh-CN" altLang="zh-CN" sz="24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y</a:t>
            </a:r>
            <a:r>
              <a:rPr kumimoji="0" lang="zh-CN" altLang="zh-CN" sz="2400" b="0" i="0" u="none" strike="noStrike" kern="1200" cap="none" spc="0" normalizeH="0" baseline="0" noProof="0">
                <a:ln>
                  <a:noFill/>
                </a:ln>
                <a:solidFill>
                  <a:schemeClr val="tx1"/>
                </a:solidFill>
                <a:effectLst/>
                <a:uLnTx/>
                <a:uFillTx/>
                <a:latin typeface="+mn-lt"/>
                <a:ea typeface="+mn-ea"/>
                <a:cs typeface="+mn-ea"/>
                <a:sym typeface="+mn-lt"/>
              </a:rPr>
              <a:t>入</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队列</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90187" name="Comment 11"/>
          <p:cNvSpPr>
            <a:spLocks noChangeArrowheads="1"/>
          </p:cNvSpPr>
          <p:nvPr/>
        </p:nvSpPr>
        <p:spPr bwMode="auto">
          <a:xfrm>
            <a:off x="827088" y="195263"/>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bwMode="auto">
          <a:xfrm>
            <a:off x="3175" y="1628775"/>
            <a:ext cx="9144000" cy="460851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3907" name="Rectangle 3"/>
          <p:cNvSpPr>
            <a:spLocks noGrp="1" noChangeArrowheads="1"/>
          </p:cNvSpPr>
          <p:nvPr>
            <p:ph idx="1" hasCustomPrompt="1"/>
          </p:nvPr>
        </p:nvSpPr>
        <p:spPr>
          <a:xfrm>
            <a:off x="225425" y="1989138"/>
            <a:ext cx="8915400" cy="2879725"/>
          </a:xfrm>
        </p:spPr>
        <p:txBody>
          <a:bodyPr vert="horz" wrap="square" lIns="91440" tIns="45720" rIns="91440" bIns="45720" numCol="1" anchor="t" anchorCtr="0" compatLnSpc="1"/>
          <a:lstStyle/>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InitQueue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&amp;Q){</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a:ln>
                  <a:noFill/>
                </a:ln>
                <a:solidFill>
                  <a:schemeClr val="tx1"/>
                </a:solidFill>
                <a:effectLst/>
                <a:uLnTx/>
                <a:uFillTx/>
                <a:latin typeface="+mn-lt"/>
                <a:ea typeface="+mn-ea"/>
                <a:cs typeface="+mn-ea"/>
                <a:sym typeface="+mn-lt"/>
              </a:rPr>
              <a:t>new QNode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exit(OVERFLOW);</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-&gt;next=NULL;</a:t>
            </a:r>
            <a:endPar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1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91204" name="Comment 4"/>
          <p:cNvSpPr>
            <a:spLocks noChangeArrowheads="1"/>
          </p:cNvSpPr>
          <p:nvPr/>
        </p:nvSpPr>
        <p:spPr bwMode="auto">
          <a:xfrm>
            <a:off x="827088" y="188913"/>
            <a:ext cx="3467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链队列初始化</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37221" name="矩形 6"/>
          <p:cNvSpPr/>
          <p:nvPr/>
        </p:nvSpPr>
        <p:spPr>
          <a:xfrm>
            <a:off x="-36512" y="5111750"/>
            <a:ext cx="9180512" cy="460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37222" name="矩形 7"/>
          <p:cNvSpPr/>
          <p:nvPr/>
        </p:nvSpPr>
        <p:spPr>
          <a:xfrm>
            <a:off x="-36512" y="5340350"/>
            <a:ext cx="9180512" cy="460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37223" name="矩形 8"/>
          <p:cNvSpPr/>
          <p:nvPr/>
        </p:nvSpPr>
        <p:spPr>
          <a:xfrm>
            <a:off x="-36512" y="5559425"/>
            <a:ext cx="9180512" cy="460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37224" name="矩形 9"/>
          <p:cNvSpPr/>
          <p:nvPr/>
        </p:nvSpPr>
        <p:spPr>
          <a:xfrm>
            <a:off x="-36512" y="5754688"/>
            <a:ext cx="9180512" cy="46037"/>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矩形 5"/>
          <p:cNvSpPr/>
          <p:nvPr/>
        </p:nvSpPr>
        <p:spPr>
          <a:xfrm>
            <a:off x="3175" y="1628775"/>
            <a:ext cx="9144000" cy="3887788"/>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7147" y="5732463"/>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4931" name="Rectangle 4"/>
          <p:cNvSpPr>
            <a:spLocks noChangeArrowheads="1"/>
          </p:cNvSpPr>
          <p:nvPr/>
        </p:nvSpPr>
        <p:spPr bwMode="auto">
          <a:xfrm>
            <a:off x="323850" y="1576388"/>
            <a:ext cx="8424863"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DestroyQueue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LinkQueue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&amp;Q){</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while(</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Q.rear</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-&gt;next;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free(</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Q.rear</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12709" name="Comment 5"/>
          <p:cNvSpPr>
            <a:spLocks noChangeArrowheads="1"/>
          </p:cNvSpPr>
          <p:nvPr/>
        </p:nvSpPr>
        <p:spPr bwMode="auto">
          <a:xfrm>
            <a:off x="827088" y="166688"/>
            <a:ext cx="3467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销毁链队列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6626" name="Object 26"/>
          <p:cNvGraphicFramePr/>
          <p:nvPr/>
        </p:nvGraphicFramePr>
        <p:xfrm>
          <a:off x="1849438" y="1858963"/>
          <a:ext cx="3663950" cy="812800"/>
        </p:xfrm>
        <a:graphic>
          <a:graphicData uri="http://schemas.openxmlformats.org/presentationml/2006/ole">
            <mc:AlternateContent xmlns:mc="http://schemas.openxmlformats.org/markup-compatibility/2006">
              <mc:Choice xmlns:v="urn:schemas-microsoft-com:vml" Requires="v">
                <p:oleObj spid="_x0000_s3076" name="" r:id="rId1" imgW="1028700" imgH="228600" progId="Equation.3">
                  <p:embed/>
                </p:oleObj>
              </mc:Choice>
              <mc:Fallback>
                <p:oleObj name="" r:id="rId1" imgW="1028700" imgH="228600" progId="Equation.3">
                  <p:embed/>
                  <p:pic>
                    <p:nvPicPr>
                      <p:cNvPr id="0" name="图片 3075"/>
                      <p:cNvPicPr/>
                      <p:nvPr/>
                    </p:nvPicPr>
                    <p:blipFill>
                      <a:blip r:embed="rId2"/>
                      <a:stretch>
                        <a:fillRect/>
                      </a:stretch>
                    </p:blipFill>
                    <p:spPr>
                      <a:xfrm>
                        <a:off x="1849438" y="1858963"/>
                        <a:ext cx="3663950" cy="812800"/>
                      </a:xfrm>
                      <a:prstGeom prst="rect">
                        <a:avLst/>
                      </a:prstGeom>
                      <a:solidFill>
                        <a:srgbClr val="D4E6F4"/>
                      </a:solidFill>
                      <a:ln w="9525" cap="flat" cmpd="sng">
                        <a:solidFill>
                          <a:schemeClr val="tx1"/>
                        </a:solidFill>
                        <a:prstDash val="solid"/>
                        <a:miter/>
                        <a:headEnd type="none" w="med" len="med"/>
                        <a:tailEnd type="none" w="med" len="med"/>
                      </a:ln>
                    </p:spPr>
                  </p:pic>
                </p:oleObj>
              </mc:Fallback>
            </mc:AlternateContent>
          </a:graphicData>
        </a:graphic>
      </p:graphicFrame>
      <p:sp>
        <p:nvSpPr>
          <p:cNvPr id="17411" name="Line 27"/>
          <p:cNvSpPr>
            <a:spLocks noChangeShapeType="1"/>
          </p:cNvSpPr>
          <p:nvPr/>
        </p:nvSpPr>
        <p:spPr bwMode="auto">
          <a:xfrm>
            <a:off x="2770188" y="2830513"/>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2" name="Line 28"/>
          <p:cNvSpPr>
            <a:spLocks noChangeShapeType="1"/>
          </p:cNvSpPr>
          <p:nvPr/>
        </p:nvSpPr>
        <p:spPr bwMode="auto">
          <a:xfrm>
            <a:off x="2770188" y="3744913"/>
            <a:ext cx="525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3" name="Text Box 29"/>
          <p:cNvSpPr txBox="1">
            <a:spLocks noChangeArrowheads="1"/>
          </p:cNvSpPr>
          <p:nvPr/>
        </p:nvSpPr>
        <p:spPr bwMode="auto">
          <a:xfrm>
            <a:off x="3074988" y="2873375"/>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4" name="Text Box 30"/>
          <p:cNvSpPr txBox="1">
            <a:spLocks noChangeArrowheads="1"/>
          </p:cNvSpPr>
          <p:nvPr/>
        </p:nvSpPr>
        <p:spPr bwMode="auto">
          <a:xfrm>
            <a:off x="3884613" y="2873375"/>
            <a:ext cx="595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5" name="Text Box 31"/>
          <p:cNvSpPr txBox="1">
            <a:spLocks noChangeArrowheads="1"/>
          </p:cNvSpPr>
          <p:nvPr/>
        </p:nvSpPr>
        <p:spPr bwMode="auto">
          <a:xfrm>
            <a:off x="4799013" y="2906713"/>
            <a:ext cx="71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6" name="Text Box 32"/>
          <p:cNvSpPr txBox="1">
            <a:spLocks noChangeArrowheads="1"/>
          </p:cNvSpPr>
          <p:nvPr/>
        </p:nvSpPr>
        <p:spPr bwMode="auto">
          <a:xfrm>
            <a:off x="6427788" y="2857500"/>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7" name="Text Box 33"/>
          <p:cNvSpPr txBox="1">
            <a:spLocks noChangeArrowheads="1"/>
          </p:cNvSpPr>
          <p:nvPr/>
        </p:nvSpPr>
        <p:spPr bwMode="auto">
          <a:xfrm>
            <a:off x="5513388" y="2781300"/>
            <a:ext cx="569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4000" b="1"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8" name="Line 35"/>
          <p:cNvSpPr>
            <a:spLocks noChangeShapeType="1"/>
          </p:cNvSpPr>
          <p:nvPr/>
        </p:nvSpPr>
        <p:spPr bwMode="auto">
          <a:xfrm>
            <a:off x="6732588" y="3744913"/>
            <a:ext cx="0" cy="38100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45"/>
          <p:cNvGrpSpPr/>
          <p:nvPr/>
        </p:nvGrpSpPr>
        <p:grpSpPr>
          <a:xfrm>
            <a:off x="3898900" y="3744913"/>
            <a:ext cx="554038" cy="1195387"/>
            <a:chOff x="1941" y="2359"/>
            <a:chExt cx="349" cy="753"/>
          </a:xfrm>
        </p:grpSpPr>
        <p:sp>
          <p:nvSpPr>
            <p:cNvPr id="17420" name="Line 34"/>
            <p:cNvSpPr>
              <a:spLocks noChangeShapeType="1"/>
            </p:cNvSpPr>
            <p:nvPr/>
          </p:nvSpPr>
          <p:spPr bwMode="auto">
            <a:xfrm>
              <a:off x="2082" y="2359"/>
              <a:ext cx="0" cy="240"/>
            </a:xfrm>
            <a:prstGeom prst="line">
              <a:avLst/>
            </a:prstGeom>
            <a:noFill/>
            <a:ln w="38100">
              <a:solidFill>
                <a:srgbClr val="FF0066"/>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21" name="Text Box 36"/>
            <p:cNvSpPr txBox="1">
              <a:spLocks noChangeArrowheads="1"/>
            </p:cNvSpPr>
            <p:nvPr/>
          </p:nvSpPr>
          <p:spPr bwMode="auto">
            <a:xfrm>
              <a:off x="1941" y="2666"/>
              <a:ext cx="3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队头</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7422" name="Text Box 37"/>
          <p:cNvSpPr txBox="1">
            <a:spLocks noChangeArrowheads="1"/>
          </p:cNvSpPr>
          <p:nvPr/>
        </p:nvSpPr>
        <p:spPr bwMode="auto">
          <a:xfrm>
            <a:off x="6423025" y="4202113"/>
            <a:ext cx="554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队尾</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23" name="Line 39"/>
          <p:cNvSpPr>
            <a:spLocks noChangeShapeType="1"/>
          </p:cNvSpPr>
          <p:nvPr/>
        </p:nvSpPr>
        <p:spPr bwMode="auto">
          <a:xfrm flipH="1">
            <a:off x="1458913" y="3363913"/>
            <a:ext cx="1143000" cy="0"/>
          </a:xfrm>
          <a:prstGeom prst="line">
            <a:avLst/>
          </a:prstGeom>
          <a:noFill/>
          <a:ln w="57150">
            <a:solidFill>
              <a:srgbClr val="6C4C8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24" name="Text Box 40"/>
          <p:cNvSpPr txBox="1">
            <a:spLocks noChangeArrowheads="1"/>
          </p:cNvSpPr>
          <p:nvPr/>
        </p:nvSpPr>
        <p:spPr bwMode="auto">
          <a:xfrm>
            <a:off x="1503363" y="28305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mn-lt"/>
                <a:ea typeface="+mn-ea"/>
                <a:cs typeface="+mn-ea"/>
                <a:sym typeface="+mn-lt"/>
              </a:rPr>
              <a:t>出队列</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25" name="Rectangle 41"/>
          <p:cNvSpPr>
            <a:spLocks noChangeArrowheads="1"/>
          </p:cNvSpPr>
          <p:nvPr/>
        </p:nvSpPr>
        <p:spPr bwMode="auto">
          <a:xfrm>
            <a:off x="3059113" y="2982913"/>
            <a:ext cx="609600" cy="6858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44"/>
          <p:cNvGrpSpPr/>
          <p:nvPr/>
        </p:nvGrpSpPr>
        <p:grpSpPr>
          <a:xfrm>
            <a:off x="3084513" y="2982913"/>
            <a:ext cx="609600" cy="685800"/>
            <a:chOff x="1428" y="1879"/>
            <a:chExt cx="384" cy="432"/>
          </a:xfrm>
        </p:grpSpPr>
        <p:sp>
          <p:nvSpPr>
            <p:cNvPr id="17427" name="Line 42"/>
            <p:cNvSpPr>
              <a:spLocks noChangeShapeType="1"/>
            </p:cNvSpPr>
            <p:nvPr/>
          </p:nvSpPr>
          <p:spPr bwMode="auto">
            <a:xfrm>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28" name="Line 43"/>
            <p:cNvSpPr>
              <a:spLocks noChangeShapeType="1"/>
            </p:cNvSpPr>
            <p:nvPr/>
          </p:nvSpPr>
          <p:spPr bwMode="auto">
            <a:xfrm flipV="1">
              <a:off x="1428" y="1879"/>
              <a:ext cx="384" cy="43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3" name="标题 1"/>
          <p:cNvSpPr>
            <a:spLocks noGrp="1"/>
          </p:cNvSpPr>
          <p:nvPr>
            <p:ph type="title"/>
          </p:nvPr>
        </p:nvSpPr>
        <p:spPr>
          <a:xfrm>
            <a:off x="844550" y="236538"/>
            <a:ext cx="6400800" cy="45561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队列</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5875" y="1541463"/>
            <a:ext cx="9196388" cy="4518025"/>
            <a:chOff x="-15875" y="1541463"/>
            <a:chExt cx="9196388" cy="4518025"/>
          </a:xfrm>
        </p:grpSpPr>
        <p:sp>
          <p:nvSpPr>
            <p:cNvPr id="139269" name="矩形 5"/>
            <p:cNvSpPr/>
            <p:nvPr/>
          </p:nvSpPr>
          <p:spPr>
            <a:xfrm>
              <a:off x="11113" y="1882775"/>
              <a:ext cx="9144000" cy="3816350"/>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15875" y="5915025"/>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8" name="矩形 7"/>
            <p:cNvSpPr/>
            <p:nvPr/>
          </p:nvSpPr>
          <p:spPr bwMode="auto">
            <a:xfrm flipV="1">
              <a:off x="0" y="1541463"/>
              <a:ext cx="9180513" cy="144462"/>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sp>
        <p:nvSpPr>
          <p:cNvPr id="694274" name="Rectangle 2"/>
          <p:cNvSpPr>
            <a:spLocks noGrp="1" noChangeArrowheads="1"/>
          </p:cNvSpPr>
          <p:nvPr>
            <p:ph idx="1" hasCustomPrompt="1"/>
          </p:nvPr>
        </p:nvSpPr>
        <p:spPr>
          <a:xfrm>
            <a:off x="547688" y="2819400"/>
            <a:ext cx="8610600" cy="1584325"/>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Status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QueueEmpty</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Q)</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return (</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94277" name="Comment 5"/>
          <p:cNvSpPr>
            <a:spLocks noChangeArrowheads="1"/>
          </p:cNvSpPr>
          <p:nvPr/>
        </p:nvSpPr>
        <p:spPr bwMode="auto">
          <a:xfrm>
            <a:off x="755650" y="196850"/>
            <a:ext cx="4403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判断链队列是否为空</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694274">
                                            <p:txEl>
                                              <p:charRg st="0" end="33"/>
                                            </p:txEl>
                                          </p:spTgt>
                                        </p:tgtEl>
                                        <p:attrNameLst>
                                          <p:attrName>style.visibility</p:attrName>
                                        </p:attrNameLst>
                                      </p:cBhvr>
                                      <p:to>
                                        <p:strVal val="visible"/>
                                      </p:to>
                                    </p:set>
                                    <p:anim calcmode="lin" valueType="num">
                                      <p:cBhvr additive="base">
                                        <p:cTn id="14" dur="500" fill="hold"/>
                                        <p:tgtEl>
                                          <p:spTgt spid="694274">
                                            <p:txEl>
                                              <p:charRg st="0" end="33"/>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694274">
                                            <p:txEl>
                                              <p:charRg st="0" end="33"/>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94274">
                                            <p:txEl>
                                              <p:charRg st="33" end="35"/>
                                            </p:txEl>
                                          </p:spTgt>
                                        </p:tgtEl>
                                        <p:attrNameLst>
                                          <p:attrName>style.visibility</p:attrName>
                                        </p:attrNameLst>
                                      </p:cBhvr>
                                      <p:to>
                                        <p:strVal val="visible"/>
                                      </p:to>
                                    </p:set>
                                    <p:anim calcmode="lin" valueType="num">
                                      <p:cBhvr additive="base">
                                        <p:cTn id="20" dur="500" fill="hold"/>
                                        <p:tgtEl>
                                          <p:spTgt spid="694274">
                                            <p:txEl>
                                              <p:charRg st="33" end="35"/>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694274">
                                            <p:txEl>
                                              <p:charRg st="33" end="35"/>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694274">
                                            <p:txEl>
                                              <p:charRg st="35" end="94"/>
                                            </p:txEl>
                                          </p:spTgt>
                                        </p:tgtEl>
                                        <p:attrNameLst>
                                          <p:attrName>style.visibility</p:attrName>
                                        </p:attrNameLst>
                                      </p:cBhvr>
                                      <p:to>
                                        <p:strVal val="visible"/>
                                      </p:to>
                                    </p:set>
                                    <p:anim calcmode="lin" valueType="num">
                                      <p:cBhvr additive="base">
                                        <p:cTn id="26" dur="500" fill="hold"/>
                                        <p:tgtEl>
                                          <p:spTgt spid="694274">
                                            <p:txEl>
                                              <p:charRg st="35" end="9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694274">
                                            <p:txEl>
                                              <p:charRg st="35" end="94"/>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694274">
                                            <p:txEl>
                                              <p:charRg st="94" end="97"/>
                                            </p:txEl>
                                          </p:spTgt>
                                        </p:tgtEl>
                                        <p:attrNameLst>
                                          <p:attrName>style.visibility</p:attrName>
                                        </p:attrNameLst>
                                      </p:cBhvr>
                                      <p:to>
                                        <p:strVal val="visible"/>
                                      </p:to>
                                    </p:set>
                                    <p:anim calcmode="lin" valueType="num">
                                      <p:cBhvr additive="base">
                                        <p:cTn id="32" dur="500" fill="hold"/>
                                        <p:tgtEl>
                                          <p:spTgt spid="694274">
                                            <p:txEl>
                                              <p:charRg st="94" end="97"/>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94274">
                                            <p:txEl>
                                              <p:charRg st="94" end="9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矩形 5"/>
          <p:cNvSpPr/>
          <p:nvPr/>
        </p:nvSpPr>
        <p:spPr>
          <a:xfrm>
            <a:off x="11113" y="1882775"/>
            <a:ext cx="9144000" cy="3816350"/>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695298" name="Rectangle 2"/>
          <p:cNvSpPr>
            <a:spLocks noGrp="1" noChangeArrowheads="1"/>
          </p:cNvSpPr>
          <p:nvPr>
            <p:ph idx="1" hasCustomPrompt="1"/>
          </p:nvPr>
        </p:nvSpPr>
        <p:spPr>
          <a:xfrm>
            <a:off x="0" y="2133600"/>
            <a:ext cx="8610600" cy="3048000"/>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GetHead</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Q,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QElemType</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&amp;e){</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ERROR;</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e=</a:t>
            </a:r>
            <a:r>
              <a:rPr kumimoji="0" lang="en-US" altLang="zh-CN" sz="28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-&gt;next-&gt;data</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95301" name="Comment 5"/>
          <p:cNvSpPr>
            <a:spLocks noChangeArrowheads="1"/>
          </p:cNvSpPr>
          <p:nvPr/>
        </p:nvSpPr>
        <p:spPr bwMode="auto">
          <a:xfrm>
            <a:off x="827088" y="204788"/>
            <a:ext cx="483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求链队列的队头元素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40293" name="矩形 1"/>
          <p:cNvSpPr/>
          <p:nvPr/>
        </p:nvSpPr>
        <p:spPr>
          <a:xfrm>
            <a:off x="6659563" y="4651375"/>
            <a:ext cx="2498725" cy="7143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0294" name="矩形 7"/>
          <p:cNvSpPr/>
          <p:nvPr/>
        </p:nvSpPr>
        <p:spPr>
          <a:xfrm>
            <a:off x="6659563" y="4864100"/>
            <a:ext cx="2498725" cy="7143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0295" name="矩形 8"/>
          <p:cNvSpPr/>
          <p:nvPr/>
        </p:nvSpPr>
        <p:spPr>
          <a:xfrm>
            <a:off x="6659563" y="5086350"/>
            <a:ext cx="2498725" cy="7143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0296" name="矩形 9"/>
          <p:cNvSpPr/>
          <p:nvPr/>
        </p:nvSpPr>
        <p:spPr>
          <a:xfrm>
            <a:off x="6659563" y="5273675"/>
            <a:ext cx="2498725" cy="7143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0297" name="矩形 10"/>
          <p:cNvSpPr/>
          <p:nvPr/>
        </p:nvSpPr>
        <p:spPr>
          <a:xfrm>
            <a:off x="6659563" y="5441950"/>
            <a:ext cx="2498725" cy="7302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5298">
                                            <p:txEl>
                                              <p:charRg st="0" end="44"/>
                                            </p:txEl>
                                          </p:spTgt>
                                        </p:tgtEl>
                                        <p:attrNameLst>
                                          <p:attrName>style.visibility</p:attrName>
                                        </p:attrNameLst>
                                      </p:cBhvr>
                                      <p:to>
                                        <p:strVal val="visible"/>
                                      </p:to>
                                    </p:set>
                                    <p:anim calcmode="lin" valueType="num">
                                      <p:cBhvr additive="base">
                                        <p:cTn id="7" dur="500" fill="hold"/>
                                        <p:tgtEl>
                                          <p:spTgt spid="695298">
                                            <p:txEl>
                                              <p:charRg st="0" end="4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5298">
                                            <p:txEl>
                                              <p:charRg st="0" end="4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5298">
                                            <p:txEl>
                                              <p:charRg st="44" end="81"/>
                                            </p:txEl>
                                          </p:spTgt>
                                        </p:tgtEl>
                                        <p:attrNameLst>
                                          <p:attrName>style.visibility</p:attrName>
                                        </p:attrNameLst>
                                      </p:cBhvr>
                                      <p:to>
                                        <p:strVal val="visible"/>
                                      </p:to>
                                    </p:set>
                                    <p:anim calcmode="lin" valueType="num">
                                      <p:cBhvr additive="base">
                                        <p:cTn id="13" dur="500" fill="hold"/>
                                        <p:tgtEl>
                                          <p:spTgt spid="695298">
                                            <p:txEl>
                                              <p:charRg st="44" end="8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5298">
                                            <p:txEl>
                                              <p:charRg st="44" end="8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5298">
                                            <p:txEl>
                                              <p:charRg st="81" end="107"/>
                                            </p:txEl>
                                          </p:spTgt>
                                        </p:tgtEl>
                                        <p:attrNameLst>
                                          <p:attrName>style.visibility</p:attrName>
                                        </p:attrNameLst>
                                      </p:cBhvr>
                                      <p:to>
                                        <p:strVal val="visible"/>
                                      </p:to>
                                    </p:set>
                                    <p:anim calcmode="lin" valueType="num">
                                      <p:cBhvr additive="base">
                                        <p:cTn id="19" dur="500" fill="hold"/>
                                        <p:tgtEl>
                                          <p:spTgt spid="695298">
                                            <p:txEl>
                                              <p:charRg st="81" end="10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5298">
                                            <p:txEl>
                                              <p:charRg st="81" end="10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5298">
                                            <p:txEl>
                                              <p:charRg st="107" end="121"/>
                                            </p:txEl>
                                          </p:spTgt>
                                        </p:tgtEl>
                                        <p:attrNameLst>
                                          <p:attrName>style.visibility</p:attrName>
                                        </p:attrNameLst>
                                      </p:cBhvr>
                                      <p:to>
                                        <p:strVal val="visible"/>
                                      </p:to>
                                    </p:set>
                                    <p:anim calcmode="lin" valueType="num">
                                      <p:cBhvr additive="base">
                                        <p:cTn id="25" dur="500" fill="hold"/>
                                        <p:tgtEl>
                                          <p:spTgt spid="695298">
                                            <p:txEl>
                                              <p:charRg st="107" end="12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5298">
                                            <p:txEl>
                                              <p:charRg st="107" end="12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5298">
                                            <p:txEl>
                                              <p:charRg st="121" end="123"/>
                                            </p:txEl>
                                          </p:spTgt>
                                        </p:tgtEl>
                                        <p:attrNameLst>
                                          <p:attrName>style.visibility</p:attrName>
                                        </p:attrNameLst>
                                      </p:cBhvr>
                                      <p:to>
                                        <p:strVal val="visible"/>
                                      </p:to>
                                    </p:set>
                                    <p:anim calcmode="lin" valueType="num">
                                      <p:cBhvr additive="base">
                                        <p:cTn id="31" dur="500" fill="hold"/>
                                        <p:tgtEl>
                                          <p:spTgt spid="695298">
                                            <p:txEl>
                                              <p:charRg st="121" end="12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5298">
                                            <p:txEl>
                                              <p:charRg st="121" end="12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矩形 8"/>
          <p:cNvSpPr/>
          <p:nvPr/>
        </p:nvSpPr>
        <p:spPr>
          <a:xfrm>
            <a:off x="-3175" y="1031875"/>
            <a:ext cx="9144000" cy="3586163"/>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696322" name="Rectangle 2"/>
          <p:cNvSpPr>
            <a:spLocks noGrp="1" noChangeArrowheads="1"/>
          </p:cNvSpPr>
          <p:nvPr>
            <p:ph type="body" sz="half" idx="1"/>
          </p:nvPr>
        </p:nvSpPr>
        <p:spPr>
          <a:xfrm>
            <a:off x="346075" y="1052513"/>
            <a:ext cx="6946900" cy="3671888"/>
          </a:xfrm>
        </p:spPr>
        <p:txBody>
          <a:bodyPr vert="horz" wrap="square" lIns="91440" tIns="45720" rIns="91440" bIns="45720" numCol="1" anchor="t" anchorCtr="0" compatLnSpc="1"/>
          <a:lstStyle/>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EnQueue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Q,QElemType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e){</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p=</a:t>
            </a:r>
            <a:r>
              <a:rPr kumimoji="0" lang="en-US" altLang="zh-CN" sz="2400" b="0" i="0" u="none" strike="noStrike" kern="0" cap="none" spc="0" normalizeH="0" baseline="0" noProof="0">
                <a:ln>
                  <a:noFill/>
                </a:ln>
                <a:solidFill>
                  <a:schemeClr val="tx1"/>
                </a:solidFill>
                <a:effectLst/>
                <a:uLnTx/>
                <a:uFillTx/>
                <a:latin typeface="+mn-lt"/>
                <a:ea typeface="+mn-ea"/>
                <a:cs typeface="+mn-ea"/>
                <a:sym typeface="+mn-lt"/>
              </a:rPr>
              <a:t>new QNode;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if(!p) exit(OVERFLOW);</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p-&gt;data=e; p-&gt;next=NULL;</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-&gt;next=p;</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=p;</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96325" name="Comment 5"/>
          <p:cNvSpPr>
            <a:spLocks noChangeArrowheads="1"/>
          </p:cNvSpPr>
          <p:nvPr/>
        </p:nvSpPr>
        <p:spPr bwMode="auto">
          <a:xfrm>
            <a:off x="900113" y="198438"/>
            <a:ext cx="483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链队列入队</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aphicFrame>
        <p:nvGraphicFramePr>
          <p:cNvPr id="141317" name="Object 6"/>
          <p:cNvGraphicFramePr>
            <a:graphicFrameLocks noGrp="1"/>
          </p:cNvGraphicFramePr>
          <p:nvPr>
            <p:ph sz="half" idx="2"/>
          </p:nvPr>
        </p:nvGraphicFramePr>
        <p:xfrm>
          <a:off x="0" y="5373688"/>
          <a:ext cx="9144000" cy="1244600"/>
        </p:xfrm>
        <a:graphic>
          <a:graphicData uri="http://schemas.openxmlformats.org/presentationml/2006/ole">
            <mc:AlternateContent xmlns:mc="http://schemas.openxmlformats.org/markup-compatibility/2006">
              <mc:Choice xmlns:v="urn:schemas-microsoft-com:vml" Requires="v">
                <p:oleObj spid="_x0000_s3086" name="" r:id="rId1" imgW="4457700" imgH="827405" progId="Visio.Drawing.5">
                  <p:embed/>
                </p:oleObj>
              </mc:Choice>
              <mc:Fallback>
                <p:oleObj name="" r:id="rId1" imgW="4457700" imgH="827405" progId="Visio.Drawing.5">
                  <p:embed/>
                  <p:pic>
                    <p:nvPicPr>
                      <p:cNvPr id="0" name="图片 3085"/>
                      <p:cNvPicPr/>
                      <p:nvPr/>
                    </p:nvPicPr>
                    <p:blipFill>
                      <a:blip r:embed="rId2"/>
                      <a:srcRect/>
                      <a:stretch>
                        <a:fillRect/>
                      </a:stretch>
                    </p:blipFill>
                    <p:spPr>
                      <a:xfrm>
                        <a:off x="0" y="5373688"/>
                        <a:ext cx="9144000" cy="1244600"/>
                      </a:xfrm>
                      <a:prstGeom prst="rect">
                        <a:avLst/>
                      </a:prstGeom>
                      <a:solidFill>
                        <a:schemeClr val="accent1">
                          <a:alpha val="100000"/>
                        </a:schemeClr>
                      </a:solidFill>
                      <a:ln w="38100">
                        <a:miter/>
                      </a:ln>
                    </p:spPr>
                  </p:pic>
                </p:oleObj>
              </mc:Fallback>
            </mc:AlternateContent>
          </a:graphicData>
        </a:graphic>
      </p:graphicFrame>
      <p:sp>
        <p:nvSpPr>
          <p:cNvPr id="128006" name="Text Box 9"/>
          <p:cNvSpPr txBox="1">
            <a:spLocks noChangeArrowheads="1"/>
          </p:cNvSpPr>
          <p:nvPr/>
        </p:nvSpPr>
        <p:spPr bwMode="auto">
          <a:xfrm>
            <a:off x="8459788" y="4589463"/>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p</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28007" name="Line 10"/>
          <p:cNvSpPr>
            <a:spLocks noChangeShapeType="1"/>
          </p:cNvSpPr>
          <p:nvPr/>
        </p:nvSpPr>
        <p:spPr bwMode="auto">
          <a:xfrm>
            <a:off x="8366125" y="4775200"/>
            <a:ext cx="0" cy="49053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6322">
                                            <p:txEl>
                                              <p:charRg st="0" end="42"/>
                                            </p:txEl>
                                          </p:spTgt>
                                        </p:tgtEl>
                                        <p:attrNameLst>
                                          <p:attrName>style.visibility</p:attrName>
                                        </p:attrNameLst>
                                      </p:cBhvr>
                                      <p:to>
                                        <p:strVal val="visible"/>
                                      </p:to>
                                    </p:set>
                                    <p:anim calcmode="lin" valueType="num">
                                      <p:cBhvr additive="base">
                                        <p:cTn id="7" dur="500" fill="hold"/>
                                        <p:tgtEl>
                                          <p:spTgt spid="696322">
                                            <p:txEl>
                                              <p:charRg st="0" end="4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6322">
                                            <p:txEl>
                                              <p:charRg st="0" end="4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6322">
                                            <p:txEl>
                                              <p:charRg st="42" end="81"/>
                                            </p:txEl>
                                          </p:spTgt>
                                        </p:tgtEl>
                                        <p:attrNameLst>
                                          <p:attrName>style.visibility</p:attrName>
                                        </p:attrNameLst>
                                      </p:cBhvr>
                                      <p:to>
                                        <p:strVal val="visible"/>
                                      </p:to>
                                    </p:set>
                                    <p:anim calcmode="lin" valueType="num">
                                      <p:cBhvr additive="base">
                                        <p:cTn id="13" dur="500" fill="hold"/>
                                        <p:tgtEl>
                                          <p:spTgt spid="696322">
                                            <p:txEl>
                                              <p:charRg st="42" end="8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6322">
                                            <p:txEl>
                                              <p:charRg st="42" end="8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6322">
                                            <p:txEl>
                                              <p:charRg st="81" end="108"/>
                                            </p:txEl>
                                          </p:spTgt>
                                        </p:tgtEl>
                                        <p:attrNameLst>
                                          <p:attrName>style.visibility</p:attrName>
                                        </p:attrNameLst>
                                      </p:cBhvr>
                                      <p:to>
                                        <p:strVal val="visible"/>
                                      </p:to>
                                    </p:set>
                                    <p:anim calcmode="lin" valueType="num">
                                      <p:cBhvr additive="base">
                                        <p:cTn id="19" dur="500" fill="hold"/>
                                        <p:tgtEl>
                                          <p:spTgt spid="696322">
                                            <p:txEl>
                                              <p:charRg st="81" end="10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6322">
                                            <p:txEl>
                                              <p:charRg st="81" end="108"/>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6322">
                                            <p:txEl>
                                              <p:charRg st="108" end="137"/>
                                            </p:txEl>
                                          </p:spTgt>
                                        </p:tgtEl>
                                        <p:attrNameLst>
                                          <p:attrName>style.visibility</p:attrName>
                                        </p:attrNameLst>
                                      </p:cBhvr>
                                      <p:to>
                                        <p:strVal val="visible"/>
                                      </p:to>
                                    </p:set>
                                    <p:anim calcmode="lin" valueType="num">
                                      <p:cBhvr additive="base">
                                        <p:cTn id="25" dur="500" fill="hold"/>
                                        <p:tgtEl>
                                          <p:spTgt spid="696322">
                                            <p:txEl>
                                              <p:charRg st="108" end="13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6322">
                                            <p:txEl>
                                              <p:charRg st="108" end="13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6322">
                                            <p:txEl>
                                              <p:charRg st="137" end="157"/>
                                            </p:txEl>
                                          </p:spTgt>
                                        </p:tgtEl>
                                        <p:attrNameLst>
                                          <p:attrName>style.visibility</p:attrName>
                                        </p:attrNameLst>
                                      </p:cBhvr>
                                      <p:to>
                                        <p:strVal val="visible"/>
                                      </p:to>
                                    </p:set>
                                    <p:anim calcmode="lin" valueType="num">
                                      <p:cBhvr additive="base">
                                        <p:cTn id="31" dur="500" fill="hold"/>
                                        <p:tgtEl>
                                          <p:spTgt spid="696322">
                                            <p:txEl>
                                              <p:charRg st="137" end="15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6322">
                                            <p:txEl>
                                              <p:charRg st="137" end="15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6322">
                                            <p:txEl>
                                              <p:charRg st="157" end="171"/>
                                            </p:txEl>
                                          </p:spTgt>
                                        </p:tgtEl>
                                        <p:attrNameLst>
                                          <p:attrName>style.visibility</p:attrName>
                                        </p:attrNameLst>
                                      </p:cBhvr>
                                      <p:to>
                                        <p:strVal val="visible"/>
                                      </p:to>
                                    </p:set>
                                    <p:anim calcmode="lin" valueType="num">
                                      <p:cBhvr additive="base">
                                        <p:cTn id="37" dur="500" fill="hold"/>
                                        <p:tgtEl>
                                          <p:spTgt spid="696322">
                                            <p:txEl>
                                              <p:charRg st="157" end="17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6322">
                                            <p:txEl>
                                              <p:charRg st="157" end="17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6322">
                                            <p:txEl>
                                              <p:charRg st="171" end="186"/>
                                            </p:txEl>
                                          </p:spTgt>
                                        </p:tgtEl>
                                        <p:attrNameLst>
                                          <p:attrName>style.visibility</p:attrName>
                                        </p:attrNameLst>
                                      </p:cBhvr>
                                      <p:to>
                                        <p:strVal val="visible"/>
                                      </p:to>
                                    </p:set>
                                    <p:anim calcmode="lin" valueType="num">
                                      <p:cBhvr additive="base">
                                        <p:cTn id="43" dur="500" fill="hold"/>
                                        <p:tgtEl>
                                          <p:spTgt spid="696322">
                                            <p:txEl>
                                              <p:charRg st="171" end="18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6322">
                                            <p:txEl>
                                              <p:charRg st="171" end="18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96322">
                                            <p:txEl>
                                              <p:charRg st="186" end="188"/>
                                            </p:txEl>
                                          </p:spTgt>
                                        </p:tgtEl>
                                        <p:attrNameLst>
                                          <p:attrName>style.visibility</p:attrName>
                                        </p:attrNameLst>
                                      </p:cBhvr>
                                      <p:to>
                                        <p:strVal val="visible"/>
                                      </p:to>
                                    </p:set>
                                    <p:anim calcmode="lin" valueType="num">
                                      <p:cBhvr additive="base">
                                        <p:cTn id="49" dur="500" fill="hold"/>
                                        <p:tgtEl>
                                          <p:spTgt spid="696322">
                                            <p:txEl>
                                              <p:charRg st="186" end="18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96322">
                                            <p:txEl>
                                              <p:charRg st="186" end="18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矩形 1"/>
          <p:cNvSpPr/>
          <p:nvPr/>
        </p:nvSpPr>
        <p:spPr>
          <a:xfrm>
            <a:off x="0" y="1268413"/>
            <a:ext cx="9144000" cy="4799012"/>
          </a:xfrm>
          <a:prstGeom prst="rect">
            <a:avLst/>
          </a:prstGeom>
          <a:solidFill>
            <a:srgbClr val="CCCCFF"/>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697346" name="Rectangle 2"/>
          <p:cNvSpPr>
            <a:spLocks noGrp="1" noChangeArrowheads="1"/>
          </p:cNvSpPr>
          <p:nvPr>
            <p:ph type="body" sz="half" idx="1"/>
          </p:nvPr>
        </p:nvSpPr>
        <p:spPr>
          <a:xfrm>
            <a:off x="439738" y="1341438"/>
            <a:ext cx="8243888" cy="4725988"/>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Status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DeQueue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LinkQueue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Q,QElemType</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&amp;e){</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return ERROR;</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p=</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-&gt;next;</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   e=p-&gt;data;</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rgbClr val="FF0000"/>
                </a:solidFill>
                <a:effectLst/>
                <a:uLnTx/>
                <a:uFillTx/>
                <a:latin typeface="+mn-lt"/>
                <a:ea typeface="+mn-ea"/>
                <a:cs typeface="+mn-ea"/>
                <a:sym typeface="+mn-lt"/>
              </a:rPr>
              <a:t>Q.front</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-&gt;next=p-&gt;next;</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if(</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==p)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Q.rear</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Q.front</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delete p;</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return OK;</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graphicFrame>
        <p:nvGraphicFramePr>
          <p:cNvPr id="142340" name="Object 6"/>
          <p:cNvGraphicFramePr>
            <a:graphicFrameLocks noGrp="1"/>
          </p:cNvGraphicFramePr>
          <p:nvPr>
            <p:ph sz="half" idx="2"/>
          </p:nvPr>
        </p:nvGraphicFramePr>
        <p:xfrm>
          <a:off x="5038725" y="2770188"/>
          <a:ext cx="4105275" cy="957262"/>
        </p:xfrm>
        <a:graphic>
          <a:graphicData uri="http://schemas.openxmlformats.org/presentationml/2006/ole">
            <mc:AlternateContent xmlns:mc="http://schemas.openxmlformats.org/markup-compatibility/2006">
              <mc:Choice xmlns:v="urn:schemas-microsoft-com:vml" Requires="v">
                <p:oleObj spid="_x0000_s3087" name="" r:id="rId1" imgW="4494530" imgH="1050290" progId="Visio.Drawing.5">
                  <p:embed/>
                </p:oleObj>
              </mc:Choice>
              <mc:Fallback>
                <p:oleObj name="" r:id="rId1" imgW="4494530" imgH="1050290" progId="Visio.Drawing.5">
                  <p:embed/>
                  <p:pic>
                    <p:nvPicPr>
                      <p:cNvPr id="0" name="图片 3086"/>
                      <p:cNvPicPr/>
                      <p:nvPr/>
                    </p:nvPicPr>
                    <p:blipFill>
                      <a:blip r:embed="rId2"/>
                      <a:srcRect/>
                      <a:stretch>
                        <a:fillRect/>
                      </a:stretch>
                    </p:blipFill>
                    <p:spPr>
                      <a:xfrm>
                        <a:off x="5038725" y="2770188"/>
                        <a:ext cx="4105275" cy="957262"/>
                      </a:xfrm>
                      <a:prstGeom prst="rect">
                        <a:avLst/>
                      </a:prstGeom>
                      <a:solidFill>
                        <a:schemeClr val="accent1">
                          <a:alpha val="100000"/>
                        </a:schemeClr>
                      </a:solidFill>
                      <a:ln w="38100">
                        <a:miter/>
                      </a:ln>
                    </p:spPr>
                  </p:pic>
                </p:oleObj>
              </mc:Fallback>
            </mc:AlternateContent>
          </a:graphicData>
        </a:graphic>
      </p:graphicFrame>
      <p:sp>
        <p:nvSpPr>
          <p:cNvPr id="697349" name="Comment 5"/>
          <p:cNvSpPr>
            <a:spLocks noChangeArrowheads="1"/>
          </p:cNvSpPr>
          <p:nvPr/>
        </p:nvSpPr>
        <p:spPr bwMode="auto">
          <a:xfrm>
            <a:off x="900113" y="236538"/>
            <a:ext cx="483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链队列出队</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29030" name="Text Box 9"/>
          <p:cNvSpPr txBox="1">
            <a:spLocks noChangeArrowheads="1"/>
          </p:cNvSpPr>
          <p:nvPr/>
        </p:nvSpPr>
        <p:spPr bwMode="auto">
          <a:xfrm>
            <a:off x="7631113" y="19177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p</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9031" name="Line 10"/>
          <p:cNvSpPr>
            <a:spLocks noChangeShapeType="1"/>
          </p:cNvSpPr>
          <p:nvPr/>
        </p:nvSpPr>
        <p:spPr bwMode="auto">
          <a:xfrm>
            <a:off x="7631113" y="2146300"/>
            <a:ext cx="0" cy="647700"/>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42344" name="组合 2"/>
          <p:cNvGrpSpPr/>
          <p:nvPr/>
        </p:nvGrpSpPr>
        <p:grpSpPr>
          <a:xfrm>
            <a:off x="5038725" y="5006975"/>
            <a:ext cx="4119563" cy="862013"/>
            <a:chOff x="6660232" y="5006236"/>
            <a:chExt cx="2497388" cy="862778"/>
          </a:xfrm>
        </p:grpSpPr>
        <p:sp>
          <p:nvSpPr>
            <p:cNvPr id="142345" name="矩形 9"/>
            <p:cNvSpPr/>
            <p:nvPr/>
          </p:nvSpPr>
          <p:spPr>
            <a:xfrm>
              <a:off x="6660232" y="5006236"/>
              <a:ext cx="2497388" cy="7200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2346" name="矩形 10"/>
            <p:cNvSpPr/>
            <p:nvPr/>
          </p:nvSpPr>
          <p:spPr>
            <a:xfrm>
              <a:off x="6660232" y="5218193"/>
              <a:ext cx="2497388" cy="7200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2347" name="矩形 11"/>
            <p:cNvSpPr/>
            <p:nvPr/>
          </p:nvSpPr>
          <p:spPr>
            <a:xfrm>
              <a:off x="6660232" y="5441103"/>
              <a:ext cx="2497388" cy="7200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2348" name="矩形 12"/>
            <p:cNvSpPr/>
            <p:nvPr/>
          </p:nvSpPr>
          <p:spPr>
            <a:xfrm>
              <a:off x="6660232" y="5628009"/>
              <a:ext cx="2497388" cy="7200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2349" name="矩形 13"/>
            <p:cNvSpPr/>
            <p:nvPr/>
          </p:nvSpPr>
          <p:spPr>
            <a:xfrm>
              <a:off x="6660232" y="5797006"/>
              <a:ext cx="2497388" cy="72008"/>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7346">
                                            <p:txEl>
                                              <p:charRg st="0" end="44"/>
                                            </p:txEl>
                                          </p:spTgt>
                                        </p:tgtEl>
                                        <p:attrNameLst>
                                          <p:attrName>style.visibility</p:attrName>
                                        </p:attrNameLst>
                                      </p:cBhvr>
                                      <p:to>
                                        <p:strVal val="visible"/>
                                      </p:to>
                                    </p:set>
                                    <p:anim calcmode="lin" valueType="num">
                                      <p:cBhvr additive="base">
                                        <p:cTn id="7" dur="500" fill="hold"/>
                                        <p:tgtEl>
                                          <p:spTgt spid="697346">
                                            <p:txEl>
                                              <p:charRg st="0" end="4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7346">
                                            <p:txEl>
                                              <p:charRg st="0" end="4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7346">
                                            <p:txEl>
                                              <p:charRg st="44" end="81"/>
                                            </p:txEl>
                                          </p:spTgt>
                                        </p:tgtEl>
                                        <p:attrNameLst>
                                          <p:attrName>style.visibility</p:attrName>
                                        </p:attrNameLst>
                                      </p:cBhvr>
                                      <p:to>
                                        <p:strVal val="visible"/>
                                      </p:to>
                                    </p:set>
                                    <p:anim calcmode="lin" valueType="num">
                                      <p:cBhvr additive="base">
                                        <p:cTn id="13" dur="500" fill="hold"/>
                                        <p:tgtEl>
                                          <p:spTgt spid="697346">
                                            <p:txEl>
                                              <p:charRg st="44" end="8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7346">
                                            <p:txEl>
                                              <p:charRg st="44" end="8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7346">
                                            <p:txEl>
                                              <p:charRg st="81" end="101"/>
                                            </p:txEl>
                                          </p:spTgt>
                                        </p:tgtEl>
                                        <p:attrNameLst>
                                          <p:attrName>style.visibility</p:attrName>
                                        </p:attrNameLst>
                                      </p:cBhvr>
                                      <p:to>
                                        <p:strVal val="visible"/>
                                      </p:to>
                                    </p:set>
                                    <p:anim calcmode="lin" valueType="num">
                                      <p:cBhvr additive="base">
                                        <p:cTn id="19" dur="500" fill="hold"/>
                                        <p:tgtEl>
                                          <p:spTgt spid="697346">
                                            <p:txEl>
                                              <p:charRg st="81" end="10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7346">
                                            <p:txEl>
                                              <p:charRg st="81" end="10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7346">
                                            <p:txEl>
                                              <p:charRg st="101" end="115"/>
                                            </p:txEl>
                                          </p:spTgt>
                                        </p:tgtEl>
                                        <p:attrNameLst>
                                          <p:attrName>style.visibility</p:attrName>
                                        </p:attrNameLst>
                                      </p:cBhvr>
                                      <p:to>
                                        <p:strVal val="visible"/>
                                      </p:to>
                                    </p:set>
                                    <p:anim calcmode="lin" valueType="num">
                                      <p:cBhvr additive="base">
                                        <p:cTn id="25" dur="500" fill="hold"/>
                                        <p:tgtEl>
                                          <p:spTgt spid="697346">
                                            <p:txEl>
                                              <p:charRg st="101" end="11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7346">
                                            <p:txEl>
                                              <p:charRg st="101" end="11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7346">
                                            <p:txEl>
                                              <p:charRg st="115" end="141"/>
                                            </p:txEl>
                                          </p:spTgt>
                                        </p:tgtEl>
                                        <p:attrNameLst>
                                          <p:attrName>style.visibility</p:attrName>
                                        </p:attrNameLst>
                                      </p:cBhvr>
                                      <p:to>
                                        <p:strVal val="visible"/>
                                      </p:to>
                                    </p:set>
                                    <p:anim calcmode="lin" valueType="num">
                                      <p:cBhvr additive="base">
                                        <p:cTn id="31" dur="500" fill="hold"/>
                                        <p:tgtEl>
                                          <p:spTgt spid="697346">
                                            <p:txEl>
                                              <p:charRg st="115" end="14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7346">
                                            <p:txEl>
                                              <p:charRg st="115" end="14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7346">
                                            <p:txEl>
                                              <p:charRg st="141" end="174"/>
                                            </p:txEl>
                                          </p:spTgt>
                                        </p:tgtEl>
                                        <p:attrNameLst>
                                          <p:attrName>style.visibility</p:attrName>
                                        </p:attrNameLst>
                                      </p:cBhvr>
                                      <p:to>
                                        <p:strVal val="visible"/>
                                      </p:to>
                                    </p:set>
                                    <p:anim calcmode="lin" valueType="num">
                                      <p:cBhvr additive="base">
                                        <p:cTn id="37" dur="500" fill="hold"/>
                                        <p:tgtEl>
                                          <p:spTgt spid="697346">
                                            <p:txEl>
                                              <p:charRg st="141" end="17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7346">
                                            <p:txEl>
                                              <p:charRg st="141" end="17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7346">
                                            <p:txEl>
                                              <p:charRg st="174" end="187"/>
                                            </p:txEl>
                                          </p:spTgt>
                                        </p:tgtEl>
                                        <p:attrNameLst>
                                          <p:attrName>style.visibility</p:attrName>
                                        </p:attrNameLst>
                                      </p:cBhvr>
                                      <p:to>
                                        <p:strVal val="visible"/>
                                      </p:to>
                                    </p:set>
                                    <p:anim calcmode="lin" valueType="num">
                                      <p:cBhvr additive="base">
                                        <p:cTn id="43" dur="500" fill="hold"/>
                                        <p:tgtEl>
                                          <p:spTgt spid="697346">
                                            <p:txEl>
                                              <p:charRg st="174" end="18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7346">
                                            <p:txEl>
                                              <p:charRg st="174" end="18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97346">
                                            <p:txEl>
                                              <p:charRg st="187" end="201"/>
                                            </p:txEl>
                                          </p:spTgt>
                                        </p:tgtEl>
                                        <p:attrNameLst>
                                          <p:attrName>style.visibility</p:attrName>
                                        </p:attrNameLst>
                                      </p:cBhvr>
                                      <p:to>
                                        <p:strVal val="visible"/>
                                      </p:to>
                                    </p:set>
                                    <p:anim calcmode="lin" valueType="num">
                                      <p:cBhvr additive="base">
                                        <p:cTn id="49" dur="500" fill="hold"/>
                                        <p:tgtEl>
                                          <p:spTgt spid="697346">
                                            <p:txEl>
                                              <p:charRg st="187" end="20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97346">
                                            <p:txEl>
                                              <p:charRg st="187" end="20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97346">
                                            <p:txEl>
                                              <p:charRg st="201" end="203"/>
                                            </p:txEl>
                                          </p:spTgt>
                                        </p:tgtEl>
                                        <p:attrNameLst>
                                          <p:attrName>style.visibility</p:attrName>
                                        </p:attrNameLst>
                                      </p:cBhvr>
                                      <p:to>
                                        <p:strVal val="visible"/>
                                      </p:to>
                                    </p:set>
                                    <p:anim calcmode="lin" valueType="num">
                                      <p:cBhvr additive="base">
                                        <p:cTn id="55" dur="500" fill="hold"/>
                                        <p:tgtEl>
                                          <p:spTgt spid="697346">
                                            <p:txEl>
                                              <p:charRg st="201" end="20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97346">
                                            <p:txEl>
                                              <p:charRg st="201" end="20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矩形 5"/>
          <p:cNvSpPr/>
          <p:nvPr/>
        </p:nvSpPr>
        <p:spPr>
          <a:xfrm>
            <a:off x="3175" y="1628775"/>
            <a:ext cx="9144000" cy="3887788"/>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 name="矩形 6"/>
          <p:cNvSpPr/>
          <p:nvPr/>
        </p:nvSpPr>
        <p:spPr bwMode="auto">
          <a:xfrm flipV="1">
            <a:off x="-33337" y="5732463"/>
            <a:ext cx="9180513" cy="144463"/>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73122" name="Rectangle 2"/>
          <p:cNvSpPr>
            <a:spLocks noGrp="1" noChangeArrowheads="1"/>
          </p:cNvSpPr>
          <p:nvPr>
            <p:ph idx="1" hasCustomPrompt="1"/>
          </p:nvPr>
        </p:nvSpPr>
        <p:spPr>
          <a:xfrm>
            <a:off x="107950" y="1891030"/>
            <a:ext cx="9055735" cy="3733800"/>
          </a:xfrm>
        </p:spPr>
        <p:txBody>
          <a:bodyPr vert="horz" wrap="square" lIns="91440" tIns="45720" rIns="91440" bIns="45720" numCol="1" anchor="t" anchorCtr="0" compatLnSpc="1"/>
          <a:lstStyle/>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用链接方式存储的队列，在进行删除运算时（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A. 仅修改头指针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B. 仅修改尾指针</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C. 头、尾指针都要修改    </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2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D. 头、尾指针可能都要修改</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773123" name="Comment 3"/>
          <p:cNvSpPr>
            <a:spLocks noChangeArrowheads="1"/>
          </p:cNvSpPr>
          <p:nvPr/>
        </p:nvSpPr>
        <p:spPr bwMode="auto">
          <a:xfrm>
            <a:off x="827088" y="198438"/>
            <a:ext cx="5195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习题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 name="文本框 1"/>
          <p:cNvSpPr txBox="1"/>
          <p:nvPr/>
        </p:nvSpPr>
        <p:spPr>
          <a:xfrm>
            <a:off x="7812405" y="1988820"/>
            <a:ext cx="541020" cy="460375"/>
          </a:xfrm>
          <a:prstGeom prst="rect">
            <a:avLst/>
          </a:prstGeom>
          <a:noFill/>
        </p:spPr>
        <p:txBody>
          <a:bodyPr wrap="square" rtlCol="0">
            <a:spAutoFit/>
          </a:bodyPr>
          <a:p>
            <a:r>
              <a:rPr lang="en-US" altLang="zh-CN"/>
              <a:t>D</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2">
                                            <p:txEl>
                                              <p:charRg st="0" end="4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2">
                                            <p:txEl>
                                              <p:char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2">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3122">
                                            <p:txEl>
                                              <p:char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3122">
                                            <p:txEl>
                                              <p:char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uiExpand="1" build="p"/>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2"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5300663"/>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5300663"/>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471738"/>
            <a:ext cx="720725" cy="3351213"/>
          </a:xfrm>
          <a:prstGeom prst="rect">
            <a:avLst/>
          </a:prstGeom>
          <a:noFill/>
        </p:spPr>
        <p:txBody>
          <a:bodyPr>
            <a:spAutoFit/>
          </a:bodyPr>
          <a:lstStyle/>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3.1</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3.2</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3.3</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3.4</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latin typeface="+mn-lt"/>
                <a:ea typeface="+mn-ea"/>
                <a:cs typeface="+mn-ea"/>
                <a:sym typeface="+mn-lt"/>
              </a:rPr>
              <a:t>3.5</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b="0" kern="1200" cap="none" spc="0" normalizeH="0" baseline="0" noProof="0" dirty="0">
                <a:solidFill>
                  <a:schemeClr val="bg1"/>
                </a:solidFill>
                <a:latin typeface="+mn-lt"/>
                <a:ea typeface="+mn-ea"/>
                <a:cs typeface="+mn-ea"/>
                <a:sym typeface="+mn-lt"/>
              </a:rPr>
              <a:t>3.6</a:t>
            </a:r>
            <a:endParaRPr kumimoji="0" lang="zh-CN" altLang="en-US" b="0" kern="1200" cap="none" spc="0" normalizeH="0" baseline="0" noProof="0" dirty="0">
              <a:solidFill>
                <a:schemeClr val="bg1"/>
              </a:solidFill>
              <a:latin typeface="+mn-lt"/>
              <a:ea typeface="+mn-ea"/>
              <a:cs typeface="+mn-ea"/>
              <a:sym typeface="+mn-lt"/>
            </a:endParaRPr>
          </a:p>
        </p:txBody>
      </p:sp>
      <p:sp>
        <p:nvSpPr>
          <p:cNvPr id="15" name="文本框 14"/>
          <p:cNvSpPr txBox="1"/>
          <p:nvPr/>
        </p:nvSpPr>
        <p:spPr>
          <a:xfrm>
            <a:off x="2457450" y="2471738"/>
            <a:ext cx="4129088" cy="3351213"/>
          </a:xfrm>
          <a:prstGeom prst="rect">
            <a:avLst/>
          </a:prstGeom>
          <a:noFill/>
        </p:spPr>
        <p:txBody>
          <a:bodyPr>
            <a:spAutoFit/>
          </a:bodyPr>
          <a:lstStyle/>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栈和队列的定义和特点</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案例引入</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栈的表示和操作的实现</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栈与递归</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latin typeface="+mn-lt"/>
                <a:ea typeface="+mn-ea"/>
                <a:cs typeface="+mn-ea"/>
                <a:sym typeface="+mn-lt"/>
              </a:rPr>
              <a:t>队列的的表示和操作的实现</a:t>
            </a:r>
            <a:endParaRPr kumimoji="0" lang="zh-CN" altLang="en-US" b="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b="0" kern="1200" cap="none" spc="0" normalizeH="0" baseline="0" noProof="0" dirty="0">
                <a:solidFill>
                  <a:schemeClr val="bg1"/>
                </a:solidFill>
                <a:latin typeface="+mn-lt"/>
                <a:ea typeface="+mn-ea"/>
                <a:cs typeface="+mn-ea"/>
                <a:sym typeface="+mn-lt"/>
              </a:rPr>
              <a:t>案例分析与实现</a:t>
            </a:r>
            <a:endParaRPr kumimoji="0" lang="zh-CN" altLang="en-US" b="0" kern="1200" cap="none" spc="0" normalizeH="0" baseline="0" noProof="0" dirty="0">
              <a:solidFill>
                <a:schemeClr val="bg1"/>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矩形 2"/>
          <p:cNvSpPr/>
          <p:nvPr/>
        </p:nvSpPr>
        <p:spPr>
          <a:xfrm>
            <a:off x="0" y="2420938"/>
            <a:ext cx="9144000" cy="3930650"/>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4387" name="矩形 1"/>
          <p:cNvSpPr/>
          <p:nvPr/>
        </p:nvSpPr>
        <p:spPr>
          <a:xfrm>
            <a:off x="-4762" y="1484313"/>
            <a:ext cx="3240087" cy="65881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4388" name="Rectangle 154"/>
          <p:cNvSpPr txBox="1"/>
          <p:nvPr/>
        </p:nvSpPr>
        <p:spPr>
          <a:xfrm>
            <a:off x="827088" y="1793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3.1 </a:t>
            </a:r>
            <a:r>
              <a:rPr lang="zh-CN" altLang="en-US" sz="2800" dirty="0">
                <a:solidFill>
                  <a:schemeClr val="bg1"/>
                </a:solidFill>
                <a:sym typeface="+mn-lt"/>
              </a:rPr>
              <a:t>：数制的转换</a:t>
            </a:r>
            <a:endParaRPr lang="zh-CN" altLang="en-US" sz="2800" dirty="0">
              <a:solidFill>
                <a:schemeClr val="bg1"/>
              </a:solidFill>
              <a:sym typeface="+mn-lt"/>
            </a:endParaRPr>
          </a:p>
        </p:txBody>
      </p:sp>
      <p:sp>
        <p:nvSpPr>
          <p:cNvPr id="130055" name="Text Box 5"/>
          <p:cNvSpPr txBox="1">
            <a:spLocks noChangeArrowheads="1"/>
          </p:cNvSpPr>
          <p:nvPr/>
        </p:nvSpPr>
        <p:spPr bwMode="auto">
          <a:xfrm>
            <a:off x="430213" y="1512888"/>
            <a:ext cx="7886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算法步骤</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① 初始化一个空栈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②</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当十进制数</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非零时，循环执行以下操作：</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把</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与</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8</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求余得到的八进制数压入栈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更新为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与</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8</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的商。</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③</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当栈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非空时，循环执行以下操作：</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弹出栈顶元素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输出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矩形 3"/>
          <p:cNvSpPr/>
          <p:nvPr/>
        </p:nvSpPr>
        <p:spPr>
          <a:xfrm>
            <a:off x="-19050" y="1831975"/>
            <a:ext cx="9163050" cy="5026025"/>
          </a:xfrm>
          <a:prstGeom prst="rect">
            <a:avLst/>
          </a:prstGeom>
          <a:solidFill>
            <a:srgbClr val="D4E6F4"/>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5411" name="矩形 4"/>
          <p:cNvSpPr/>
          <p:nvPr/>
        </p:nvSpPr>
        <p:spPr>
          <a:xfrm>
            <a:off x="-19050" y="1055688"/>
            <a:ext cx="2790825" cy="511175"/>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5412" name="Rectangle 1"/>
          <p:cNvSpPr/>
          <p:nvPr/>
        </p:nvSpPr>
        <p:spPr>
          <a:xfrm>
            <a:off x="107950" y="1019175"/>
            <a:ext cx="9036050" cy="5924550"/>
          </a:xfrm>
          <a:prstGeom prst="rect">
            <a:avLst/>
          </a:prstGeom>
          <a:noFill/>
          <a:ln w="9525">
            <a:noFill/>
          </a:ln>
        </p:spPr>
        <p:txBody>
          <a:bodyPr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254000">
              <a:lnSpc>
                <a:spcPct val="125000"/>
              </a:lnSpc>
              <a:spcBef>
                <a:spcPct val="20000"/>
              </a:spcBef>
            </a:pPr>
            <a:r>
              <a:rPr lang="zh-CN" altLang="zh-CN" sz="2000" dirty="0">
                <a:solidFill>
                  <a:schemeClr val="bg1"/>
                </a:solidFill>
                <a:sym typeface="+mn-lt"/>
              </a:rPr>
              <a:t>【</a:t>
            </a:r>
            <a:r>
              <a:rPr lang="zh-CN" altLang="en-US" sz="2000" dirty="0">
                <a:solidFill>
                  <a:schemeClr val="bg1"/>
                </a:solidFill>
                <a:sym typeface="+mn-lt"/>
              </a:rPr>
              <a:t>算法描述</a:t>
            </a:r>
            <a:r>
              <a:rPr lang="zh-CN" altLang="zh-CN" sz="2000" dirty="0">
                <a:solidFill>
                  <a:schemeClr val="bg1"/>
                </a:solidFill>
                <a:sym typeface="+mn-lt"/>
              </a:rPr>
              <a:t>】</a:t>
            </a:r>
            <a:endParaRPr lang="en-US" altLang="zh-CN" sz="2000" dirty="0">
              <a:solidFill>
                <a:schemeClr val="bg1"/>
              </a:solidFill>
              <a:sym typeface="+mn-lt"/>
            </a:endParaRPr>
          </a:p>
          <a:p>
            <a:pPr lvl="0" indent="254000">
              <a:lnSpc>
                <a:spcPct val="125000"/>
              </a:lnSpc>
              <a:spcBef>
                <a:spcPct val="20000"/>
              </a:spcBef>
            </a:pPr>
            <a:endParaRPr lang="zh-CN" altLang="zh-CN" sz="2000" dirty="0">
              <a:solidFill>
                <a:schemeClr val="bg1"/>
              </a:solidFill>
              <a:sym typeface="+mn-lt"/>
            </a:endParaRPr>
          </a:p>
          <a:p>
            <a:pPr lvl="0" indent="254000">
              <a:lnSpc>
                <a:spcPct val="125000"/>
              </a:lnSpc>
            </a:pPr>
            <a:r>
              <a:rPr lang="en-US" altLang="zh-CN" sz="2000" dirty="0">
                <a:sym typeface="+mn-lt"/>
              </a:rPr>
              <a:t>void conversion(int N)</a:t>
            </a:r>
            <a:endParaRPr lang="en-US" altLang="zh-CN" sz="2000" dirty="0">
              <a:sym typeface="+mn-lt"/>
            </a:endParaRPr>
          </a:p>
          <a:p>
            <a:pPr lvl="0" indent="254000">
              <a:lnSpc>
                <a:spcPct val="125000"/>
              </a:lnSpc>
            </a:pPr>
            <a:r>
              <a:rPr lang="en-US" altLang="zh-CN" sz="2000" dirty="0">
                <a:sym typeface="+mn-lt"/>
              </a:rPr>
              <a:t>{//</a:t>
            </a:r>
            <a:r>
              <a:rPr lang="zh-CN" altLang="en-US" sz="2000" dirty="0">
                <a:sym typeface="+mn-lt"/>
              </a:rPr>
              <a:t>对于任意一个非负十进制数，打印输出与其等值的八进制数</a:t>
            </a:r>
            <a:endParaRPr lang="zh-CN" altLang="en-US" sz="2000" dirty="0">
              <a:sym typeface="+mn-lt"/>
            </a:endParaRPr>
          </a:p>
          <a:p>
            <a:pPr lvl="0" indent="254000">
              <a:lnSpc>
                <a:spcPct val="125000"/>
              </a:lnSpc>
            </a:pPr>
            <a:r>
              <a:rPr lang="zh-CN" altLang="en-US" sz="2000" dirty="0">
                <a:sym typeface="+mn-lt"/>
              </a:rPr>
              <a:t>   </a:t>
            </a:r>
            <a:r>
              <a:rPr lang="en-US" altLang="zh-CN" sz="2000" dirty="0">
                <a:sym typeface="+mn-lt"/>
              </a:rPr>
              <a:t>InitStack(S);	//</a:t>
            </a:r>
            <a:r>
              <a:rPr lang="zh-CN" altLang="en-US" sz="2000" dirty="0">
                <a:sym typeface="+mn-lt"/>
              </a:rPr>
              <a:t>初始化空栈</a:t>
            </a:r>
            <a:r>
              <a:rPr lang="en-US" altLang="zh-CN" sz="2000" dirty="0">
                <a:sym typeface="+mn-lt"/>
              </a:rPr>
              <a:t>S</a:t>
            </a:r>
            <a:endParaRPr lang="en-US" altLang="zh-CN" sz="2000" dirty="0">
              <a:sym typeface="+mn-lt"/>
            </a:endParaRPr>
          </a:p>
          <a:p>
            <a:pPr lvl="0" indent="254000">
              <a:lnSpc>
                <a:spcPct val="125000"/>
              </a:lnSpc>
            </a:pPr>
            <a:r>
              <a:rPr lang="en-US" altLang="zh-CN" sz="2000" dirty="0">
                <a:sym typeface="+mn-lt"/>
              </a:rPr>
              <a:t>   while(N) {//</a:t>
            </a:r>
            <a:r>
              <a:rPr lang="zh-CN" altLang="en-US" sz="2000" dirty="0">
                <a:sym typeface="+mn-lt"/>
              </a:rPr>
              <a:t>当</a:t>
            </a:r>
            <a:r>
              <a:rPr lang="en-US" altLang="zh-CN" sz="2000" dirty="0">
                <a:sym typeface="+mn-lt"/>
              </a:rPr>
              <a:t>N</a:t>
            </a:r>
            <a:r>
              <a:rPr lang="zh-CN" altLang="en-US" sz="2000" dirty="0">
                <a:sym typeface="+mn-lt"/>
              </a:rPr>
              <a:t>非零时</a:t>
            </a:r>
            <a:r>
              <a:rPr lang="en-US" altLang="zh-CN" sz="2000" dirty="0">
                <a:sym typeface="+mn-lt"/>
              </a:rPr>
              <a:t>,</a:t>
            </a:r>
            <a:r>
              <a:rPr lang="zh-CN" altLang="en-US" sz="2000" dirty="0">
                <a:sym typeface="+mn-lt"/>
              </a:rPr>
              <a:t>循环</a:t>
            </a:r>
            <a:endParaRPr lang="zh-CN" altLang="en-US" sz="2000" dirty="0">
              <a:sym typeface="+mn-lt"/>
            </a:endParaRPr>
          </a:p>
          <a:p>
            <a:pPr lvl="0" indent="254000">
              <a:lnSpc>
                <a:spcPct val="125000"/>
              </a:lnSpc>
            </a:pPr>
            <a:r>
              <a:rPr lang="en-US" altLang="zh-CN" sz="2000" dirty="0">
                <a:sym typeface="+mn-lt"/>
              </a:rPr>
              <a:t>	Push(S,N%8);	//</a:t>
            </a:r>
            <a:r>
              <a:rPr lang="zh-CN" altLang="en-US" sz="2000" dirty="0">
                <a:sym typeface="+mn-lt"/>
              </a:rPr>
              <a:t>把</a:t>
            </a:r>
            <a:r>
              <a:rPr lang="en-US" altLang="zh-CN" sz="2000" dirty="0">
                <a:sym typeface="+mn-lt"/>
              </a:rPr>
              <a:t>N</a:t>
            </a:r>
            <a:r>
              <a:rPr lang="zh-CN" altLang="en-US" sz="2000" dirty="0">
                <a:sym typeface="+mn-lt"/>
              </a:rPr>
              <a:t>与</a:t>
            </a:r>
            <a:r>
              <a:rPr lang="en-US" altLang="zh-CN" sz="2000" dirty="0">
                <a:sym typeface="+mn-lt"/>
              </a:rPr>
              <a:t>8</a:t>
            </a:r>
            <a:r>
              <a:rPr lang="zh-CN" altLang="en-US" sz="2000" dirty="0">
                <a:sym typeface="+mn-lt"/>
              </a:rPr>
              <a:t>求余得到的八进制数压入栈</a:t>
            </a:r>
            <a:r>
              <a:rPr lang="en-US" altLang="zh-CN" sz="2000" dirty="0">
                <a:sym typeface="+mn-lt"/>
              </a:rPr>
              <a:t>S</a:t>
            </a:r>
            <a:endParaRPr lang="en-US" altLang="zh-CN" sz="2000" dirty="0">
              <a:sym typeface="+mn-lt"/>
            </a:endParaRPr>
          </a:p>
          <a:p>
            <a:pPr lvl="0" indent="254000">
              <a:lnSpc>
                <a:spcPct val="125000"/>
              </a:lnSpc>
            </a:pPr>
            <a:r>
              <a:rPr lang="en-US" altLang="zh-CN" sz="2000" dirty="0">
                <a:sym typeface="+mn-lt"/>
              </a:rPr>
              <a:t>     	 N=N/8;		//N</a:t>
            </a:r>
            <a:r>
              <a:rPr lang="zh-CN" altLang="en-US" sz="2000" dirty="0">
                <a:sym typeface="+mn-lt"/>
              </a:rPr>
              <a:t>更新为</a:t>
            </a:r>
            <a:r>
              <a:rPr lang="en-US" altLang="zh-CN" sz="2000" dirty="0">
                <a:sym typeface="+mn-lt"/>
              </a:rPr>
              <a:t>N</a:t>
            </a:r>
            <a:r>
              <a:rPr lang="zh-CN" altLang="en-US" sz="2000" dirty="0">
                <a:sym typeface="+mn-lt"/>
              </a:rPr>
              <a:t>与</a:t>
            </a:r>
            <a:r>
              <a:rPr lang="en-US" altLang="zh-CN" sz="2000" dirty="0">
                <a:sym typeface="+mn-lt"/>
              </a:rPr>
              <a:t>8</a:t>
            </a:r>
            <a:r>
              <a:rPr lang="zh-CN" altLang="en-US" sz="2000" dirty="0">
                <a:sym typeface="+mn-lt"/>
              </a:rPr>
              <a:t>的商</a:t>
            </a:r>
            <a:endParaRPr lang="zh-CN" altLang="en-US" sz="2000" dirty="0">
              <a:sym typeface="+mn-lt"/>
            </a:endParaRPr>
          </a:p>
          <a:p>
            <a:pPr lvl="0" indent="254000">
              <a:lnSpc>
                <a:spcPct val="125000"/>
              </a:lnSpc>
            </a:pPr>
            <a:r>
              <a:rPr lang="zh-CN" altLang="en-US" sz="2000" dirty="0">
                <a:sym typeface="+mn-lt"/>
              </a:rPr>
              <a:t>   </a:t>
            </a:r>
            <a:r>
              <a:rPr lang="en-US" altLang="zh-CN" sz="2000" dirty="0">
                <a:sym typeface="+mn-lt"/>
              </a:rPr>
              <a:t>}</a:t>
            </a:r>
            <a:endParaRPr lang="en-US" altLang="zh-CN" sz="2000" dirty="0">
              <a:sym typeface="+mn-lt"/>
            </a:endParaRPr>
          </a:p>
          <a:p>
            <a:pPr lvl="0" indent="254000">
              <a:lnSpc>
                <a:spcPct val="125000"/>
              </a:lnSpc>
            </a:pPr>
            <a:r>
              <a:rPr lang="en-US" altLang="zh-CN" sz="2000" dirty="0">
                <a:sym typeface="+mn-lt"/>
              </a:rPr>
              <a:t>   while(!StackEmpty(S))//</a:t>
            </a:r>
            <a:r>
              <a:rPr lang="zh-CN" altLang="en-US" sz="2000" dirty="0">
                <a:sym typeface="+mn-lt"/>
              </a:rPr>
              <a:t>当栈</a:t>
            </a:r>
            <a:r>
              <a:rPr lang="en-US" altLang="zh-CN" sz="2000" dirty="0">
                <a:sym typeface="+mn-lt"/>
              </a:rPr>
              <a:t>S</a:t>
            </a:r>
            <a:r>
              <a:rPr lang="zh-CN" altLang="en-US" sz="2000" dirty="0">
                <a:sym typeface="+mn-lt"/>
              </a:rPr>
              <a:t>非空时，循环</a:t>
            </a:r>
            <a:endParaRPr lang="zh-CN" altLang="en-US" sz="2000" dirty="0">
              <a:sym typeface="+mn-lt"/>
            </a:endParaRPr>
          </a:p>
          <a:p>
            <a:pPr lvl="0" indent="254000">
              <a:lnSpc>
                <a:spcPct val="125000"/>
              </a:lnSpc>
            </a:pPr>
            <a:r>
              <a:rPr lang="zh-CN" altLang="en-US" sz="2000" dirty="0">
                <a:sym typeface="+mn-lt"/>
              </a:rPr>
              <a:t>   </a:t>
            </a:r>
            <a:r>
              <a:rPr lang="en-US" altLang="zh-CN" sz="2000" dirty="0">
                <a:sym typeface="+mn-lt"/>
              </a:rPr>
              <a:t>{</a:t>
            </a:r>
            <a:endParaRPr lang="en-US" altLang="zh-CN" sz="2000" dirty="0">
              <a:sym typeface="+mn-lt"/>
            </a:endParaRPr>
          </a:p>
          <a:p>
            <a:pPr lvl="0" indent="254000">
              <a:lnSpc>
                <a:spcPct val="125000"/>
              </a:lnSpc>
            </a:pPr>
            <a:r>
              <a:rPr lang="en-US" altLang="zh-CN" sz="2000" dirty="0">
                <a:sym typeface="+mn-lt"/>
              </a:rPr>
              <a:t>      Pop(S,e);		//</a:t>
            </a:r>
            <a:r>
              <a:rPr lang="zh-CN" altLang="en-US" sz="2000" dirty="0">
                <a:sym typeface="+mn-lt"/>
              </a:rPr>
              <a:t>弹出栈顶元素</a:t>
            </a:r>
            <a:r>
              <a:rPr lang="en-US" altLang="zh-CN" sz="2000" dirty="0">
                <a:sym typeface="+mn-lt"/>
              </a:rPr>
              <a:t>e</a:t>
            </a:r>
            <a:endParaRPr lang="en-US" altLang="zh-CN" sz="2000" dirty="0">
              <a:sym typeface="+mn-lt"/>
            </a:endParaRPr>
          </a:p>
          <a:p>
            <a:pPr lvl="0" indent="254000">
              <a:lnSpc>
                <a:spcPct val="125000"/>
              </a:lnSpc>
            </a:pPr>
            <a:r>
              <a:rPr lang="en-US" altLang="zh-CN" sz="2000" dirty="0">
                <a:sym typeface="+mn-lt"/>
              </a:rPr>
              <a:t>      cout&lt;&lt;e;		//</a:t>
            </a:r>
            <a:r>
              <a:rPr lang="zh-CN" altLang="en-US" sz="2000" dirty="0">
                <a:sym typeface="+mn-lt"/>
              </a:rPr>
              <a:t>输出</a:t>
            </a:r>
            <a:r>
              <a:rPr lang="en-US" altLang="zh-CN" sz="2000" dirty="0">
                <a:sym typeface="+mn-lt"/>
              </a:rPr>
              <a:t>e</a:t>
            </a:r>
            <a:endParaRPr lang="en-US" altLang="zh-CN" sz="2000" dirty="0">
              <a:sym typeface="+mn-lt"/>
            </a:endParaRPr>
          </a:p>
          <a:p>
            <a:pPr lvl="0" indent="254000">
              <a:lnSpc>
                <a:spcPct val="125000"/>
              </a:lnSpc>
            </a:pPr>
            <a:r>
              <a:rPr lang="en-US" altLang="zh-CN" sz="2000" dirty="0">
                <a:sym typeface="+mn-lt"/>
              </a:rPr>
              <a:t>   }</a:t>
            </a:r>
            <a:endParaRPr lang="en-US" altLang="zh-CN" sz="2000" dirty="0">
              <a:sym typeface="+mn-lt"/>
            </a:endParaRPr>
          </a:p>
          <a:p>
            <a:pPr lvl="0" indent="254000">
              <a:lnSpc>
                <a:spcPct val="125000"/>
              </a:lnSpc>
            </a:pPr>
            <a:r>
              <a:rPr lang="en-US" altLang="zh-CN" sz="2000" dirty="0">
                <a:sym typeface="+mn-lt"/>
              </a:rPr>
              <a:t>}</a:t>
            </a:r>
            <a:endParaRPr lang="en-US" altLang="zh-CN" sz="2000" dirty="0">
              <a:sym typeface="+mn-lt"/>
            </a:endParaRPr>
          </a:p>
        </p:txBody>
      </p:sp>
      <p:sp>
        <p:nvSpPr>
          <p:cNvPr id="145413" name="Rectangle 154"/>
          <p:cNvSpPr txBox="1"/>
          <p:nvPr/>
        </p:nvSpPr>
        <p:spPr>
          <a:xfrm>
            <a:off x="827088" y="1635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3.1 </a:t>
            </a:r>
            <a:r>
              <a:rPr lang="zh-CN" altLang="en-US" sz="2800" dirty="0">
                <a:solidFill>
                  <a:schemeClr val="bg1"/>
                </a:solidFill>
                <a:sym typeface="+mn-lt"/>
              </a:rPr>
              <a:t>：数制的转换</a:t>
            </a:r>
            <a:endParaRPr lang="zh-CN" altLang="en-US" sz="2800" dirty="0">
              <a:solidFill>
                <a:schemeClr val="bg1"/>
              </a:solidFill>
              <a:sym typeface="+mn-l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矩形 2"/>
          <p:cNvSpPr/>
          <p:nvPr/>
        </p:nvSpPr>
        <p:spPr>
          <a:xfrm>
            <a:off x="0" y="1374775"/>
            <a:ext cx="9144000" cy="5483225"/>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6435" name="矩形 1"/>
          <p:cNvSpPr/>
          <p:nvPr/>
        </p:nvSpPr>
        <p:spPr>
          <a:xfrm>
            <a:off x="0" y="904875"/>
            <a:ext cx="2771775" cy="469900"/>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146436" name="Rectangle 154"/>
          <p:cNvSpPr txBox="1"/>
          <p:nvPr/>
        </p:nvSpPr>
        <p:spPr>
          <a:xfrm>
            <a:off x="827088" y="13493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zh-CN" altLang="en-US" sz="2800" dirty="0">
                <a:solidFill>
                  <a:schemeClr val="bg1"/>
                </a:solidFill>
                <a:sym typeface="+mn-lt"/>
              </a:rPr>
              <a:t>案例</a:t>
            </a:r>
            <a:r>
              <a:rPr lang="en-US" altLang="zh-CN" sz="2800" dirty="0">
                <a:solidFill>
                  <a:schemeClr val="bg1"/>
                </a:solidFill>
                <a:sym typeface="+mn-lt"/>
              </a:rPr>
              <a:t>3.2 </a:t>
            </a:r>
            <a:r>
              <a:rPr lang="zh-CN" altLang="en-US" sz="2800" dirty="0">
                <a:solidFill>
                  <a:schemeClr val="bg1"/>
                </a:solidFill>
                <a:sym typeface="+mn-lt"/>
              </a:rPr>
              <a:t>：括号的匹配</a:t>
            </a:r>
            <a:endParaRPr lang="zh-CN" altLang="en-US" sz="2800" dirty="0">
              <a:solidFill>
                <a:schemeClr val="bg1"/>
              </a:solidFill>
              <a:sym typeface="+mn-lt"/>
            </a:endParaRPr>
          </a:p>
        </p:txBody>
      </p:sp>
      <p:sp>
        <p:nvSpPr>
          <p:cNvPr id="132100" name="Text Box 5"/>
          <p:cNvSpPr txBox="1">
            <a:spLocks noChangeArrowheads="1"/>
          </p:cNvSpPr>
          <p:nvPr/>
        </p:nvSpPr>
        <p:spPr bwMode="auto">
          <a:xfrm>
            <a:off x="271463" y="908050"/>
            <a:ext cx="8718550" cy="576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算法步骤</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rgbClr val="FF0000"/>
                </a:solidFill>
                <a:effectLst/>
                <a:uLnTx/>
                <a:uFillTx/>
                <a:latin typeface="+mn-lt"/>
                <a:ea typeface="+mn-ea"/>
                <a:cs typeface="+mn-ea"/>
                <a:sym typeface="+mn-lt"/>
              </a:rPr>
              <a:t>①</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初始化一个空栈</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②</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设置一标记性变量</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，用来标记匹配结果以控制循环及返回结果，</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表示正确匹配，</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表示错误匹配，</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初值为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③</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扫描表达式，依次读入字符</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，如果表达式没有扫描完毕或</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非零，则循环执行以下操作：</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ct val="20000"/>
              </a:spcBef>
              <a:spcAft>
                <a:spcPct val="0"/>
              </a:spcAft>
              <a:buClr>
                <a:schemeClr val="accent1">
                  <a:lumMod val="75000"/>
                </a:schemeClr>
              </a:buClr>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是左括号“</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或“</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，则将其压入栈；</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806450" marR="0" lvl="1" indent="-349250" algn="l" defTabSz="914400" rtl="0" eaLnBrk="0" fontAlgn="base" latinLnBrk="0" hangingPunct="0">
              <a:lnSpc>
                <a:spcPct val="125000"/>
              </a:lnSpc>
              <a:spcBef>
                <a:spcPct val="20000"/>
              </a:spcBef>
              <a:spcAft>
                <a:spcPct val="0"/>
              </a:spcAft>
              <a:buClr>
                <a:schemeClr val="accent1">
                  <a:lumMod val="75000"/>
                </a:schemeClr>
              </a:buClr>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是右括号“</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，则根据当前栈顶元素的值分情况考虑：若栈非空且栈顶元素是“</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，则正确匹配，否则错误匹配，</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置为</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806450" marR="0" lvl="1" indent="-349250" algn="l" defTabSz="914400" rtl="0" eaLnBrk="0" fontAlgn="base" latinLnBrk="0" hangingPunct="0">
              <a:lnSpc>
                <a:spcPct val="125000"/>
              </a:lnSpc>
              <a:spcBef>
                <a:spcPct val="20000"/>
              </a:spcBef>
              <a:spcAft>
                <a:spcPct val="0"/>
              </a:spcAft>
              <a:buClr>
                <a:schemeClr val="accent1">
                  <a:lumMod val="75000"/>
                </a:schemeClr>
              </a:buClr>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是右括号“</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，则根据当前栈顶元素的值分情况考虑：若栈非空且栈顶元素是“</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，则正确匹配，否则错误匹配，</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置为</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354330" marR="0" lvl="0" indent="-35433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④</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退出循环后，如果栈空且</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flag</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值为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，则匹配成功，返回</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true</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，否则返回</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false</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9267" name="表格 139266"/>
          <p:cNvGraphicFramePr/>
          <p:nvPr/>
        </p:nvGraphicFramePr>
        <p:xfrm>
          <a:off x="617538" y="849313"/>
          <a:ext cx="7929564" cy="5945188"/>
        </p:xfrm>
        <a:graphic>
          <a:graphicData uri="http://schemas.openxmlformats.org/drawingml/2006/table">
            <a:tbl>
              <a:tblPr/>
              <a:tblGrid>
                <a:gridCol w="779710"/>
                <a:gridCol w="839920"/>
                <a:gridCol w="758637"/>
                <a:gridCol w="794763"/>
                <a:gridCol w="791752"/>
                <a:gridCol w="793258"/>
                <a:gridCol w="794763"/>
                <a:gridCol w="791752"/>
                <a:gridCol w="791752"/>
                <a:gridCol w="793257"/>
              </a:tblGrid>
              <a:tr h="614086">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dirty="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38100" cap="flat" cmpd="sng">
                      <a:solidFill>
                        <a:srgbClr val="FF9933"/>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1509">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301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150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301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dirty="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1509">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dirty="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301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dirty="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1508">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301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lnTlToBr>
                      <a:noFill/>
                    </a:lnTlToBr>
                    <a:lnBlToTr>
                      <a:noFill/>
                    </a:lnBlToTr>
                    <a:blipFill rotWithShape="0">
                      <a:blip r:embed="rId1"/>
                    </a:blipFill>
                  </a:tcPr>
                </a:tc>
              </a:tr>
              <a:tr h="593013">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38100" cap="flat" cmpd="sng">
                      <a:solidFill>
                        <a:srgbClr val="FF9933"/>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c>
                  <a:txBody>
                    <a:bodyPr/>
                    <a:lstStyle>
                      <a:lvl1pPr marL="0" lvl="0" indent="0" algn="l" defTabSz="914400" rtl="0" eaLnBrk="0" fontAlgn="base" latinLnBrk="0" hangingPunct="0">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1" fontAlgn="base" latinLnBrk="0" hangingPunct="1">
                        <a:lnSpc>
                          <a:spcPct val="100000"/>
                        </a:lnSpc>
                        <a:spcBef>
                          <a:spcPct val="2000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stStyle>
                    <a:p>
                      <a:pPr lvl="0" indent="0" defTabSz="914400" eaLnBrk="0" hangingPunct="0">
                        <a:buNone/>
                      </a:pPr>
                      <a:endParaRPr lang="zh-CN" altLang="zh-CN" sz="2700" b="0" dirty="0">
                        <a:latin typeface="+mn-lt"/>
                        <a:ea typeface="+mn-ea"/>
                        <a:cs typeface="+mn-ea"/>
                        <a:sym typeface="+mn-lt"/>
                      </a:endParaRPr>
                    </a:p>
                  </a:txBody>
                  <a:tcPr marL="86701" marR="86701" marT="43348" marB="43348">
                    <a:lnL w="19050" cap="flat" cmpd="sng">
                      <a:solidFill>
                        <a:srgbClr val="000000"/>
                      </a:solidFill>
                      <a:prstDash val="solid"/>
                      <a:round/>
                      <a:headEnd type="none" w="med" len="med"/>
                      <a:tailEnd type="none" w="med" len="med"/>
                    </a:lnL>
                    <a:lnR w="76200" cap="flat" cmpd="sng">
                      <a:solidFill>
                        <a:srgbClr val="FF9933"/>
                      </a:solidFill>
                      <a:prstDash val="solid"/>
                      <a:round/>
                      <a:headEnd type="none" w="med" len="med"/>
                      <a:tailEnd type="none" w="med" len="med"/>
                    </a:lnR>
                    <a:lnT w="19050" cap="flat" cmpd="sng">
                      <a:solidFill>
                        <a:srgbClr val="000000"/>
                      </a:solidFill>
                      <a:prstDash val="solid"/>
                      <a:round/>
                      <a:headEnd type="none" w="med" len="med"/>
                      <a:tailEnd type="none" w="med" len="med"/>
                    </a:lnT>
                    <a:lnB w="76200" cap="flat" cmpd="sng">
                      <a:solidFill>
                        <a:srgbClr val="FF9933"/>
                      </a:solidFill>
                      <a:prstDash val="solid"/>
                      <a:round/>
                      <a:headEnd type="none" w="med" len="med"/>
                      <a:tailEnd type="none" w="med" len="med"/>
                    </a:lnB>
                    <a:lnTlToBr>
                      <a:noFill/>
                    </a:lnTlToBr>
                    <a:lnBlToTr>
                      <a:noFill/>
                    </a:lnBlToTr>
                    <a:blipFill rotWithShape="0">
                      <a:blip r:embed="rId1"/>
                    </a:blipFill>
                  </a:tcPr>
                </a:tc>
              </a:tr>
            </a:tbl>
          </a:graphicData>
        </a:graphic>
      </p:graphicFrame>
      <p:pic>
        <p:nvPicPr>
          <p:cNvPr id="558355" name="Picture 275"/>
          <p:cNvPicPr>
            <a:picLocks noChangeAspect="1"/>
          </p:cNvPicPr>
          <p:nvPr/>
        </p:nvPicPr>
        <p:blipFill>
          <a:blip r:embed="rId2"/>
          <a:stretch>
            <a:fillRect/>
          </a:stretch>
        </p:blipFill>
        <p:spPr>
          <a:xfrm>
            <a:off x="1395413" y="1563688"/>
            <a:ext cx="457200" cy="571500"/>
          </a:xfrm>
          <a:prstGeom prst="rect">
            <a:avLst/>
          </a:prstGeom>
          <a:noFill/>
          <a:ln w="25400">
            <a:noFill/>
          </a:ln>
        </p:spPr>
      </p:pic>
      <p:pic>
        <p:nvPicPr>
          <p:cNvPr id="558356" name="Picture 276"/>
          <p:cNvPicPr>
            <a:picLocks noChangeAspect="1"/>
          </p:cNvPicPr>
          <p:nvPr/>
        </p:nvPicPr>
        <p:blipFill>
          <a:blip r:embed="rId3"/>
          <a:stretch>
            <a:fillRect/>
          </a:stretch>
        </p:blipFill>
        <p:spPr>
          <a:xfrm>
            <a:off x="1779588" y="1635125"/>
            <a:ext cx="584200" cy="469900"/>
          </a:xfrm>
          <a:prstGeom prst="rect">
            <a:avLst/>
          </a:prstGeom>
          <a:noFill/>
          <a:ln w="25400">
            <a:noFill/>
          </a:ln>
        </p:spPr>
      </p:pic>
      <p:pic>
        <p:nvPicPr>
          <p:cNvPr id="558357" name="Picture 277"/>
          <p:cNvPicPr>
            <a:picLocks noChangeAspect="1"/>
          </p:cNvPicPr>
          <p:nvPr/>
        </p:nvPicPr>
        <p:blipFill>
          <a:blip r:embed="rId4"/>
          <a:stretch>
            <a:fillRect/>
          </a:stretch>
        </p:blipFill>
        <p:spPr>
          <a:xfrm>
            <a:off x="2500313" y="1563688"/>
            <a:ext cx="444500" cy="533400"/>
          </a:xfrm>
          <a:prstGeom prst="rect">
            <a:avLst/>
          </a:prstGeom>
          <a:noFill/>
          <a:ln w="25400">
            <a:noFill/>
          </a:ln>
        </p:spPr>
      </p:pic>
      <p:pic>
        <p:nvPicPr>
          <p:cNvPr id="558358" name="Picture 278"/>
          <p:cNvPicPr>
            <a:picLocks noChangeAspect="1"/>
          </p:cNvPicPr>
          <p:nvPr/>
        </p:nvPicPr>
        <p:blipFill>
          <a:blip r:embed="rId5"/>
          <a:stretch>
            <a:fillRect/>
          </a:stretch>
        </p:blipFill>
        <p:spPr>
          <a:xfrm>
            <a:off x="2428875" y="2781300"/>
            <a:ext cx="584200" cy="469900"/>
          </a:xfrm>
          <a:prstGeom prst="rect">
            <a:avLst/>
          </a:prstGeom>
          <a:noFill/>
          <a:ln w="25400">
            <a:noFill/>
          </a:ln>
        </p:spPr>
      </p:pic>
      <p:pic>
        <p:nvPicPr>
          <p:cNvPr id="558359" name="Picture 279"/>
          <p:cNvPicPr>
            <a:picLocks noChangeAspect="1"/>
          </p:cNvPicPr>
          <p:nvPr/>
        </p:nvPicPr>
        <p:blipFill>
          <a:blip r:embed="rId6"/>
          <a:stretch>
            <a:fillRect/>
          </a:stretch>
        </p:blipFill>
        <p:spPr>
          <a:xfrm>
            <a:off x="4076700" y="2779713"/>
            <a:ext cx="406400" cy="431800"/>
          </a:xfrm>
          <a:prstGeom prst="rect">
            <a:avLst/>
          </a:prstGeom>
          <a:noFill/>
          <a:ln w="25400">
            <a:noFill/>
          </a:ln>
        </p:spPr>
      </p:pic>
      <p:pic>
        <p:nvPicPr>
          <p:cNvPr id="558360" name="Picture 280"/>
          <p:cNvPicPr>
            <a:picLocks noChangeAspect="1"/>
          </p:cNvPicPr>
          <p:nvPr/>
        </p:nvPicPr>
        <p:blipFill>
          <a:blip r:embed="rId7"/>
          <a:stretch>
            <a:fillRect/>
          </a:stretch>
        </p:blipFill>
        <p:spPr>
          <a:xfrm>
            <a:off x="4003675" y="2132013"/>
            <a:ext cx="584200" cy="469900"/>
          </a:xfrm>
          <a:prstGeom prst="rect">
            <a:avLst/>
          </a:prstGeom>
          <a:noFill/>
          <a:ln w="25400">
            <a:noFill/>
          </a:ln>
        </p:spPr>
      </p:pic>
      <p:pic>
        <p:nvPicPr>
          <p:cNvPr id="558361" name="Picture 281"/>
          <p:cNvPicPr>
            <a:picLocks noChangeAspect="1"/>
          </p:cNvPicPr>
          <p:nvPr/>
        </p:nvPicPr>
        <p:blipFill>
          <a:blip r:embed="rId8"/>
          <a:stretch>
            <a:fillRect/>
          </a:stretch>
        </p:blipFill>
        <p:spPr>
          <a:xfrm>
            <a:off x="5757863" y="2132013"/>
            <a:ext cx="406400" cy="431800"/>
          </a:xfrm>
          <a:prstGeom prst="rect">
            <a:avLst/>
          </a:prstGeom>
          <a:noFill/>
          <a:ln w="25400">
            <a:noFill/>
          </a:ln>
        </p:spPr>
      </p:pic>
      <p:pic>
        <p:nvPicPr>
          <p:cNvPr id="558362" name="Picture 282"/>
          <p:cNvPicPr>
            <a:picLocks noChangeAspect="1"/>
          </p:cNvPicPr>
          <p:nvPr/>
        </p:nvPicPr>
        <p:blipFill>
          <a:blip r:embed="rId9"/>
          <a:stretch>
            <a:fillRect/>
          </a:stretch>
        </p:blipFill>
        <p:spPr>
          <a:xfrm>
            <a:off x="5659438" y="1484313"/>
            <a:ext cx="571500" cy="533400"/>
          </a:xfrm>
          <a:prstGeom prst="rect">
            <a:avLst/>
          </a:prstGeom>
          <a:noFill/>
          <a:ln w="25400">
            <a:noFill/>
          </a:ln>
        </p:spPr>
      </p:pic>
      <p:pic>
        <p:nvPicPr>
          <p:cNvPr id="558363" name="Picture 283"/>
          <p:cNvPicPr>
            <a:picLocks noChangeAspect="1"/>
          </p:cNvPicPr>
          <p:nvPr/>
        </p:nvPicPr>
        <p:blipFill>
          <a:blip r:embed="rId7"/>
          <a:stretch>
            <a:fillRect/>
          </a:stretch>
        </p:blipFill>
        <p:spPr>
          <a:xfrm>
            <a:off x="3779838" y="1512888"/>
            <a:ext cx="584200" cy="469900"/>
          </a:xfrm>
          <a:prstGeom prst="rect">
            <a:avLst/>
          </a:prstGeom>
          <a:noFill/>
          <a:ln w="25400">
            <a:noFill/>
          </a:ln>
        </p:spPr>
      </p:pic>
      <p:pic>
        <p:nvPicPr>
          <p:cNvPr id="558364" name="Picture 284"/>
          <p:cNvPicPr>
            <a:picLocks noChangeAspect="1"/>
          </p:cNvPicPr>
          <p:nvPr/>
        </p:nvPicPr>
        <p:blipFill>
          <a:blip r:embed="rId4"/>
          <a:stretch>
            <a:fillRect/>
          </a:stretch>
        </p:blipFill>
        <p:spPr>
          <a:xfrm>
            <a:off x="5588000" y="1484313"/>
            <a:ext cx="444500" cy="533400"/>
          </a:xfrm>
          <a:prstGeom prst="rect">
            <a:avLst/>
          </a:prstGeom>
          <a:noFill/>
          <a:ln w="25400">
            <a:noFill/>
          </a:ln>
        </p:spPr>
      </p:pic>
      <p:pic>
        <p:nvPicPr>
          <p:cNvPr id="558365" name="Picture 285"/>
          <p:cNvPicPr>
            <a:picLocks noChangeAspect="1"/>
          </p:cNvPicPr>
          <p:nvPr/>
        </p:nvPicPr>
        <p:blipFill>
          <a:blip r:embed="rId10"/>
          <a:stretch>
            <a:fillRect/>
          </a:stretch>
        </p:blipFill>
        <p:spPr>
          <a:xfrm>
            <a:off x="5592763" y="2030413"/>
            <a:ext cx="571500" cy="533400"/>
          </a:xfrm>
          <a:prstGeom prst="rect">
            <a:avLst/>
          </a:prstGeom>
          <a:noFill/>
          <a:ln w="25400">
            <a:noFill/>
          </a:ln>
        </p:spPr>
      </p:pic>
      <p:pic>
        <p:nvPicPr>
          <p:cNvPr id="558366" name="Picture 286"/>
          <p:cNvPicPr>
            <a:picLocks noChangeAspect="1"/>
          </p:cNvPicPr>
          <p:nvPr/>
        </p:nvPicPr>
        <p:blipFill>
          <a:blip r:embed="rId4"/>
          <a:stretch>
            <a:fillRect/>
          </a:stretch>
        </p:blipFill>
        <p:spPr>
          <a:xfrm>
            <a:off x="4076700" y="2054225"/>
            <a:ext cx="444500" cy="533400"/>
          </a:xfrm>
          <a:prstGeom prst="rect">
            <a:avLst/>
          </a:prstGeom>
          <a:noFill/>
          <a:ln w="25400">
            <a:noFill/>
          </a:ln>
        </p:spPr>
      </p:pic>
      <p:pic>
        <p:nvPicPr>
          <p:cNvPr id="558367" name="Picture 287"/>
          <p:cNvPicPr>
            <a:picLocks noChangeAspect="1"/>
          </p:cNvPicPr>
          <p:nvPr/>
        </p:nvPicPr>
        <p:blipFill>
          <a:blip r:embed="rId10"/>
          <a:stretch>
            <a:fillRect/>
          </a:stretch>
        </p:blipFill>
        <p:spPr>
          <a:xfrm>
            <a:off x="4003675" y="2708275"/>
            <a:ext cx="571500" cy="533400"/>
          </a:xfrm>
          <a:prstGeom prst="rect">
            <a:avLst/>
          </a:prstGeom>
          <a:noFill/>
          <a:ln w="25400">
            <a:noFill/>
          </a:ln>
        </p:spPr>
      </p:pic>
      <p:pic>
        <p:nvPicPr>
          <p:cNvPr id="558368" name="Picture 288"/>
          <p:cNvPicPr>
            <a:picLocks noChangeAspect="1"/>
          </p:cNvPicPr>
          <p:nvPr/>
        </p:nvPicPr>
        <p:blipFill>
          <a:blip r:embed="rId4"/>
          <a:stretch>
            <a:fillRect/>
          </a:stretch>
        </p:blipFill>
        <p:spPr>
          <a:xfrm>
            <a:off x="1624013" y="2708275"/>
            <a:ext cx="444500" cy="533400"/>
          </a:xfrm>
          <a:prstGeom prst="rect">
            <a:avLst/>
          </a:prstGeom>
          <a:noFill/>
          <a:ln w="25400">
            <a:noFill/>
          </a:ln>
        </p:spPr>
      </p:pic>
      <p:pic>
        <p:nvPicPr>
          <p:cNvPr id="558369" name="Picture 289"/>
          <p:cNvPicPr>
            <a:picLocks noChangeAspect="1"/>
          </p:cNvPicPr>
          <p:nvPr/>
        </p:nvPicPr>
        <p:blipFill>
          <a:blip r:embed="rId5"/>
          <a:stretch>
            <a:fillRect/>
          </a:stretch>
        </p:blipFill>
        <p:spPr>
          <a:xfrm>
            <a:off x="1476375" y="3895725"/>
            <a:ext cx="584200" cy="469900"/>
          </a:xfrm>
          <a:prstGeom prst="rect">
            <a:avLst/>
          </a:prstGeom>
          <a:noFill/>
          <a:ln w="25400">
            <a:noFill/>
          </a:ln>
        </p:spPr>
      </p:pic>
      <p:pic>
        <p:nvPicPr>
          <p:cNvPr id="558370" name="Picture 290"/>
          <p:cNvPicPr>
            <a:picLocks noChangeAspect="1"/>
          </p:cNvPicPr>
          <p:nvPr/>
        </p:nvPicPr>
        <p:blipFill>
          <a:blip r:embed="rId4"/>
          <a:stretch>
            <a:fillRect/>
          </a:stretch>
        </p:blipFill>
        <p:spPr>
          <a:xfrm>
            <a:off x="3263900" y="3860800"/>
            <a:ext cx="444500" cy="533400"/>
          </a:xfrm>
          <a:prstGeom prst="rect">
            <a:avLst/>
          </a:prstGeom>
          <a:noFill/>
          <a:ln w="25400">
            <a:noFill/>
          </a:ln>
        </p:spPr>
      </p:pic>
      <p:pic>
        <p:nvPicPr>
          <p:cNvPr id="558371" name="Picture 291"/>
          <p:cNvPicPr>
            <a:picLocks noChangeAspect="1"/>
          </p:cNvPicPr>
          <p:nvPr/>
        </p:nvPicPr>
        <p:blipFill>
          <a:blip r:embed="rId5"/>
          <a:stretch>
            <a:fillRect/>
          </a:stretch>
        </p:blipFill>
        <p:spPr>
          <a:xfrm>
            <a:off x="3124200" y="4581525"/>
            <a:ext cx="584200" cy="469900"/>
          </a:xfrm>
          <a:prstGeom prst="rect">
            <a:avLst/>
          </a:prstGeom>
          <a:noFill/>
          <a:ln w="25400">
            <a:noFill/>
          </a:ln>
        </p:spPr>
      </p:pic>
      <p:pic>
        <p:nvPicPr>
          <p:cNvPr id="558372" name="Picture 292"/>
          <p:cNvPicPr>
            <a:picLocks noChangeAspect="1"/>
          </p:cNvPicPr>
          <p:nvPr/>
        </p:nvPicPr>
        <p:blipFill>
          <a:blip r:embed="rId4"/>
          <a:stretch>
            <a:fillRect/>
          </a:stretch>
        </p:blipFill>
        <p:spPr>
          <a:xfrm>
            <a:off x="4908550" y="4475163"/>
            <a:ext cx="444500" cy="533400"/>
          </a:xfrm>
          <a:prstGeom prst="rect">
            <a:avLst/>
          </a:prstGeom>
          <a:noFill/>
          <a:ln w="25400">
            <a:noFill/>
          </a:ln>
        </p:spPr>
      </p:pic>
      <p:pic>
        <p:nvPicPr>
          <p:cNvPr id="558373" name="Picture 293"/>
          <p:cNvPicPr>
            <a:picLocks noChangeAspect="1"/>
          </p:cNvPicPr>
          <p:nvPr/>
        </p:nvPicPr>
        <p:blipFill>
          <a:blip r:embed="rId5"/>
          <a:stretch>
            <a:fillRect/>
          </a:stretch>
        </p:blipFill>
        <p:spPr>
          <a:xfrm>
            <a:off x="4822825" y="3860800"/>
            <a:ext cx="584200" cy="469900"/>
          </a:xfrm>
          <a:prstGeom prst="rect">
            <a:avLst/>
          </a:prstGeom>
          <a:noFill/>
          <a:ln w="25400">
            <a:noFill/>
          </a:ln>
        </p:spPr>
      </p:pic>
      <p:pic>
        <p:nvPicPr>
          <p:cNvPr id="558374" name="Picture 294"/>
          <p:cNvPicPr>
            <a:picLocks noChangeAspect="1"/>
          </p:cNvPicPr>
          <p:nvPr/>
        </p:nvPicPr>
        <p:blipFill>
          <a:blip r:embed="rId4"/>
          <a:stretch>
            <a:fillRect/>
          </a:stretch>
        </p:blipFill>
        <p:spPr>
          <a:xfrm>
            <a:off x="7150100" y="3754438"/>
            <a:ext cx="444500" cy="533400"/>
          </a:xfrm>
          <a:prstGeom prst="rect">
            <a:avLst/>
          </a:prstGeom>
          <a:noFill/>
          <a:ln w="25400">
            <a:noFill/>
          </a:ln>
        </p:spPr>
      </p:pic>
      <p:pic>
        <p:nvPicPr>
          <p:cNvPr id="558375" name="Picture 295"/>
          <p:cNvPicPr>
            <a:picLocks noChangeAspect="1"/>
          </p:cNvPicPr>
          <p:nvPr/>
        </p:nvPicPr>
        <p:blipFill>
          <a:blip r:embed="rId11"/>
          <a:stretch>
            <a:fillRect/>
          </a:stretch>
        </p:blipFill>
        <p:spPr>
          <a:xfrm>
            <a:off x="4911725" y="5145088"/>
            <a:ext cx="406400" cy="431800"/>
          </a:xfrm>
          <a:prstGeom prst="rect">
            <a:avLst/>
          </a:prstGeom>
          <a:noFill/>
          <a:ln w="25400">
            <a:noFill/>
          </a:ln>
        </p:spPr>
      </p:pic>
      <p:sp>
        <p:nvSpPr>
          <p:cNvPr id="558376" name="AutoShape 296"/>
          <p:cNvSpPr>
            <a:spLocks noChangeArrowheads="1"/>
          </p:cNvSpPr>
          <p:nvPr/>
        </p:nvSpPr>
        <p:spPr bwMode="auto">
          <a:xfrm>
            <a:off x="844550" y="1701800"/>
            <a:ext cx="358775" cy="360363"/>
          </a:xfrm>
          <a:prstGeom prst="rightArrow">
            <a:avLst>
              <a:gd name="adj1" fmla="val 50000"/>
              <a:gd name="adj2" fmla="val 25000"/>
            </a:avLst>
          </a:prstGeom>
          <a:solidFill>
            <a:srgbClr val="FFFF00"/>
          </a:solidFill>
          <a:ln w="25400">
            <a:solidFill>
              <a:srgbClr val="FFFF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77" name="AutoShape 297"/>
          <p:cNvSpPr>
            <a:spLocks noChangeArrowheads="1"/>
          </p:cNvSpPr>
          <p:nvPr/>
        </p:nvSpPr>
        <p:spPr bwMode="auto">
          <a:xfrm>
            <a:off x="7881938" y="5800725"/>
            <a:ext cx="358775" cy="360363"/>
          </a:xfrm>
          <a:prstGeom prst="rightArrow">
            <a:avLst>
              <a:gd name="adj1" fmla="val 50000"/>
              <a:gd name="adj2" fmla="val 25000"/>
            </a:avLst>
          </a:prstGeom>
          <a:solidFill>
            <a:srgbClr val="FFFF00"/>
          </a:solidFill>
          <a:ln w="25400">
            <a:solidFill>
              <a:srgbClr val="FFFF00"/>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78" name="Line 298"/>
          <p:cNvSpPr>
            <a:spLocks noChangeShapeType="1"/>
          </p:cNvSpPr>
          <p:nvPr/>
        </p:nvSpPr>
        <p:spPr bwMode="auto">
          <a:xfrm>
            <a:off x="1347788" y="1917700"/>
            <a:ext cx="1296988"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79" name="Line 299"/>
          <p:cNvSpPr>
            <a:spLocks noChangeShapeType="1"/>
          </p:cNvSpPr>
          <p:nvPr/>
        </p:nvSpPr>
        <p:spPr bwMode="auto">
          <a:xfrm>
            <a:off x="2644775" y="1917700"/>
            <a:ext cx="1588" cy="1008063"/>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0" name="Line 300"/>
          <p:cNvSpPr>
            <a:spLocks noChangeShapeType="1"/>
          </p:cNvSpPr>
          <p:nvPr/>
        </p:nvSpPr>
        <p:spPr bwMode="auto">
          <a:xfrm>
            <a:off x="2644775" y="2925763"/>
            <a:ext cx="1339850"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1" name="Line 301"/>
          <p:cNvSpPr>
            <a:spLocks noChangeShapeType="1"/>
          </p:cNvSpPr>
          <p:nvPr/>
        </p:nvSpPr>
        <p:spPr bwMode="auto">
          <a:xfrm flipV="1">
            <a:off x="4003675" y="2198688"/>
            <a:ext cx="1588" cy="576263"/>
          </a:xfrm>
          <a:prstGeom prst="line">
            <a:avLst/>
          </a:prstGeom>
          <a:noFill/>
          <a:ln w="25400">
            <a:solidFill>
              <a:srgbClr val="FF0000"/>
            </a:solidFill>
            <a:round/>
            <a:tail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2" name="Line 302"/>
          <p:cNvSpPr>
            <a:spLocks noChangeShapeType="1"/>
          </p:cNvSpPr>
          <p:nvPr/>
        </p:nvSpPr>
        <p:spPr bwMode="auto">
          <a:xfrm>
            <a:off x="4003675" y="2198688"/>
            <a:ext cx="1655763"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3" name="Line 303"/>
          <p:cNvSpPr>
            <a:spLocks noChangeShapeType="1"/>
          </p:cNvSpPr>
          <p:nvPr/>
        </p:nvSpPr>
        <p:spPr bwMode="auto">
          <a:xfrm flipV="1">
            <a:off x="5659438" y="1911350"/>
            <a:ext cx="1588" cy="287338"/>
          </a:xfrm>
          <a:prstGeom prst="line">
            <a:avLst/>
          </a:prstGeom>
          <a:noFill/>
          <a:ln w="25400">
            <a:solidFill>
              <a:srgbClr val="FF0000"/>
            </a:solidFill>
            <a:round/>
            <a:tail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4" name="Line 304"/>
          <p:cNvSpPr>
            <a:spLocks noChangeShapeType="1"/>
          </p:cNvSpPr>
          <p:nvPr/>
        </p:nvSpPr>
        <p:spPr bwMode="auto">
          <a:xfrm flipH="1">
            <a:off x="4003675" y="1911350"/>
            <a:ext cx="1655763"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5" name="Line 305"/>
          <p:cNvSpPr>
            <a:spLocks noChangeShapeType="1"/>
          </p:cNvSpPr>
          <p:nvPr/>
        </p:nvSpPr>
        <p:spPr bwMode="auto">
          <a:xfrm>
            <a:off x="4003675" y="1766888"/>
            <a:ext cx="2016125"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6" name="Line 306"/>
          <p:cNvSpPr>
            <a:spLocks noChangeShapeType="1"/>
          </p:cNvSpPr>
          <p:nvPr/>
        </p:nvSpPr>
        <p:spPr bwMode="auto">
          <a:xfrm>
            <a:off x="6019800" y="1766888"/>
            <a:ext cx="1588" cy="647700"/>
          </a:xfrm>
          <a:prstGeom prst="line">
            <a:avLst/>
          </a:prstGeom>
          <a:noFill/>
          <a:ln w="25400">
            <a:solidFill>
              <a:srgbClr val="FF0000"/>
            </a:solidFill>
            <a:round/>
            <a:tail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7" name="Line 307"/>
          <p:cNvSpPr>
            <a:spLocks noChangeShapeType="1"/>
          </p:cNvSpPr>
          <p:nvPr/>
        </p:nvSpPr>
        <p:spPr bwMode="auto">
          <a:xfrm flipH="1">
            <a:off x="4292600" y="2414588"/>
            <a:ext cx="1727200"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8" name="Line 308"/>
          <p:cNvSpPr>
            <a:spLocks noChangeShapeType="1"/>
          </p:cNvSpPr>
          <p:nvPr/>
        </p:nvSpPr>
        <p:spPr bwMode="auto">
          <a:xfrm>
            <a:off x="4292600" y="2414588"/>
            <a:ext cx="1588" cy="576263"/>
          </a:xfrm>
          <a:prstGeom prst="line">
            <a:avLst/>
          </a:prstGeom>
          <a:noFill/>
          <a:ln w="25400">
            <a:solidFill>
              <a:srgbClr val="FF0000"/>
            </a:solidFill>
            <a:round/>
            <a:tail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89" name="Line 309"/>
          <p:cNvSpPr>
            <a:spLocks noChangeShapeType="1"/>
          </p:cNvSpPr>
          <p:nvPr/>
        </p:nvSpPr>
        <p:spPr bwMode="auto">
          <a:xfrm flipH="1" flipV="1">
            <a:off x="1779588" y="3143250"/>
            <a:ext cx="2205038" cy="30163"/>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0" name="Line 310"/>
          <p:cNvSpPr>
            <a:spLocks noChangeShapeType="1"/>
          </p:cNvSpPr>
          <p:nvPr/>
        </p:nvSpPr>
        <p:spPr bwMode="auto">
          <a:xfrm>
            <a:off x="1779588" y="3141663"/>
            <a:ext cx="0" cy="9413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1" name="Line 311"/>
          <p:cNvSpPr>
            <a:spLocks noChangeShapeType="1"/>
          </p:cNvSpPr>
          <p:nvPr/>
        </p:nvSpPr>
        <p:spPr bwMode="auto">
          <a:xfrm flipV="1">
            <a:off x="1779588" y="4144963"/>
            <a:ext cx="1425575" cy="4763"/>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2" name="Line 312"/>
          <p:cNvSpPr>
            <a:spLocks noChangeShapeType="1"/>
          </p:cNvSpPr>
          <p:nvPr/>
        </p:nvSpPr>
        <p:spPr bwMode="auto">
          <a:xfrm>
            <a:off x="3205163" y="4143375"/>
            <a:ext cx="1588" cy="6492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3" name="Line 313"/>
          <p:cNvSpPr>
            <a:spLocks noChangeShapeType="1"/>
          </p:cNvSpPr>
          <p:nvPr/>
        </p:nvSpPr>
        <p:spPr bwMode="auto">
          <a:xfrm>
            <a:off x="3205163" y="4792663"/>
            <a:ext cx="1584325"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4" name="Line 314"/>
          <p:cNvSpPr>
            <a:spLocks noChangeShapeType="1"/>
          </p:cNvSpPr>
          <p:nvPr/>
        </p:nvSpPr>
        <p:spPr bwMode="auto">
          <a:xfrm>
            <a:off x="4789488" y="4792663"/>
            <a:ext cx="1588" cy="71913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5" name="Line 315"/>
          <p:cNvSpPr>
            <a:spLocks noChangeShapeType="1"/>
          </p:cNvSpPr>
          <p:nvPr/>
        </p:nvSpPr>
        <p:spPr bwMode="auto">
          <a:xfrm>
            <a:off x="4789488" y="5511800"/>
            <a:ext cx="360363"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6" name="Line 316"/>
          <p:cNvSpPr>
            <a:spLocks noChangeShapeType="1"/>
          </p:cNvSpPr>
          <p:nvPr/>
        </p:nvSpPr>
        <p:spPr bwMode="auto">
          <a:xfrm flipV="1">
            <a:off x="5149850" y="4143375"/>
            <a:ext cx="1588" cy="1368425"/>
          </a:xfrm>
          <a:prstGeom prst="line">
            <a:avLst/>
          </a:prstGeom>
          <a:noFill/>
          <a:ln w="25400">
            <a:solidFill>
              <a:srgbClr val="FF0000"/>
            </a:solidFill>
            <a:round/>
            <a:tail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7" name="Line 317"/>
          <p:cNvSpPr>
            <a:spLocks noChangeShapeType="1"/>
          </p:cNvSpPr>
          <p:nvPr/>
        </p:nvSpPr>
        <p:spPr bwMode="auto">
          <a:xfrm>
            <a:off x="5149850" y="4143375"/>
            <a:ext cx="2085975" cy="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8" name="Line 318"/>
          <p:cNvSpPr>
            <a:spLocks noChangeShapeType="1"/>
          </p:cNvSpPr>
          <p:nvPr/>
        </p:nvSpPr>
        <p:spPr bwMode="auto">
          <a:xfrm>
            <a:off x="7378700" y="4143375"/>
            <a:ext cx="1588" cy="19446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399" name="Line 319"/>
          <p:cNvSpPr>
            <a:spLocks noChangeShapeType="1"/>
          </p:cNvSpPr>
          <p:nvPr/>
        </p:nvSpPr>
        <p:spPr bwMode="auto">
          <a:xfrm>
            <a:off x="7378700" y="6088063"/>
            <a:ext cx="360363" cy="1588"/>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8400" name="Line 320"/>
          <p:cNvSpPr>
            <a:spLocks noChangeShapeType="1"/>
          </p:cNvSpPr>
          <p:nvPr/>
        </p:nvSpPr>
        <p:spPr bwMode="auto">
          <a:xfrm flipH="1">
            <a:off x="4003675" y="1766888"/>
            <a:ext cx="1588" cy="144463"/>
          </a:xfrm>
          <a:prstGeom prst="line">
            <a:avLst/>
          </a:prstGeom>
          <a:noFill/>
          <a:ln w="25400">
            <a:solidFill>
              <a:srgbClr val="FF0000"/>
            </a:solidFill>
            <a:round/>
            <a:headEnd type="triangle" w="med" len="med"/>
          </a:ln>
          <a:effectLst>
            <a:outerShdw dist="35921" dir="2700000" sy="50000" kx="2115830" algn="bl" rotWithShape="0">
              <a:srgbClr val="C0C0C0"/>
            </a:outerShdw>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558401" name="Picture 321"/>
          <p:cNvPicPr>
            <a:picLocks noChangeAspect="1"/>
          </p:cNvPicPr>
          <p:nvPr/>
        </p:nvPicPr>
        <p:blipFill>
          <a:blip r:embed="rId4"/>
          <a:stretch>
            <a:fillRect/>
          </a:stretch>
        </p:blipFill>
        <p:spPr>
          <a:xfrm>
            <a:off x="7169150" y="4483100"/>
            <a:ext cx="444500" cy="533400"/>
          </a:xfrm>
          <a:prstGeom prst="rect">
            <a:avLst/>
          </a:prstGeom>
          <a:noFill/>
          <a:ln w="25400">
            <a:noFill/>
          </a:ln>
        </p:spPr>
      </p:pic>
      <p:pic>
        <p:nvPicPr>
          <p:cNvPr id="558402" name="Picture 322"/>
          <p:cNvPicPr>
            <a:picLocks noChangeAspect="1"/>
          </p:cNvPicPr>
          <p:nvPr/>
        </p:nvPicPr>
        <p:blipFill>
          <a:blip r:embed="rId5"/>
          <a:stretch>
            <a:fillRect/>
          </a:stretch>
        </p:blipFill>
        <p:spPr>
          <a:xfrm>
            <a:off x="7092950" y="5656263"/>
            <a:ext cx="584200" cy="469900"/>
          </a:xfrm>
          <a:prstGeom prst="rect">
            <a:avLst/>
          </a:prstGeom>
          <a:noFill/>
          <a:ln w="25400">
            <a:noFill/>
          </a:ln>
        </p:spPr>
      </p:pic>
      <p:sp>
        <p:nvSpPr>
          <p:cNvPr id="53" name="Rectangle 6"/>
          <p:cNvSpPr>
            <a:spLocks noChangeArrowheads="1"/>
          </p:cNvSpPr>
          <p:nvPr/>
        </p:nvSpPr>
        <p:spPr bwMode="auto">
          <a:xfrm>
            <a:off x="754063" y="207963"/>
            <a:ext cx="27305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迷宫求解</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5837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5837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58355"/>
                                        </p:tgtEl>
                                        <p:attrNameLst>
                                          <p:attrName>style.visibility</p:attrName>
                                        </p:attrNameLst>
                                      </p:cBhvr>
                                      <p:to>
                                        <p:strVal val="visible"/>
                                      </p:to>
                                    </p:set>
                                  </p:childTnLst>
                                </p:cTn>
                              </p:par>
                            </p:childTnLst>
                          </p:cTn>
                        </p:par>
                        <p:par>
                          <p:cTn id="13" fill="hold">
                            <p:stCondLst>
                              <p:cond delay="1500"/>
                            </p:stCondLst>
                            <p:childTnLst>
                              <p:par>
                                <p:cTn id="14" presetID="9" presetClass="entr" presetSubtype="0" fill="hold" nodeType="afterEffect">
                                  <p:stCondLst>
                                    <p:cond delay="0"/>
                                  </p:stCondLst>
                                  <p:childTnLst>
                                    <p:set>
                                      <p:cBhvr>
                                        <p:cTn id="15" dur="1" fill="hold">
                                          <p:stCondLst>
                                            <p:cond delay="0"/>
                                          </p:stCondLst>
                                        </p:cTn>
                                        <p:tgtEl>
                                          <p:spTgt spid="558356"/>
                                        </p:tgtEl>
                                        <p:attrNameLst>
                                          <p:attrName>style.visibility</p:attrName>
                                        </p:attrNameLst>
                                      </p:cBhvr>
                                      <p:to>
                                        <p:strVal val="visible"/>
                                      </p:to>
                                    </p:set>
                                    <p:animEffect transition="in" filter="dissolve">
                                      <p:cBhvr>
                                        <p:cTn id="16" dur="500"/>
                                        <p:tgtEl>
                                          <p:spTgt spid="558356"/>
                                        </p:tgtEl>
                                      </p:cBhvr>
                                    </p:animEffect>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558357"/>
                                        </p:tgtEl>
                                        <p:attrNameLst>
                                          <p:attrName>style.visibility</p:attrName>
                                        </p:attrNameLst>
                                      </p:cBhvr>
                                      <p:to>
                                        <p:strVal val="visible"/>
                                      </p:to>
                                    </p:set>
                                    <p:animEffect transition="in" filter="dissolve">
                                      <p:cBhvr>
                                        <p:cTn id="20" dur="500"/>
                                        <p:tgtEl>
                                          <p:spTgt spid="558357"/>
                                        </p:tgtEl>
                                      </p:cBhvr>
                                    </p:animEffect>
                                  </p:childTnLst>
                                </p:cTn>
                              </p:par>
                            </p:childTnLst>
                          </p:cTn>
                        </p:par>
                        <p:par>
                          <p:cTn id="21" fill="hold">
                            <p:stCondLst>
                              <p:cond delay="2500"/>
                            </p:stCondLst>
                            <p:childTnLst>
                              <p:par>
                                <p:cTn id="22" presetID="9" presetClass="entr" presetSubtype="0" fill="hold" nodeType="afterEffect">
                                  <p:stCondLst>
                                    <p:cond delay="0"/>
                                  </p:stCondLst>
                                  <p:childTnLst>
                                    <p:set>
                                      <p:cBhvr>
                                        <p:cTn id="23" dur="1" fill="hold">
                                          <p:stCondLst>
                                            <p:cond delay="0"/>
                                          </p:stCondLst>
                                        </p:cTn>
                                        <p:tgtEl>
                                          <p:spTgt spid="558358"/>
                                        </p:tgtEl>
                                        <p:attrNameLst>
                                          <p:attrName>style.visibility</p:attrName>
                                        </p:attrNameLst>
                                      </p:cBhvr>
                                      <p:to>
                                        <p:strVal val="visible"/>
                                      </p:to>
                                    </p:set>
                                    <p:animEffect transition="in" filter="dissolve">
                                      <p:cBhvr>
                                        <p:cTn id="24" dur="500"/>
                                        <p:tgtEl>
                                          <p:spTgt spid="558358"/>
                                        </p:tgtEl>
                                      </p:cBhvr>
                                    </p:animEffect>
                                  </p:childTnLst>
                                </p:cTn>
                              </p:par>
                            </p:childTnLst>
                          </p:cTn>
                        </p:par>
                        <p:par>
                          <p:cTn id="25" fill="hold">
                            <p:stCondLst>
                              <p:cond delay="3000"/>
                            </p:stCondLst>
                            <p:childTnLst>
                              <p:par>
                                <p:cTn id="26" presetID="9" presetClass="entr" presetSubtype="0" fill="hold" nodeType="afterEffect">
                                  <p:stCondLst>
                                    <p:cond delay="0"/>
                                  </p:stCondLst>
                                  <p:childTnLst>
                                    <p:set>
                                      <p:cBhvr>
                                        <p:cTn id="27" dur="1" fill="hold">
                                          <p:stCondLst>
                                            <p:cond delay="0"/>
                                          </p:stCondLst>
                                        </p:cTn>
                                        <p:tgtEl>
                                          <p:spTgt spid="558359"/>
                                        </p:tgtEl>
                                        <p:attrNameLst>
                                          <p:attrName>style.visibility</p:attrName>
                                        </p:attrNameLst>
                                      </p:cBhvr>
                                      <p:to>
                                        <p:strVal val="visible"/>
                                      </p:to>
                                    </p:set>
                                    <p:animEffect transition="in" filter="dissolve">
                                      <p:cBhvr>
                                        <p:cTn id="28" dur="500"/>
                                        <p:tgtEl>
                                          <p:spTgt spid="558359"/>
                                        </p:tgtEl>
                                      </p:cBhvr>
                                    </p:animEffect>
                                  </p:childTnLst>
                                </p:cTn>
                              </p:par>
                            </p:childTnLst>
                          </p:cTn>
                        </p:par>
                        <p:par>
                          <p:cTn id="29" fill="hold">
                            <p:stCondLst>
                              <p:cond delay="3500"/>
                            </p:stCondLst>
                            <p:childTnLst>
                              <p:par>
                                <p:cTn id="30" presetID="1" presetClass="entr" presetSubtype="0" fill="hold" nodeType="afterEffect">
                                  <p:stCondLst>
                                    <p:cond delay="0"/>
                                  </p:stCondLst>
                                  <p:childTnLst>
                                    <p:set>
                                      <p:cBhvr>
                                        <p:cTn id="31" dur="1" fill="hold">
                                          <p:stCondLst>
                                            <p:cond delay="499"/>
                                          </p:stCondLst>
                                        </p:cTn>
                                        <p:tgtEl>
                                          <p:spTgt spid="558360"/>
                                        </p:tgtEl>
                                        <p:attrNameLst>
                                          <p:attrName>style.visibility</p:attrName>
                                        </p:attrNameLst>
                                      </p:cBhvr>
                                      <p:to>
                                        <p:strVal val="visible"/>
                                      </p:to>
                                    </p:set>
                                  </p:childTnLst>
                                </p:cTn>
                              </p:par>
                            </p:childTnLst>
                          </p:cTn>
                        </p:par>
                        <p:par>
                          <p:cTn id="32" fill="hold">
                            <p:stCondLst>
                              <p:cond delay="4000"/>
                            </p:stCondLst>
                            <p:childTnLst>
                              <p:par>
                                <p:cTn id="33" presetID="9" presetClass="entr" presetSubtype="0" fill="hold" nodeType="afterEffect">
                                  <p:stCondLst>
                                    <p:cond delay="0"/>
                                  </p:stCondLst>
                                  <p:childTnLst>
                                    <p:set>
                                      <p:cBhvr>
                                        <p:cTn id="34" dur="1" fill="hold">
                                          <p:stCondLst>
                                            <p:cond delay="0"/>
                                          </p:stCondLst>
                                        </p:cTn>
                                        <p:tgtEl>
                                          <p:spTgt spid="558361"/>
                                        </p:tgtEl>
                                        <p:attrNameLst>
                                          <p:attrName>style.visibility</p:attrName>
                                        </p:attrNameLst>
                                      </p:cBhvr>
                                      <p:to>
                                        <p:strVal val="visible"/>
                                      </p:to>
                                    </p:set>
                                    <p:animEffect transition="in" filter="dissolve">
                                      <p:cBhvr>
                                        <p:cTn id="35" dur="500"/>
                                        <p:tgtEl>
                                          <p:spTgt spid="558361"/>
                                        </p:tgtEl>
                                      </p:cBhvr>
                                    </p:animEffect>
                                  </p:childTnLst>
                                </p:cTn>
                              </p:par>
                            </p:childTnLst>
                          </p:cTn>
                        </p:par>
                        <p:par>
                          <p:cTn id="36" fill="hold">
                            <p:stCondLst>
                              <p:cond delay="4500"/>
                            </p:stCondLst>
                            <p:childTnLst>
                              <p:par>
                                <p:cTn id="37" presetID="9" presetClass="entr" presetSubtype="0" fill="hold" nodeType="afterEffect">
                                  <p:stCondLst>
                                    <p:cond delay="0"/>
                                  </p:stCondLst>
                                  <p:childTnLst>
                                    <p:set>
                                      <p:cBhvr>
                                        <p:cTn id="38" dur="1" fill="hold">
                                          <p:stCondLst>
                                            <p:cond delay="0"/>
                                          </p:stCondLst>
                                        </p:cTn>
                                        <p:tgtEl>
                                          <p:spTgt spid="558362"/>
                                        </p:tgtEl>
                                        <p:attrNameLst>
                                          <p:attrName>style.visibility</p:attrName>
                                        </p:attrNameLst>
                                      </p:cBhvr>
                                      <p:to>
                                        <p:strVal val="visible"/>
                                      </p:to>
                                    </p:set>
                                    <p:animEffect transition="in" filter="dissolve">
                                      <p:cBhvr>
                                        <p:cTn id="39" dur="500"/>
                                        <p:tgtEl>
                                          <p:spTgt spid="558362"/>
                                        </p:tgtEl>
                                      </p:cBhvr>
                                    </p:animEffect>
                                  </p:childTnLst>
                                </p:cTn>
                              </p:par>
                            </p:childTnLst>
                          </p:cTn>
                        </p:par>
                        <p:par>
                          <p:cTn id="40" fill="hold">
                            <p:stCondLst>
                              <p:cond delay="5000"/>
                            </p:stCondLst>
                            <p:childTnLst>
                              <p:par>
                                <p:cTn id="41" presetID="1" presetClass="entr" presetSubtype="0" fill="hold" nodeType="afterEffect">
                                  <p:stCondLst>
                                    <p:cond delay="0"/>
                                  </p:stCondLst>
                                  <p:childTnLst>
                                    <p:set>
                                      <p:cBhvr>
                                        <p:cTn id="42" dur="1" fill="hold">
                                          <p:stCondLst>
                                            <p:cond delay="499"/>
                                          </p:stCondLst>
                                        </p:cTn>
                                        <p:tgtEl>
                                          <p:spTgt spid="558363"/>
                                        </p:tgtEl>
                                        <p:attrNameLst>
                                          <p:attrName>style.visibility</p:attrName>
                                        </p:attrNameLst>
                                      </p:cBhvr>
                                      <p:to>
                                        <p:strVal val="visible"/>
                                      </p:to>
                                    </p:set>
                                  </p:childTnLst>
                                </p:cTn>
                              </p:par>
                            </p:childTnLst>
                          </p:cTn>
                        </p:par>
                        <p:par>
                          <p:cTn id="43" fill="hold">
                            <p:stCondLst>
                              <p:cond delay="5500"/>
                            </p:stCondLst>
                            <p:childTnLst>
                              <p:par>
                                <p:cTn id="44" presetID="9" presetClass="entr" presetSubtype="0" fill="hold" nodeType="afterEffect">
                                  <p:stCondLst>
                                    <p:cond delay="0"/>
                                  </p:stCondLst>
                                  <p:childTnLst>
                                    <p:set>
                                      <p:cBhvr>
                                        <p:cTn id="45" dur="1" fill="hold">
                                          <p:stCondLst>
                                            <p:cond delay="0"/>
                                          </p:stCondLst>
                                        </p:cTn>
                                        <p:tgtEl>
                                          <p:spTgt spid="558364"/>
                                        </p:tgtEl>
                                        <p:attrNameLst>
                                          <p:attrName>style.visibility</p:attrName>
                                        </p:attrNameLst>
                                      </p:cBhvr>
                                      <p:to>
                                        <p:strVal val="visible"/>
                                      </p:to>
                                    </p:set>
                                    <p:animEffect transition="in" filter="dissolve">
                                      <p:cBhvr>
                                        <p:cTn id="46" dur="500"/>
                                        <p:tgtEl>
                                          <p:spTgt spid="558364"/>
                                        </p:tgtEl>
                                      </p:cBhvr>
                                    </p:animEffect>
                                  </p:childTnLst>
                                </p:cTn>
                              </p:par>
                            </p:childTnLst>
                          </p:cTn>
                        </p:par>
                        <p:par>
                          <p:cTn id="47" fill="hold">
                            <p:stCondLst>
                              <p:cond delay="6000"/>
                            </p:stCondLst>
                            <p:childTnLst>
                              <p:par>
                                <p:cTn id="48" presetID="9" presetClass="entr" presetSubtype="0" fill="hold" nodeType="afterEffect">
                                  <p:stCondLst>
                                    <p:cond delay="0"/>
                                  </p:stCondLst>
                                  <p:childTnLst>
                                    <p:set>
                                      <p:cBhvr>
                                        <p:cTn id="49" dur="1" fill="hold">
                                          <p:stCondLst>
                                            <p:cond delay="0"/>
                                          </p:stCondLst>
                                        </p:cTn>
                                        <p:tgtEl>
                                          <p:spTgt spid="558365"/>
                                        </p:tgtEl>
                                        <p:attrNameLst>
                                          <p:attrName>style.visibility</p:attrName>
                                        </p:attrNameLst>
                                      </p:cBhvr>
                                      <p:to>
                                        <p:strVal val="visible"/>
                                      </p:to>
                                    </p:set>
                                    <p:animEffect transition="in" filter="dissolve">
                                      <p:cBhvr>
                                        <p:cTn id="50" dur="500"/>
                                        <p:tgtEl>
                                          <p:spTgt spid="558365"/>
                                        </p:tgtEl>
                                      </p:cBhvr>
                                    </p:animEffect>
                                  </p:childTnLst>
                                </p:cTn>
                              </p:par>
                            </p:childTnLst>
                          </p:cTn>
                        </p:par>
                        <p:par>
                          <p:cTn id="51" fill="hold">
                            <p:stCondLst>
                              <p:cond delay="6500"/>
                            </p:stCondLst>
                            <p:childTnLst>
                              <p:par>
                                <p:cTn id="52" presetID="9" presetClass="entr" presetSubtype="0" fill="hold" nodeType="afterEffect">
                                  <p:stCondLst>
                                    <p:cond delay="0"/>
                                  </p:stCondLst>
                                  <p:childTnLst>
                                    <p:set>
                                      <p:cBhvr>
                                        <p:cTn id="53" dur="1" fill="hold">
                                          <p:stCondLst>
                                            <p:cond delay="0"/>
                                          </p:stCondLst>
                                        </p:cTn>
                                        <p:tgtEl>
                                          <p:spTgt spid="558366"/>
                                        </p:tgtEl>
                                        <p:attrNameLst>
                                          <p:attrName>style.visibility</p:attrName>
                                        </p:attrNameLst>
                                      </p:cBhvr>
                                      <p:to>
                                        <p:strVal val="visible"/>
                                      </p:to>
                                    </p:set>
                                    <p:animEffect transition="in" filter="dissolve">
                                      <p:cBhvr>
                                        <p:cTn id="54" dur="500"/>
                                        <p:tgtEl>
                                          <p:spTgt spid="558366"/>
                                        </p:tgtEl>
                                      </p:cBhvr>
                                    </p:animEffect>
                                  </p:childTnLst>
                                </p:cTn>
                              </p:par>
                            </p:childTnLst>
                          </p:cTn>
                        </p:par>
                        <p:par>
                          <p:cTn id="55" fill="hold">
                            <p:stCondLst>
                              <p:cond delay="7000"/>
                            </p:stCondLst>
                            <p:childTnLst>
                              <p:par>
                                <p:cTn id="56" presetID="9" presetClass="entr" presetSubtype="0" fill="hold" nodeType="afterEffect">
                                  <p:stCondLst>
                                    <p:cond delay="0"/>
                                  </p:stCondLst>
                                  <p:childTnLst>
                                    <p:set>
                                      <p:cBhvr>
                                        <p:cTn id="57" dur="1" fill="hold">
                                          <p:stCondLst>
                                            <p:cond delay="0"/>
                                          </p:stCondLst>
                                        </p:cTn>
                                        <p:tgtEl>
                                          <p:spTgt spid="558367"/>
                                        </p:tgtEl>
                                        <p:attrNameLst>
                                          <p:attrName>style.visibility</p:attrName>
                                        </p:attrNameLst>
                                      </p:cBhvr>
                                      <p:to>
                                        <p:strVal val="visible"/>
                                      </p:to>
                                    </p:set>
                                    <p:animEffect transition="in" filter="dissolve">
                                      <p:cBhvr>
                                        <p:cTn id="58" dur="500"/>
                                        <p:tgtEl>
                                          <p:spTgt spid="558367"/>
                                        </p:tgtEl>
                                      </p:cBhvr>
                                    </p:animEffect>
                                  </p:childTnLst>
                                </p:cTn>
                              </p:par>
                            </p:childTnLst>
                          </p:cTn>
                        </p:par>
                        <p:par>
                          <p:cTn id="59" fill="hold">
                            <p:stCondLst>
                              <p:cond delay="7500"/>
                            </p:stCondLst>
                            <p:childTnLst>
                              <p:par>
                                <p:cTn id="60" presetID="9" presetClass="entr" presetSubtype="0" fill="hold" nodeType="afterEffect">
                                  <p:stCondLst>
                                    <p:cond delay="0"/>
                                  </p:stCondLst>
                                  <p:childTnLst>
                                    <p:set>
                                      <p:cBhvr>
                                        <p:cTn id="61" dur="1" fill="hold">
                                          <p:stCondLst>
                                            <p:cond delay="0"/>
                                          </p:stCondLst>
                                        </p:cTn>
                                        <p:tgtEl>
                                          <p:spTgt spid="558368"/>
                                        </p:tgtEl>
                                        <p:attrNameLst>
                                          <p:attrName>style.visibility</p:attrName>
                                        </p:attrNameLst>
                                      </p:cBhvr>
                                      <p:to>
                                        <p:strVal val="visible"/>
                                      </p:to>
                                    </p:set>
                                    <p:animEffect transition="in" filter="dissolve">
                                      <p:cBhvr>
                                        <p:cTn id="62" dur="500"/>
                                        <p:tgtEl>
                                          <p:spTgt spid="558368"/>
                                        </p:tgtEl>
                                      </p:cBhvr>
                                    </p:animEffect>
                                  </p:childTnLst>
                                </p:cTn>
                              </p:par>
                            </p:childTnLst>
                          </p:cTn>
                        </p:par>
                        <p:par>
                          <p:cTn id="63" fill="hold">
                            <p:stCondLst>
                              <p:cond delay="8000"/>
                            </p:stCondLst>
                            <p:childTnLst>
                              <p:par>
                                <p:cTn id="64" presetID="9" presetClass="entr" presetSubtype="0" fill="hold" nodeType="afterEffect">
                                  <p:stCondLst>
                                    <p:cond delay="0"/>
                                  </p:stCondLst>
                                  <p:childTnLst>
                                    <p:set>
                                      <p:cBhvr>
                                        <p:cTn id="65" dur="1" fill="hold">
                                          <p:stCondLst>
                                            <p:cond delay="0"/>
                                          </p:stCondLst>
                                        </p:cTn>
                                        <p:tgtEl>
                                          <p:spTgt spid="558369"/>
                                        </p:tgtEl>
                                        <p:attrNameLst>
                                          <p:attrName>style.visibility</p:attrName>
                                        </p:attrNameLst>
                                      </p:cBhvr>
                                      <p:to>
                                        <p:strVal val="visible"/>
                                      </p:to>
                                    </p:set>
                                    <p:animEffect transition="in" filter="dissolve">
                                      <p:cBhvr>
                                        <p:cTn id="66" dur="500"/>
                                        <p:tgtEl>
                                          <p:spTgt spid="558369"/>
                                        </p:tgtEl>
                                      </p:cBhvr>
                                    </p:animEffect>
                                  </p:childTnLst>
                                </p:cTn>
                              </p:par>
                            </p:childTnLst>
                          </p:cTn>
                        </p:par>
                        <p:par>
                          <p:cTn id="67" fill="hold">
                            <p:stCondLst>
                              <p:cond delay="8500"/>
                            </p:stCondLst>
                            <p:childTnLst>
                              <p:par>
                                <p:cTn id="68" presetID="9" presetClass="entr" presetSubtype="0" fill="hold" nodeType="afterEffect">
                                  <p:stCondLst>
                                    <p:cond delay="0"/>
                                  </p:stCondLst>
                                  <p:childTnLst>
                                    <p:set>
                                      <p:cBhvr>
                                        <p:cTn id="69" dur="1" fill="hold">
                                          <p:stCondLst>
                                            <p:cond delay="0"/>
                                          </p:stCondLst>
                                        </p:cTn>
                                        <p:tgtEl>
                                          <p:spTgt spid="558370"/>
                                        </p:tgtEl>
                                        <p:attrNameLst>
                                          <p:attrName>style.visibility</p:attrName>
                                        </p:attrNameLst>
                                      </p:cBhvr>
                                      <p:to>
                                        <p:strVal val="visible"/>
                                      </p:to>
                                    </p:set>
                                    <p:animEffect transition="in" filter="dissolve">
                                      <p:cBhvr>
                                        <p:cTn id="70" dur="500"/>
                                        <p:tgtEl>
                                          <p:spTgt spid="558370"/>
                                        </p:tgtEl>
                                      </p:cBhvr>
                                    </p:animEffect>
                                  </p:childTnLst>
                                </p:cTn>
                              </p:par>
                            </p:childTnLst>
                          </p:cTn>
                        </p:par>
                        <p:par>
                          <p:cTn id="71" fill="hold">
                            <p:stCondLst>
                              <p:cond delay="9000"/>
                            </p:stCondLst>
                            <p:childTnLst>
                              <p:par>
                                <p:cTn id="72" presetID="9" presetClass="entr" presetSubtype="0" fill="hold" nodeType="afterEffect">
                                  <p:stCondLst>
                                    <p:cond delay="0"/>
                                  </p:stCondLst>
                                  <p:childTnLst>
                                    <p:set>
                                      <p:cBhvr>
                                        <p:cTn id="73" dur="1" fill="hold">
                                          <p:stCondLst>
                                            <p:cond delay="0"/>
                                          </p:stCondLst>
                                        </p:cTn>
                                        <p:tgtEl>
                                          <p:spTgt spid="558371"/>
                                        </p:tgtEl>
                                        <p:attrNameLst>
                                          <p:attrName>style.visibility</p:attrName>
                                        </p:attrNameLst>
                                      </p:cBhvr>
                                      <p:to>
                                        <p:strVal val="visible"/>
                                      </p:to>
                                    </p:set>
                                    <p:animEffect transition="in" filter="dissolve">
                                      <p:cBhvr>
                                        <p:cTn id="74" dur="500"/>
                                        <p:tgtEl>
                                          <p:spTgt spid="558371"/>
                                        </p:tgtEl>
                                      </p:cBhvr>
                                    </p:animEffect>
                                  </p:childTnLst>
                                </p:cTn>
                              </p:par>
                            </p:childTnLst>
                          </p:cTn>
                        </p:par>
                        <p:par>
                          <p:cTn id="75" fill="hold">
                            <p:stCondLst>
                              <p:cond delay="9500"/>
                            </p:stCondLst>
                            <p:childTnLst>
                              <p:par>
                                <p:cTn id="76" presetID="9" presetClass="entr" presetSubtype="0" fill="hold" nodeType="afterEffect">
                                  <p:stCondLst>
                                    <p:cond delay="0"/>
                                  </p:stCondLst>
                                  <p:childTnLst>
                                    <p:set>
                                      <p:cBhvr>
                                        <p:cTn id="77" dur="1" fill="hold">
                                          <p:stCondLst>
                                            <p:cond delay="0"/>
                                          </p:stCondLst>
                                        </p:cTn>
                                        <p:tgtEl>
                                          <p:spTgt spid="558372"/>
                                        </p:tgtEl>
                                        <p:attrNameLst>
                                          <p:attrName>style.visibility</p:attrName>
                                        </p:attrNameLst>
                                      </p:cBhvr>
                                      <p:to>
                                        <p:strVal val="visible"/>
                                      </p:to>
                                    </p:set>
                                    <p:animEffect transition="in" filter="dissolve">
                                      <p:cBhvr>
                                        <p:cTn id="78" dur="500"/>
                                        <p:tgtEl>
                                          <p:spTgt spid="558372"/>
                                        </p:tgtEl>
                                      </p:cBhvr>
                                    </p:animEffect>
                                  </p:childTnLst>
                                </p:cTn>
                              </p:par>
                            </p:childTnLst>
                          </p:cTn>
                        </p:par>
                        <p:par>
                          <p:cTn id="79" fill="hold">
                            <p:stCondLst>
                              <p:cond delay="10000"/>
                            </p:stCondLst>
                            <p:childTnLst>
                              <p:par>
                                <p:cTn id="80" presetID="9" presetClass="entr" presetSubtype="0" fill="hold" nodeType="afterEffect">
                                  <p:stCondLst>
                                    <p:cond delay="0"/>
                                  </p:stCondLst>
                                  <p:childTnLst>
                                    <p:set>
                                      <p:cBhvr>
                                        <p:cTn id="81" dur="1" fill="hold">
                                          <p:stCondLst>
                                            <p:cond delay="0"/>
                                          </p:stCondLst>
                                        </p:cTn>
                                        <p:tgtEl>
                                          <p:spTgt spid="558375"/>
                                        </p:tgtEl>
                                        <p:attrNameLst>
                                          <p:attrName>style.visibility</p:attrName>
                                        </p:attrNameLst>
                                      </p:cBhvr>
                                      <p:to>
                                        <p:strVal val="visible"/>
                                      </p:to>
                                    </p:set>
                                    <p:animEffect transition="in" filter="dissolve">
                                      <p:cBhvr>
                                        <p:cTn id="82" dur="500"/>
                                        <p:tgtEl>
                                          <p:spTgt spid="558375"/>
                                        </p:tgtEl>
                                      </p:cBhvr>
                                    </p:animEffect>
                                  </p:childTnLst>
                                </p:cTn>
                              </p:par>
                            </p:childTnLst>
                          </p:cTn>
                        </p:par>
                        <p:par>
                          <p:cTn id="83" fill="hold">
                            <p:stCondLst>
                              <p:cond delay="10500"/>
                            </p:stCondLst>
                            <p:childTnLst>
                              <p:par>
                                <p:cTn id="84" presetID="9" presetClass="entr" presetSubtype="0" fill="hold" nodeType="afterEffect">
                                  <p:stCondLst>
                                    <p:cond delay="0"/>
                                  </p:stCondLst>
                                  <p:childTnLst>
                                    <p:set>
                                      <p:cBhvr>
                                        <p:cTn id="85" dur="1" fill="hold">
                                          <p:stCondLst>
                                            <p:cond delay="0"/>
                                          </p:stCondLst>
                                        </p:cTn>
                                        <p:tgtEl>
                                          <p:spTgt spid="558373"/>
                                        </p:tgtEl>
                                        <p:attrNameLst>
                                          <p:attrName>style.visibility</p:attrName>
                                        </p:attrNameLst>
                                      </p:cBhvr>
                                      <p:to>
                                        <p:strVal val="visible"/>
                                      </p:to>
                                    </p:set>
                                    <p:animEffect transition="in" filter="dissolve">
                                      <p:cBhvr>
                                        <p:cTn id="86" dur="500"/>
                                        <p:tgtEl>
                                          <p:spTgt spid="558373"/>
                                        </p:tgtEl>
                                      </p:cBhvr>
                                    </p:animEffect>
                                  </p:childTnLst>
                                </p:cTn>
                              </p:par>
                            </p:childTnLst>
                          </p:cTn>
                        </p:par>
                        <p:par>
                          <p:cTn id="87" fill="hold">
                            <p:stCondLst>
                              <p:cond delay="11000"/>
                            </p:stCondLst>
                            <p:childTnLst>
                              <p:par>
                                <p:cTn id="88" presetID="9" presetClass="entr" presetSubtype="0" fill="hold" nodeType="afterEffect">
                                  <p:stCondLst>
                                    <p:cond delay="0"/>
                                  </p:stCondLst>
                                  <p:childTnLst>
                                    <p:set>
                                      <p:cBhvr>
                                        <p:cTn id="89" dur="1" fill="hold">
                                          <p:stCondLst>
                                            <p:cond delay="0"/>
                                          </p:stCondLst>
                                        </p:cTn>
                                        <p:tgtEl>
                                          <p:spTgt spid="558374"/>
                                        </p:tgtEl>
                                        <p:attrNameLst>
                                          <p:attrName>style.visibility</p:attrName>
                                        </p:attrNameLst>
                                      </p:cBhvr>
                                      <p:to>
                                        <p:strVal val="visible"/>
                                      </p:to>
                                    </p:set>
                                    <p:animEffect transition="in" filter="dissolve">
                                      <p:cBhvr>
                                        <p:cTn id="90" dur="500"/>
                                        <p:tgtEl>
                                          <p:spTgt spid="558374"/>
                                        </p:tgtEl>
                                      </p:cBhvr>
                                    </p:animEffect>
                                  </p:childTnLst>
                                </p:cTn>
                              </p:par>
                            </p:childTnLst>
                          </p:cTn>
                        </p:par>
                        <p:par>
                          <p:cTn id="91" fill="hold">
                            <p:stCondLst>
                              <p:cond delay="11500"/>
                            </p:stCondLst>
                            <p:childTnLst>
                              <p:par>
                                <p:cTn id="92" presetID="9" presetClass="entr" presetSubtype="0" fill="hold" nodeType="afterEffect">
                                  <p:stCondLst>
                                    <p:cond delay="0"/>
                                  </p:stCondLst>
                                  <p:childTnLst>
                                    <p:set>
                                      <p:cBhvr>
                                        <p:cTn id="93" dur="1" fill="hold">
                                          <p:stCondLst>
                                            <p:cond delay="0"/>
                                          </p:stCondLst>
                                        </p:cTn>
                                        <p:tgtEl>
                                          <p:spTgt spid="558401"/>
                                        </p:tgtEl>
                                        <p:attrNameLst>
                                          <p:attrName>style.visibility</p:attrName>
                                        </p:attrNameLst>
                                      </p:cBhvr>
                                      <p:to>
                                        <p:strVal val="visible"/>
                                      </p:to>
                                    </p:set>
                                    <p:animEffect transition="in" filter="dissolve">
                                      <p:cBhvr>
                                        <p:cTn id="94" dur="500"/>
                                        <p:tgtEl>
                                          <p:spTgt spid="558401"/>
                                        </p:tgtEl>
                                      </p:cBhvr>
                                    </p:animEffect>
                                  </p:childTnLst>
                                </p:cTn>
                              </p:par>
                            </p:childTnLst>
                          </p:cTn>
                        </p:par>
                        <p:par>
                          <p:cTn id="95" fill="hold">
                            <p:stCondLst>
                              <p:cond delay="12000"/>
                            </p:stCondLst>
                            <p:childTnLst>
                              <p:par>
                                <p:cTn id="96" presetID="9" presetClass="entr" presetSubtype="0" fill="hold" nodeType="afterEffect">
                                  <p:stCondLst>
                                    <p:cond delay="0"/>
                                  </p:stCondLst>
                                  <p:childTnLst>
                                    <p:set>
                                      <p:cBhvr>
                                        <p:cTn id="97" dur="1" fill="hold">
                                          <p:stCondLst>
                                            <p:cond delay="0"/>
                                          </p:stCondLst>
                                        </p:cTn>
                                        <p:tgtEl>
                                          <p:spTgt spid="558402"/>
                                        </p:tgtEl>
                                        <p:attrNameLst>
                                          <p:attrName>style.visibility</p:attrName>
                                        </p:attrNameLst>
                                      </p:cBhvr>
                                      <p:to>
                                        <p:strVal val="visible"/>
                                      </p:to>
                                    </p:set>
                                    <p:animEffect transition="in" filter="dissolve">
                                      <p:cBhvr>
                                        <p:cTn id="98" dur="500"/>
                                        <p:tgtEl>
                                          <p:spTgt spid="558402"/>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558378"/>
                                        </p:tgtEl>
                                        <p:attrNameLst>
                                          <p:attrName>style.visibility</p:attrName>
                                        </p:attrNameLst>
                                      </p:cBhvr>
                                      <p:to>
                                        <p:strVal val="visible"/>
                                      </p:to>
                                    </p:set>
                                    <p:animEffect transition="in" filter="dissolve">
                                      <p:cBhvr>
                                        <p:cTn id="103" dur="500"/>
                                        <p:tgtEl>
                                          <p:spTgt spid="558378"/>
                                        </p:tgtEl>
                                      </p:cBhvr>
                                    </p:animEffect>
                                  </p:childTnLst>
                                </p:cTn>
                              </p:par>
                            </p:childTnLst>
                          </p:cTn>
                        </p:par>
                        <p:par>
                          <p:cTn id="104" fill="hold">
                            <p:stCondLst>
                              <p:cond delay="500"/>
                            </p:stCondLst>
                            <p:childTnLst>
                              <p:par>
                                <p:cTn id="105" presetID="9" presetClass="entr" presetSubtype="0" fill="hold" nodeType="afterEffect">
                                  <p:stCondLst>
                                    <p:cond delay="0"/>
                                  </p:stCondLst>
                                  <p:childTnLst>
                                    <p:set>
                                      <p:cBhvr>
                                        <p:cTn id="106" dur="1" fill="hold">
                                          <p:stCondLst>
                                            <p:cond delay="0"/>
                                          </p:stCondLst>
                                        </p:cTn>
                                        <p:tgtEl>
                                          <p:spTgt spid="558379"/>
                                        </p:tgtEl>
                                        <p:attrNameLst>
                                          <p:attrName>style.visibility</p:attrName>
                                        </p:attrNameLst>
                                      </p:cBhvr>
                                      <p:to>
                                        <p:strVal val="visible"/>
                                      </p:to>
                                    </p:set>
                                    <p:animEffect transition="in" filter="dissolve">
                                      <p:cBhvr>
                                        <p:cTn id="107" dur="500"/>
                                        <p:tgtEl>
                                          <p:spTgt spid="558379"/>
                                        </p:tgtEl>
                                      </p:cBhvr>
                                    </p:animEffect>
                                  </p:childTnLst>
                                </p:cTn>
                              </p:par>
                            </p:childTnLst>
                          </p:cTn>
                        </p:par>
                        <p:par>
                          <p:cTn id="108" fill="hold">
                            <p:stCondLst>
                              <p:cond delay="1000"/>
                            </p:stCondLst>
                            <p:childTnLst>
                              <p:par>
                                <p:cTn id="109" presetID="9" presetClass="entr" presetSubtype="0" fill="hold" nodeType="afterEffect">
                                  <p:stCondLst>
                                    <p:cond delay="0"/>
                                  </p:stCondLst>
                                  <p:childTnLst>
                                    <p:set>
                                      <p:cBhvr>
                                        <p:cTn id="110" dur="1" fill="hold">
                                          <p:stCondLst>
                                            <p:cond delay="0"/>
                                          </p:stCondLst>
                                        </p:cTn>
                                        <p:tgtEl>
                                          <p:spTgt spid="558380"/>
                                        </p:tgtEl>
                                        <p:attrNameLst>
                                          <p:attrName>style.visibility</p:attrName>
                                        </p:attrNameLst>
                                      </p:cBhvr>
                                      <p:to>
                                        <p:strVal val="visible"/>
                                      </p:to>
                                    </p:set>
                                    <p:animEffect transition="in" filter="dissolve">
                                      <p:cBhvr>
                                        <p:cTn id="111" dur="500"/>
                                        <p:tgtEl>
                                          <p:spTgt spid="558380"/>
                                        </p:tgtEl>
                                      </p:cBhvr>
                                    </p:animEffect>
                                  </p:childTnLst>
                                </p:cTn>
                              </p:par>
                            </p:childTnLst>
                          </p:cTn>
                        </p:par>
                        <p:par>
                          <p:cTn id="112" fill="hold">
                            <p:stCondLst>
                              <p:cond delay="1500"/>
                            </p:stCondLst>
                            <p:childTnLst>
                              <p:par>
                                <p:cTn id="113" presetID="9" presetClass="entr" presetSubtype="0" fill="hold" nodeType="afterEffect">
                                  <p:stCondLst>
                                    <p:cond delay="0"/>
                                  </p:stCondLst>
                                  <p:childTnLst>
                                    <p:set>
                                      <p:cBhvr>
                                        <p:cTn id="114" dur="1" fill="hold">
                                          <p:stCondLst>
                                            <p:cond delay="0"/>
                                          </p:stCondLst>
                                        </p:cTn>
                                        <p:tgtEl>
                                          <p:spTgt spid="558381"/>
                                        </p:tgtEl>
                                        <p:attrNameLst>
                                          <p:attrName>style.visibility</p:attrName>
                                        </p:attrNameLst>
                                      </p:cBhvr>
                                      <p:to>
                                        <p:strVal val="visible"/>
                                      </p:to>
                                    </p:set>
                                    <p:animEffect transition="in" filter="dissolve">
                                      <p:cBhvr>
                                        <p:cTn id="115" dur="500"/>
                                        <p:tgtEl>
                                          <p:spTgt spid="558381"/>
                                        </p:tgtEl>
                                      </p:cBhvr>
                                    </p:animEffect>
                                  </p:childTnLst>
                                </p:cTn>
                              </p:par>
                            </p:childTnLst>
                          </p:cTn>
                        </p:par>
                        <p:par>
                          <p:cTn id="116" fill="hold">
                            <p:stCondLst>
                              <p:cond delay="2000"/>
                            </p:stCondLst>
                            <p:childTnLst>
                              <p:par>
                                <p:cTn id="117" presetID="9" presetClass="entr" presetSubtype="0" fill="hold" nodeType="afterEffect">
                                  <p:stCondLst>
                                    <p:cond delay="0"/>
                                  </p:stCondLst>
                                  <p:childTnLst>
                                    <p:set>
                                      <p:cBhvr>
                                        <p:cTn id="118" dur="1" fill="hold">
                                          <p:stCondLst>
                                            <p:cond delay="0"/>
                                          </p:stCondLst>
                                        </p:cTn>
                                        <p:tgtEl>
                                          <p:spTgt spid="558382"/>
                                        </p:tgtEl>
                                        <p:attrNameLst>
                                          <p:attrName>style.visibility</p:attrName>
                                        </p:attrNameLst>
                                      </p:cBhvr>
                                      <p:to>
                                        <p:strVal val="visible"/>
                                      </p:to>
                                    </p:set>
                                    <p:animEffect transition="in" filter="dissolve">
                                      <p:cBhvr>
                                        <p:cTn id="119" dur="500"/>
                                        <p:tgtEl>
                                          <p:spTgt spid="558382"/>
                                        </p:tgtEl>
                                      </p:cBhvr>
                                    </p:animEffect>
                                  </p:childTnLst>
                                </p:cTn>
                              </p:par>
                            </p:childTnLst>
                          </p:cTn>
                        </p:par>
                        <p:par>
                          <p:cTn id="120" fill="hold">
                            <p:stCondLst>
                              <p:cond delay="2500"/>
                            </p:stCondLst>
                            <p:childTnLst>
                              <p:par>
                                <p:cTn id="121" presetID="9" presetClass="entr" presetSubtype="0" fill="hold" nodeType="afterEffect">
                                  <p:stCondLst>
                                    <p:cond delay="0"/>
                                  </p:stCondLst>
                                  <p:childTnLst>
                                    <p:set>
                                      <p:cBhvr>
                                        <p:cTn id="122" dur="1" fill="hold">
                                          <p:stCondLst>
                                            <p:cond delay="0"/>
                                          </p:stCondLst>
                                        </p:cTn>
                                        <p:tgtEl>
                                          <p:spTgt spid="558383"/>
                                        </p:tgtEl>
                                        <p:attrNameLst>
                                          <p:attrName>style.visibility</p:attrName>
                                        </p:attrNameLst>
                                      </p:cBhvr>
                                      <p:to>
                                        <p:strVal val="visible"/>
                                      </p:to>
                                    </p:set>
                                    <p:animEffect transition="in" filter="dissolve">
                                      <p:cBhvr>
                                        <p:cTn id="123" dur="500"/>
                                        <p:tgtEl>
                                          <p:spTgt spid="558383"/>
                                        </p:tgtEl>
                                      </p:cBhvr>
                                    </p:animEffect>
                                  </p:childTnLst>
                                </p:cTn>
                              </p:par>
                            </p:childTnLst>
                          </p:cTn>
                        </p:par>
                        <p:par>
                          <p:cTn id="124" fill="hold">
                            <p:stCondLst>
                              <p:cond delay="3000"/>
                            </p:stCondLst>
                            <p:childTnLst>
                              <p:par>
                                <p:cTn id="125" presetID="9" presetClass="entr" presetSubtype="0" fill="hold" nodeType="afterEffect">
                                  <p:stCondLst>
                                    <p:cond delay="0"/>
                                  </p:stCondLst>
                                  <p:childTnLst>
                                    <p:set>
                                      <p:cBhvr>
                                        <p:cTn id="126" dur="1" fill="hold">
                                          <p:stCondLst>
                                            <p:cond delay="0"/>
                                          </p:stCondLst>
                                        </p:cTn>
                                        <p:tgtEl>
                                          <p:spTgt spid="558384"/>
                                        </p:tgtEl>
                                        <p:attrNameLst>
                                          <p:attrName>style.visibility</p:attrName>
                                        </p:attrNameLst>
                                      </p:cBhvr>
                                      <p:to>
                                        <p:strVal val="visible"/>
                                      </p:to>
                                    </p:set>
                                    <p:animEffect transition="in" filter="dissolve">
                                      <p:cBhvr>
                                        <p:cTn id="127" dur="500"/>
                                        <p:tgtEl>
                                          <p:spTgt spid="558384"/>
                                        </p:tgtEl>
                                      </p:cBhvr>
                                    </p:animEffect>
                                  </p:childTnLst>
                                </p:cTn>
                              </p:par>
                            </p:childTnLst>
                          </p:cTn>
                        </p:par>
                        <p:par>
                          <p:cTn id="128" fill="hold">
                            <p:stCondLst>
                              <p:cond delay="3500"/>
                            </p:stCondLst>
                            <p:childTnLst>
                              <p:par>
                                <p:cTn id="129" presetID="9" presetClass="entr" presetSubtype="0" fill="hold" nodeType="afterEffect">
                                  <p:stCondLst>
                                    <p:cond delay="0"/>
                                  </p:stCondLst>
                                  <p:childTnLst>
                                    <p:set>
                                      <p:cBhvr>
                                        <p:cTn id="130" dur="1" fill="hold">
                                          <p:stCondLst>
                                            <p:cond delay="0"/>
                                          </p:stCondLst>
                                        </p:cTn>
                                        <p:tgtEl>
                                          <p:spTgt spid="558400"/>
                                        </p:tgtEl>
                                        <p:attrNameLst>
                                          <p:attrName>style.visibility</p:attrName>
                                        </p:attrNameLst>
                                      </p:cBhvr>
                                      <p:to>
                                        <p:strVal val="visible"/>
                                      </p:to>
                                    </p:set>
                                    <p:animEffect transition="in" filter="dissolve">
                                      <p:cBhvr>
                                        <p:cTn id="131" dur="500"/>
                                        <p:tgtEl>
                                          <p:spTgt spid="558400"/>
                                        </p:tgtEl>
                                      </p:cBhvr>
                                    </p:animEffect>
                                  </p:childTnLst>
                                </p:cTn>
                              </p:par>
                            </p:childTnLst>
                          </p:cTn>
                        </p:par>
                        <p:par>
                          <p:cTn id="132" fill="hold">
                            <p:stCondLst>
                              <p:cond delay="4000"/>
                            </p:stCondLst>
                            <p:childTnLst>
                              <p:par>
                                <p:cTn id="133" presetID="9" presetClass="entr" presetSubtype="0" fill="hold" nodeType="afterEffect">
                                  <p:stCondLst>
                                    <p:cond delay="0"/>
                                  </p:stCondLst>
                                  <p:childTnLst>
                                    <p:set>
                                      <p:cBhvr>
                                        <p:cTn id="134" dur="1" fill="hold">
                                          <p:stCondLst>
                                            <p:cond delay="0"/>
                                          </p:stCondLst>
                                        </p:cTn>
                                        <p:tgtEl>
                                          <p:spTgt spid="558385"/>
                                        </p:tgtEl>
                                        <p:attrNameLst>
                                          <p:attrName>style.visibility</p:attrName>
                                        </p:attrNameLst>
                                      </p:cBhvr>
                                      <p:to>
                                        <p:strVal val="visible"/>
                                      </p:to>
                                    </p:set>
                                    <p:animEffect transition="in" filter="dissolve">
                                      <p:cBhvr>
                                        <p:cTn id="135" dur="500"/>
                                        <p:tgtEl>
                                          <p:spTgt spid="558385"/>
                                        </p:tgtEl>
                                      </p:cBhvr>
                                    </p:animEffect>
                                  </p:childTnLst>
                                </p:cTn>
                              </p:par>
                            </p:childTnLst>
                          </p:cTn>
                        </p:par>
                        <p:par>
                          <p:cTn id="136" fill="hold">
                            <p:stCondLst>
                              <p:cond delay="4500"/>
                            </p:stCondLst>
                            <p:childTnLst>
                              <p:par>
                                <p:cTn id="137" presetID="9" presetClass="entr" presetSubtype="0" fill="hold" nodeType="afterEffect">
                                  <p:stCondLst>
                                    <p:cond delay="0"/>
                                  </p:stCondLst>
                                  <p:childTnLst>
                                    <p:set>
                                      <p:cBhvr>
                                        <p:cTn id="138" dur="1" fill="hold">
                                          <p:stCondLst>
                                            <p:cond delay="0"/>
                                          </p:stCondLst>
                                        </p:cTn>
                                        <p:tgtEl>
                                          <p:spTgt spid="558386"/>
                                        </p:tgtEl>
                                        <p:attrNameLst>
                                          <p:attrName>style.visibility</p:attrName>
                                        </p:attrNameLst>
                                      </p:cBhvr>
                                      <p:to>
                                        <p:strVal val="visible"/>
                                      </p:to>
                                    </p:set>
                                    <p:animEffect transition="in" filter="dissolve">
                                      <p:cBhvr>
                                        <p:cTn id="139" dur="500"/>
                                        <p:tgtEl>
                                          <p:spTgt spid="558386"/>
                                        </p:tgtEl>
                                      </p:cBhvr>
                                    </p:animEffect>
                                  </p:childTnLst>
                                </p:cTn>
                              </p:par>
                            </p:childTnLst>
                          </p:cTn>
                        </p:par>
                        <p:par>
                          <p:cTn id="140" fill="hold">
                            <p:stCondLst>
                              <p:cond delay="5000"/>
                            </p:stCondLst>
                            <p:childTnLst>
                              <p:par>
                                <p:cTn id="141" presetID="9" presetClass="entr" presetSubtype="0" fill="hold" nodeType="afterEffect">
                                  <p:stCondLst>
                                    <p:cond delay="0"/>
                                  </p:stCondLst>
                                  <p:childTnLst>
                                    <p:set>
                                      <p:cBhvr>
                                        <p:cTn id="142" dur="1" fill="hold">
                                          <p:stCondLst>
                                            <p:cond delay="0"/>
                                          </p:stCondLst>
                                        </p:cTn>
                                        <p:tgtEl>
                                          <p:spTgt spid="558387"/>
                                        </p:tgtEl>
                                        <p:attrNameLst>
                                          <p:attrName>style.visibility</p:attrName>
                                        </p:attrNameLst>
                                      </p:cBhvr>
                                      <p:to>
                                        <p:strVal val="visible"/>
                                      </p:to>
                                    </p:set>
                                    <p:animEffect transition="in" filter="dissolve">
                                      <p:cBhvr>
                                        <p:cTn id="143" dur="500"/>
                                        <p:tgtEl>
                                          <p:spTgt spid="558387"/>
                                        </p:tgtEl>
                                      </p:cBhvr>
                                    </p:animEffect>
                                  </p:childTnLst>
                                </p:cTn>
                              </p:par>
                            </p:childTnLst>
                          </p:cTn>
                        </p:par>
                        <p:par>
                          <p:cTn id="144" fill="hold">
                            <p:stCondLst>
                              <p:cond delay="5500"/>
                            </p:stCondLst>
                            <p:childTnLst>
                              <p:par>
                                <p:cTn id="145" presetID="9" presetClass="entr" presetSubtype="0" fill="hold" nodeType="afterEffect">
                                  <p:stCondLst>
                                    <p:cond delay="0"/>
                                  </p:stCondLst>
                                  <p:childTnLst>
                                    <p:set>
                                      <p:cBhvr>
                                        <p:cTn id="146" dur="1" fill="hold">
                                          <p:stCondLst>
                                            <p:cond delay="0"/>
                                          </p:stCondLst>
                                        </p:cTn>
                                        <p:tgtEl>
                                          <p:spTgt spid="558388"/>
                                        </p:tgtEl>
                                        <p:attrNameLst>
                                          <p:attrName>style.visibility</p:attrName>
                                        </p:attrNameLst>
                                      </p:cBhvr>
                                      <p:to>
                                        <p:strVal val="visible"/>
                                      </p:to>
                                    </p:set>
                                    <p:animEffect transition="in" filter="dissolve">
                                      <p:cBhvr>
                                        <p:cTn id="147" dur="500"/>
                                        <p:tgtEl>
                                          <p:spTgt spid="558388"/>
                                        </p:tgtEl>
                                      </p:cBhvr>
                                    </p:animEffect>
                                  </p:childTnLst>
                                </p:cTn>
                              </p:par>
                            </p:childTnLst>
                          </p:cTn>
                        </p:par>
                        <p:par>
                          <p:cTn id="148" fill="hold">
                            <p:stCondLst>
                              <p:cond delay="6000"/>
                            </p:stCondLst>
                            <p:childTnLst>
                              <p:par>
                                <p:cTn id="149" presetID="9" presetClass="entr" presetSubtype="0" fill="hold" nodeType="afterEffect">
                                  <p:stCondLst>
                                    <p:cond delay="0"/>
                                  </p:stCondLst>
                                  <p:childTnLst>
                                    <p:set>
                                      <p:cBhvr>
                                        <p:cTn id="150" dur="1" fill="hold">
                                          <p:stCondLst>
                                            <p:cond delay="0"/>
                                          </p:stCondLst>
                                        </p:cTn>
                                        <p:tgtEl>
                                          <p:spTgt spid="558389"/>
                                        </p:tgtEl>
                                        <p:attrNameLst>
                                          <p:attrName>style.visibility</p:attrName>
                                        </p:attrNameLst>
                                      </p:cBhvr>
                                      <p:to>
                                        <p:strVal val="visible"/>
                                      </p:to>
                                    </p:set>
                                    <p:animEffect transition="in" filter="dissolve">
                                      <p:cBhvr>
                                        <p:cTn id="151" dur="500"/>
                                        <p:tgtEl>
                                          <p:spTgt spid="558389"/>
                                        </p:tgtEl>
                                      </p:cBhvr>
                                    </p:animEffect>
                                  </p:childTnLst>
                                </p:cTn>
                              </p:par>
                            </p:childTnLst>
                          </p:cTn>
                        </p:par>
                        <p:par>
                          <p:cTn id="152" fill="hold">
                            <p:stCondLst>
                              <p:cond delay="6500"/>
                            </p:stCondLst>
                            <p:childTnLst>
                              <p:par>
                                <p:cTn id="153" presetID="9" presetClass="entr" presetSubtype="0" fill="hold" nodeType="afterEffect">
                                  <p:stCondLst>
                                    <p:cond delay="0"/>
                                  </p:stCondLst>
                                  <p:childTnLst>
                                    <p:set>
                                      <p:cBhvr>
                                        <p:cTn id="154" dur="1" fill="hold">
                                          <p:stCondLst>
                                            <p:cond delay="0"/>
                                          </p:stCondLst>
                                        </p:cTn>
                                        <p:tgtEl>
                                          <p:spTgt spid="558390"/>
                                        </p:tgtEl>
                                        <p:attrNameLst>
                                          <p:attrName>style.visibility</p:attrName>
                                        </p:attrNameLst>
                                      </p:cBhvr>
                                      <p:to>
                                        <p:strVal val="visible"/>
                                      </p:to>
                                    </p:set>
                                    <p:animEffect transition="in" filter="dissolve">
                                      <p:cBhvr>
                                        <p:cTn id="155" dur="500"/>
                                        <p:tgtEl>
                                          <p:spTgt spid="558390"/>
                                        </p:tgtEl>
                                      </p:cBhvr>
                                    </p:animEffect>
                                  </p:childTnLst>
                                </p:cTn>
                              </p:par>
                            </p:childTnLst>
                          </p:cTn>
                        </p:par>
                        <p:par>
                          <p:cTn id="156" fill="hold">
                            <p:stCondLst>
                              <p:cond delay="7000"/>
                            </p:stCondLst>
                            <p:childTnLst>
                              <p:par>
                                <p:cTn id="157" presetID="9" presetClass="entr" presetSubtype="0" fill="hold" nodeType="afterEffect">
                                  <p:stCondLst>
                                    <p:cond delay="0"/>
                                  </p:stCondLst>
                                  <p:childTnLst>
                                    <p:set>
                                      <p:cBhvr>
                                        <p:cTn id="158" dur="1" fill="hold">
                                          <p:stCondLst>
                                            <p:cond delay="0"/>
                                          </p:stCondLst>
                                        </p:cTn>
                                        <p:tgtEl>
                                          <p:spTgt spid="558391"/>
                                        </p:tgtEl>
                                        <p:attrNameLst>
                                          <p:attrName>style.visibility</p:attrName>
                                        </p:attrNameLst>
                                      </p:cBhvr>
                                      <p:to>
                                        <p:strVal val="visible"/>
                                      </p:to>
                                    </p:set>
                                    <p:animEffect transition="in" filter="dissolve">
                                      <p:cBhvr>
                                        <p:cTn id="159" dur="500"/>
                                        <p:tgtEl>
                                          <p:spTgt spid="558391"/>
                                        </p:tgtEl>
                                      </p:cBhvr>
                                    </p:animEffect>
                                  </p:childTnLst>
                                </p:cTn>
                              </p:par>
                            </p:childTnLst>
                          </p:cTn>
                        </p:par>
                        <p:par>
                          <p:cTn id="160" fill="hold">
                            <p:stCondLst>
                              <p:cond delay="7500"/>
                            </p:stCondLst>
                            <p:childTnLst>
                              <p:par>
                                <p:cTn id="161" presetID="9" presetClass="entr" presetSubtype="0" fill="hold" nodeType="afterEffect">
                                  <p:stCondLst>
                                    <p:cond delay="0"/>
                                  </p:stCondLst>
                                  <p:childTnLst>
                                    <p:set>
                                      <p:cBhvr>
                                        <p:cTn id="162" dur="1" fill="hold">
                                          <p:stCondLst>
                                            <p:cond delay="0"/>
                                          </p:stCondLst>
                                        </p:cTn>
                                        <p:tgtEl>
                                          <p:spTgt spid="558392"/>
                                        </p:tgtEl>
                                        <p:attrNameLst>
                                          <p:attrName>style.visibility</p:attrName>
                                        </p:attrNameLst>
                                      </p:cBhvr>
                                      <p:to>
                                        <p:strVal val="visible"/>
                                      </p:to>
                                    </p:set>
                                    <p:animEffect transition="in" filter="dissolve">
                                      <p:cBhvr>
                                        <p:cTn id="163" dur="500"/>
                                        <p:tgtEl>
                                          <p:spTgt spid="558392"/>
                                        </p:tgtEl>
                                      </p:cBhvr>
                                    </p:animEffect>
                                  </p:childTnLst>
                                </p:cTn>
                              </p:par>
                            </p:childTnLst>
                          </p:cTn>
                        </p:par>
                        <p:par>
                          <p:cTn id="164" fill="hold">
                            <p:stCondLst>
                              <p:cond delay="8000"/>
                            </p:stCondLst>
                            <p:childTnLst>
                              <p:par>
                                <p:cTn id="165" presetID="9" presetClass="entr" presetSubtype="0" fill="hold" nodeType="afterEffect">
                                  <p:stCondLst>
                                    <p:cond delay="0"/>
                                  </p:stCondLst>
                                  <p:childTnLst>
                                    <p:set>
                                      <p:cBhvr>
                                        <p:cTn id="166" dur="1" fill="hold">
                                          <p:stCondLst>
                                            <p:cond delay="0"/>
                                          </p:stCondLst>
                                        </p:cTn>
                                        <p:tgtEl>
                                          <p:spTgt spid="558393"/>
                                        </p:tgtEl>
                                        <p:attrNameLst>
                                          <p:attrName>style.visibility</p:attrName>
                                        </p:attrNameLst>
                                      </p:cBhvr>
                                      <p:to>
                                        <p:strVal val="visible"/>
                                      </p:to>
                                    </p:set>
                                    <p:animEffect transition="in" filter="dissolve">
                                      <p:cBhvr>
                                        <p:cTn id="167" dur="500"/>
                                        <p:tgtEl>
                                          <p:spTgt spid="558393"/>
                                        </p:tgtEl>
                                      </p:cBhvr>
                                    </p:animEffect>
                                  </p:childTnLst>
                                </p:cTn>
                              </p:par>
                            </p:childTnLst>
                          </p:cTn>
                        </p:par>
                        <p:par>
                          <p:cTn id="168" fill="hold">
                            <p:stCondLst>
                              <p:cond delay="8500"/>
                            </p:stCondLst>
                            <p:childTnLst>
                              <p:par>
                                <p:cTn id="169" presetID="9" presetClass="entr" presetSubtype="0" fill="hold" nodeType="afterEffect">
                                  <p:stCondLst>
                                    <p:cond delay="0"/>
                                  </p:stCondLst>
                                  <p:childTnLst>
                                    <p:set>
                                      <p:cBhvr>
                                        <p:cTn id="170" dur="1" fill="hold">
                                          <p:stCondLst>
                                            <p:cond delay="0"/>
                                          </p:stCondLst>
                                        </p:cTn>
                                        <p:tgtEl>
                                          <p:spTgt spid="558394"/>
                                        </p:tgtEl>
                                        <p:attrNameLst>
                                          <p:attrName>style.visibility</p:attrName>
                                        </p:attrNameLst>
                                      </p:cBhvr>
                                      <p:to>
                                        <p:strVal val="visible"/>
                                      </p:to>
                                    </p:set>
                                    <p:animEffect transition="in" filter="dissolve">
                                      <p:cBhvr>
                                        <p:cTn id="171" dur="500"/>
                                        <p:tgtEl>
                                          <p:spTgt spid="558394"/>
                                        </p:tgtEl>
                                      </p:cBhvr>
                                    </p:animEffect>
                                  </p:childTnLst>
                                </p:cTn>
                              </p:par>
                            </p:childTnLst>
                          </p:cTn>
                        </p:par>
                        <p:par>
                          <p:cTn id="172" fill="hold">
                            <p:stCondLst>
                              <p:cond delay="9000"/>
                            </p:stCondLst>
                            <p:childTnLst>
                              <p:par>
                                <p:cTn id="173" presetID="9" presetClass="entr" presetSubtype="0" fill="hold" nodeType="afterEffect">
                                  <p:stCondLst>
                                    <p:cond delay="0"/>
                                  </p:stCondLst>
                                  <p:childTnLst>
                                    <p:set>
                                      <p:cBhvr>
                                        <p:cTn id="174" dur="1" fill="hold">
                                          <p:stCondLst>
                                            <p:cond delay="0"/>
                                          </p:stCondLst>
                                        </p:cTn>
                                        <p:tgtEl>
                                          <p:spTgt spid="558395"/>
                                        </p:tgtEl>
                                        <p:attrNameLst>
                                          <p:attrName>style.visibility</p:attrName>
                                        </p:attrNameLst>
                                      </p:cBhvr>
                                      <p:to>
                                        <p:strVal val="visible"/>
                                      </p:to>
                                    </p:set>
                                    <p:animEffect transition="in" filter="dissolve">
                                      <p:cBhvr>
                                        <p:cTn id="175" dur="500"/>
                                        <p:tgtEl>
                                          <p:spTgt spid="558395"/>
                                        </p:tgtEl>
                                      </p:cBhvr>
                                    </p:animEffect>
                                  </p:childTnLst>
                                </p:cTn>
                              </p:par>
                            </p:childTnLst>
                          </p:cTn>
                        </p:par>
                        <p:par>
                          <p:cTn id="176" fill="hold">
                            <p:stCondLst>
                              <p:cond delay="9500"/>
                            </p:stCondLst>
                            <p:childTnLst>
                              <p:par>
                                <p:cTn id="177" presetID="9" presetClass="entr" presetSubtype="0" fill="hold" nodeType="afterEffect">
                                  <p:stCondLst>
                                    <p:cond delay="0"/>
                                  </p:stCondLst>
                                  <p:childTnLst>
                                    <p:set>
                                      <p:cBhvr>
                                        <p:cTn id="178" dur="1" fill="hold">
                                          <p:stCondLst>
                                            <p:cond delay="0"/>
                                          </p:stCondLst>
                                        </p:cTn>
                                        <p:tgtEl>
                                          <p:spTgt spid="558396"/>
                                        </p:tgtEl>
                                        <p:attrNameLst>
                                          <p:attrName>style.visibility</p:attrName>
                                        </p:attrNameLst>
                                      </p:cBhvr>
                                      <p:to>
                                        <p:strVal val="visible"/>
                                      </p:to>
                                    </p:set>
                                    <p:animEffect transition="in" filter="dissolve">
                                      <p:cBhvr>
                                        <p:cTn id="179" dur="500"/>
                                        <p:tgtEl>
                                          <p:spTgt spid="558396"/>
                                        </p:tgtEl>
                                      </p:cBhvr>
                                    </p:animEffect>
                                  </p:childTnLst>
                                </p:cTn>
                              </p:par>
                            </p:childTnLst>
                          </p:cTn>
                        </p:par>
                        <p:par>
                          <p:cTn id="180" fill="hold">
                            <p:stCondLst>
                              <p:cond delay="10000"/>
                            </p:stCondLst>
                            <p:childTnLst>
                              <p:par>
                                <p:cTn id="181" presetID="9" presetClass="entr" presetSubtype="0" fill="hold" nodeType="afterEffect">
                                  <p:stCondLst>
                                    <p:cond delay="0"/>
                                  </p:stCondLst>
                                  <p:childTnLst>
                                    <p:set>
                                      <p:cBhvr>
                                        <p:cTn id="182" dur="1" fill="hold">
                                          <p:stCondLst>
                                            <p:cond delay="0"/>
                                          </p:stCondLst>
                                        </p:cTn>
                                        <p:tgtEl>
                                          <p:spTgt spid="558397"/>
                                        </p:tgtEl>
                                        <p:attrNameLst>
                                          <p:attrName>style.visibility</p:attrName>
                                        </p:attrNameLst>
                                      </p:cBhvr>
                                      <p:to>
                                        <p:strVal val="visible"/>
                                      </p:to>
                                    </p:set>
                                    <p:animEffect transition="in" filter="dissolve">
                                      <p:cBhvr>
                                        <p:cTn id="183" dur="500"/>
                                        <p:tgtEl>
                                          <p:spTgt spid="558397"/>
                                        </p:tgtEl>
                                      </p:cBhvr>
                                    </p:animEffect>
                                  </p:childTnLst>
                                </p:cTn>
                              </p:par>
                            </p:childTnLst>
                          </p:cTn>
                        </p:par>
                        <p:par>
                          <p:cTn id="184" fill="hold">
                            <p:stCondLst>
                              <p:cond delay="10500"/>
                            </p:stCondLst>
                            <p:childTnLst>
                              <p:par>
                                <p:cTn id="185" presetID="9" presetClass="entr" presetSubtype="0" fill="hold" nodeType="afterEffect">
                                  <p:stCondLst>
                                    <p:cond delay="0"/>
                                  </p:stCondLst>
                                  <p:childTnLst>
                                    <p:set>
                                      <p:cBhvr>
                                        <p:cTn id="186" dur="1" fill="hold">
                                          <p:stCondLst>
                                            <p:cond delay="0"/>
                                          </p:stCondLst>
                                        </p:cTn>
                                        <p:tgtEl>
                                          <p:spTgt spid="558398"/>
                                        </p:tgtEl>
                                        <p:attrNameLst>
                                          <p:attrName>style.visibility</p:attrName>
                                        </p:attrNameLst>
                                      </p:cBhvr>
                                      <p:to>
                                        <p:strVal val="visible"/>
                                      </p:to>
                                    </p:set>
                                    <p:animEffect transition="in" filter="dissolve">
                                      <p:cBhvr>
                                        <p:cTn id="187" dur="500"/>
                                        <p:tgtEl>
                                          <p:spTgt spid="558398"/>
                                        </p:tgtEl>
                                      </p:cBhvr>
                                    </p:animEffect>
                                  </p:childTnLst>
                                </p:cTn>
                              </p:par>
                            </p:childTnLst>
                          </p:cTn>
                        </p:par>
                        <p:par>
                          <p:cTn id="188" fill="hold">
                            <p:stCondLst>
                              <p:cond delay="11000"/>
                            </p:stCondLst>
                            <p:childTnLst>
                              <p:par>
                                <p:cTn id="189" presetID="9" presetClass="entr" presetSubtype="0" fill="hold" nodeType="afterEffect">
                                  <p:stCondLst>
                                    <p:cond delay="0"/>
                                  </p:stCondLst>
                                  <p:childTnLst>
                                    <p:set>
                                      <p:cBhvr>
                                        <p:cTn id="190" dur="1" fill="hold">
                                          <p:stCondLst>
                                            <p:cond delay="0"/>
                                          </p:stCondLst>
                                        </p:cTn>
                                        <p:tgtEl>
                                          <p:spTgt spid="558399"/>
                                        </p:tgtEl>
                                        <p:attrNameLst>
                                          <p:attrName>style.visibility</p:attrName>
                                        </p:attrNameLst>
                                      </p:cBhvr>
                                      <p:to>
                                        <p:strVal val="visible"/>
                                      </p:to>
                                    </p:set>
                                    <p:animEffect transition="in" filter="dissolve">
                                      <p:cBhvr>
                                        <p:cTn id="191" dur="500"/>
                                        <p:tgtEl>
                                          <p:spTgt spid="558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376" grpId="0" animBg="1"/>
      <p:bldP spid="558377" grpId="0" animBg="1"/>
    </p:bldLst>
  </p:timing>
</p:sld>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dmabmibi">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spPr>
      <a:bodyPr vert="horz" wrap="square" lIns="91440" tIns="45720" rIns="91440" bIns="45720" numCol="1" rtlCol="0"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15001</Words>
  <Application>WPS 演示</Application>
  <PresentationFormat>全屏显示(4:3)</PresentationFormat>
  <Paragraphs>2066</Paragraphs>
  <Slides>111</Slides>
  <Notes>13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16</vt:i4>
      </vt:variant>
      <vt:variant>
        <vt:lpstr>幻灯片标题</vt:lpstr>
      </vt:variant>
      <vt:variant>
        <vt:i4>111</vt:i4>
      </vt:variant>
    </vt:vector>
  </HeadingPairs>
  <TitlesOfParts>
    <vt:vector size="139" baseType="lpstr">
      <vt:lpstr>Arial</vt:lpstr>
      <vt:lpstr>宋体</vt:lpstr>
      <vt:lpstr>Wingdings</vt:lpstr>
      <vt:lpstr>Times New Roman</vt:lpstr>
      <vt:lpstr>楷体_GB2312</vt:lpstr>
      <vt:lpstr>新宋体</vt:lpstr>
      <vt:lpstr>仿宋_GB2312</vt:lpstr>
      <vt:lpstr>仿宋</vt:lpstr>
      <vt:lpstr>微软雅黑</vt:lpstr>
      <vt:lpstr>Arial Unicode MS</vt:lpstr>
      <vt:lpstr>Arial Narrow</vt:lpstr>
      <vt:lpstr>1_默认设计模板</vt:lpstr>
      <vt:lpstr>Equation.3</vt:lpstr>
      <vt:lpstr>Equation.3</vt:lpstr>
      <vt:lpstr>Visio.Drawing.5</vt:lpstr>
      <vt:lpstr>Visio.Drawing.5</vt:lpstr>
      <vt:lpstr>Visio.Drawing.5</vt:lpstr>
      <vt:lpstr>Visio.Drawing.5</vt:lpstr>
      <vt:lpstr>Visio.Drawing.5</vt:lpstr>
      <vt:lpstr>Visio.Drawing.5</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栈</vt:lpstr>
      <vt:lpstr>栈</vt:lpstr>
      <vt:lpstr>队列</vt:lpstr>
      <vt:lpstr>队列</vt:lpstr>
      <vt:lpstr>队列</vt:lpstr>
      <vt:lpstr>队列</vt:lpstr>
      <vt:lpstr>队列</vt:lpstr>
      <vt:lpstr>栈、队列与一般线性表的区别</vt:lpstr>
      <vt:lpstr>PowerPoint 演示文稿</vt:lpstr>
      <vt:lpstr>PowerPoint 演示文稿</vt:lpstr>
      <vt:lpstr>PowerPoint 演示文稿</vt:lpstr>
      <vt:lpstr>顺序栈的表示</vt:lpstr>
      <vt:lpstr>顺序栈的表示</vt:lpstr>
      <vt:lpstr>顺序栈初始化</vt:lpstr>
      <vt:lpstr>PowerPoint 演示文稿</vt:lpstr>
      <vt:lpstr>PowerPoint 演示文稿</vt:lpstr>
      <vt:lpstr>求顺序栈的长度</vt:lpstr>
      <vt:lpstr>清空顺序栈</vt:lpstr>
      <vt:lpstr>销毁顺序栈</vt:lpstr>
      <vt:lpstr>顺序栈进栈</vt:lpstr>
      <vt:lpstr>顺序栈出栈</vt:lpstr>
      <vt:lpstr>取顺序栈栈顶元素</vt:lpstr>
      <vt:lpstr>PowerPoint 演示文稿</vt:lpstr>
      <vt:lpstr>练习</vt:lpstr>
      <vt:lpstr>链栈的表示</vt:lpstr>
      <vt:lpstr>链栈的初始化</vt:lpstr>
      <vt:lpstr>判断链栈是否为空</vt:lpstr>
      <vt:lpstr>链栈进栈</vt:lpstr>
      <vt:lpstr>链栈进栈</vt:lpstr>
      <vt:lpstr>链栈进栈</vt:lpstr>
      <vt:lpstr>链栈进栈</vt:lpstr>
      <vt:lpstr>链栈出栈</vt:lpstr>
      <vt:lpstr>链栈出栈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bjfu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lidongmei</dc:creator>
  <cp:lastModifiedBy>王幸</cp:lastModifiedBy>
  <cp:revision>1279</cp:revision>
  <dcterms:created xsi:type="dcterms:W3CDTF">1996-07-15T15:40:00Z</dcterms:created>
  <dcterms:modified xsi:type="dcterms:W3CDTF">2021-10-18T01:55:36Z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136F795FE81549A5BF5D5E3E1CA04F9A</vt:lpwstr>
  </property>
</Properties>
</file>